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ppt/notesSlides/notesSlide105.xml" ContentType="application/vnd.openxmlformats-officedocument.presentationml.notesSlide+xml"/>
  <Override PartName="/ppt/notesSlides/notesSlide106.xml" ContentType="application/vnd.openxmlformats-officedocument.presentationml.notesSlide+xml"/>
  <Override PartName="/ppt/notesSlides/notesSlide107.xml" ContentType="application/vnd.openxmlformats-officedocument.presentationml.notesSlide+xml"/>
  <Override PartName="/ppt/notesSlides/notesSlide108.xml" ContentType="application/vnd.openxmlformats-officedocument.presentationml.notesSlide+xml"/>
  <Override PartName="/ppt/notesSlides/notesSlide109.xml" ContentType="application/vnd.openxmlformats-officedocument.presentationml.notesSlide+xml"/>
  <Override PartName="/ppt/notesSlides/notesSlide110.xml" ContentType="application/vnd.openxmlformats-officedocument.presentationml.notesSlide+xml"/>
  <Override PartName="/ppt/notesSlides/notesSlide111.xml" ContentType="application/vnd.openxmlformats-officedocument.presentationml.notesSlide+xml"/>
  <Override PartName="/ppt/notesSlides/notesSlide112.xml" ContentType="application/vnd.openxmlformats-officedocument.presentationml.notesSlide+xml"/>
  <Override PartName="/ppt/notesSlides/notesSlide113.xml" ContentType="application/vnd.openxmlformats-officedocument.presentationml.notesSlide+xml"/>
  <Override PartName="/ppt/notesSlides/notesSlide114.xml" ContentType="application/vnd.openxmlformats-officedocument.presentationml.notesSlide+xml"/>
  <Override PartName="/ppt/notesSlides/notesSlide115.xml" ContentType="application/vnd.openxmlformats-officedocument.presentationml.notesSlide+xml"/>
  <Override PartName="/ppt/notesSlides/notesSlide116.xml" ContentType="application/vnd.openxmlformats-officedocument.presentationml.notesSlide+xml"/>
  <Override PartName="/ppt/notesSlides/notesSlide117.xml" ContentType="application/vnd.openxmlformats-officedocument.presentationml.notesSlide+xml"/>
  <Override PartName="/ppt/notesSlides/notesSlide118.xml" ContentType="application/vnd.openxmlformats-officedocument.presentationml.notesSlide+xml"/>
  <Override PartName="/ppt/notesSlides/notesSlide1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2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 id="332" r:id="rId78"/>
    <p:sldId id="333" r:id="rId79"/>
    <p:sldId id="334" r:id="rId80"/>
    <p:sldId id="335" r:id="rId81"/>
    <p:sldId id="336" r:id="rId82"/>
    <p:sldId id="337" r:id="rId83"/>
    <p:sldId id="338" r:id="rId84"/>
    <p:sldId id="339" r:id="rId85"/>
    <p:sldId id="340" r:id="rId86"/>
    <p:sldId id="341" r:id="rId87"/>
    <p:sldId id="342" r:id="rId88"/>
    <p:sldId id="343" r:id="rId89"/>
    <p:sldId id="344" r:id="rId90"/>
    <p:sldId id="345" r:id="rId91"/>
    <p:sldId id="346" r:id="rId92"/>
    <p:sldId id="347" r:id="rId93"/>
    <p:sldId id="348" r:id="rId94"/>
    <p:sldId id="349" r:id="rId95"/>
    <p:sldId id="350" r:id="rId96"/>
    <p:sldId id="351" r:id="rId97"/>
    <p:sldId id="352" r:id="rId98"/>
    <p:sldId id="353" r:id="rId99"/>
    <p:sldId id="354" r:id="rId100"/>
    <p:sldId id="355" r:id="rId101"/>
    <p:sldId id="356" r:id="rId102"/>
    <p:sldId id="357" r:id="rId103"/>
    <p:sldId id="358" r:id="rId104"/>
    <p:sldId id="359" r:id="rId105"/>
    <p:sldId id="360" r:id="rId106"/>
    <p:sldId id="361" r:id="rId107"/>
    <p:sldId id="362" r:id="rId108"/>
    <p:sldId id="363" r:id="rId109"/>
    <p:sldId id="364" r:id="rId110"/>
    <p:sldId id="365" r:id="rId111"/>
    <p:sldId id="366" r:id="rId112"/>
    <p:sldId id="367" r:id="rId113"/>
    <p:sldId id="368" r:id="rId114"/>
    <p:sldId id="369" r:id="rId115"/>
    <p:sldId id="370" r:id="rId116"/>
    <p:sldId id="371" r:id="rId117"/>
    <p:sldId id="372" r:id="rId118"/>
    <p:sldId id="373" r:id="rId119"/>
    <p:sldId id="374" r:id="rId120"/>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游ゴシック体 ミディアム"/>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游ゴシック体 ミディアム"/>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游ゴシック体 ミディアム"/>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游ゴシック体 ミディアム"/>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游ゴシック体 ミディアム"/>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游ゴシック体 ミディアム"/>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游ゴシック体 ミディアム"/>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游ゴシック体 ミディアム"/>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游ゴシック体 ミディアム"/>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noFill/>
        </a:fill>
      </a:tcStyle>
    </a:wholeTbl>
    <a:band2H>
      <a:tcTxStyle/>
      <a:tcStyle>
        <a:tcBdr/>
        <a:fill>
          <a:solidFill>
            <a:srgbClr val="FFFFFF"/>
          </a:solidFill>
        </a:fill>
      </a:tcStyle>
    </a:band2H>
    <a:firstCo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noFill/>
        </a:fill>
      </a:tcStyle>
    </a:firstCol>
    <a:lastRow>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noFill/>
        </a:fill>
      </a:tcStyle>
    </a:lastRow>
    <a:firstRow>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noFill/>
        </a:fill>
      </a:tcStyle>
    </a:firstRow>
  </a:tblStyle>
  <a:tblStyle styleId="{C7B018BB-80A7-4F77-B60F-C8B233D01FF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FD7E7"/>
          </a:solidFill>
        </a:fill>
      </a:tcStyle>
    </a:wholeTbl>
    <a:band2H>
      <a:tcTxStyle/>
      <a:tcStyle>
        <a:tcBdr/>
        <a:fill>
          <a:solidFill>
            <a:srgbClr val="E8ECF4"/>
          </a:solidFill>
        </a:fill>
      </a:tcStyle>
    </a:band2H>
    <a:firstCol>
      <a:tcTxStyle b="on" i="off">
        <a:font>
          <a:latin typeface="游ゴシック体 ボールド"/>
          <a:ea typeface="游ゴシック体 ボールド"/>
          <a:cs typeface="游ゴシック体 ボールド"/>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
          <a:latin typeface="游ゴシック体 ボールド"/>
          <a:ea typeface="游ゴシック体 ボールド"/>
          <a:cs typeface="游ゴシック体 ボールド"/>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
          <a:latin typeface="游ゴシック体 ボールド"/>
          <a:ea typeface="游ゴシック体 ボールド"/>
          <a:cs typeface="游ゴシック体 ボールド"/>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E7D0"/>
          </a:solidFill>
        </a:fill>
      </a:tcStyle>
    </a:wholeTbl>
    <a:band2H>
      <a:tcTxStyle/>
      <a:tcStyle>
        <a:tcBdr/>
        <a:fill>
          <a:solidFill>
            <a:srgbClr val="EFF3E9"/>
          </a:solidFill>
        </a:fill>
      </a:tcStyle>
    </a:band2H>
    <a:firstCol>
      <a:tcTxStyle b="on" i="off">
        <a:font>
          <a:latin typeface="游ゴシック体 ボールド"/>
          <a:ea typeface="游ゴシック体 ボールド"/>
          <a:cs typeface="游ゴシック体 ボールド"/>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
          <a:latin typeface="游ゴシック体 ボールド"/>
          <a:ea typeface="游ゴシック体 ボールド"/>
          <a:cs typeface="游ゴシック体 ボールド"/>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
          <a:latin typeface="游ゴシック体 ボールド"/>
          <a:ea typeface="游ゴシック体 ボールド"/>
          <a:cs typeface="游ゴシック体 ボールド"/>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CDCCE"/>
          </a:solidFill>
        </a:fill>
      </a:tcStyle>
    </a:wholeTbl>
    <a:band2H>
      <a:tcTxStyle/>
      <a:tcStyle>
        <a:tcBdr/>
        <a:fill>
          <a:solidFill>
            <a:srgbClr val="FDEEE8"/>
          </a:solidFill>
        </a:fill>
      </a:tcStyle>
    </a:band2H>
    <a:firstCol>
      <a:tcTxStyle b="on" i="off">
        <a:font>
          <a:latin typeface="游ゴシック体 ボールド"/>
          <a:ea typeface="游ゴシック体 ボールド"/>
          <a:cs typeface="游ゴシック体 ボールド"/>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
          <a:latin typeface="游ゴシック体 ボールド"/>
          <a:ea typeface="游ゴシック体 ボールド"/>
          <a:cs typeface="游ゴシック体 ボールド"/>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
          <a:latin typeface="游ゴシック体 ボールド"/>
          <a:ea typeface="游ゴシック体 ボールド"/>
          <a:cs typeface="游ゴシック体 ボールド"/>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
          <a:latin typeface="游ゴシック体 ボールド"/>
          <a:ea typeface="游ゴシック体 ボールド"/>
          <a:cs typeface="游ゴシック体 ボールド"/>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
          <a:latin typeface="游ゴシック体 ボールド"/>
          <a:ea typeface="游ゴシック体 ボールド"/>
          <a:cs typeface="游ゴシック体 ボールド"/>
        </a:font>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
          <a:latin typeface="游ゴシック体 ボールド"/>
          <a:ea typeface="游ゴシック体 ボールド"/>
          <a:cs typeface="游ゴシック体 ボールド"/>
        </a:font>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
          <a:latin typeface="游ゴシック体 ボールド"/>
          <a:ea typeface="游ゴシック体 ボールド"/>
          <a:cs typeface="游ゴシック体 ボールド"/>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
          <a:latin typeface="游ゴシック体 ボールド"/>
          <a:ea typeface="游ゴシック体 ボールド"/>
          <a:cs typeface="游ゴシック体 ボールド"/>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
          <a:latin typeface="游ゴシック体 ボールド"/>
          <a:ea typeface="游ゴシック体 ボールド"/>
          <a:cs typeface="游ゴシック体 ボールド"/>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3129" autoAdjust="0"/>
  </p:normalViewPr>
  <p:slideViewPr>
    <p:cSldViewPr snapToGrid="0">
      <p:cViewPr varScale="1">
        <p:scale>
          <a:sx n="33" d="100"/>
          <a:sy n="33" d="100"/>
        </p:scale>
        <p:origin x="2070" y="60"/>
      </p:cViewPr>
      <p:guideLst/>
    </p:cSldViewPr>
  </p:slideViewPr>
  <p:notesTextViewPr>
    <p:cViewPr>
      <p:scale>
        <a:sx n="1" d="1"/>
        <a:sy n="1" d="1"/>
      </p:scale>
      <p:origin x="0" y="0"/>
    </p:cViewPr>
  </p:notesTextViewPr>
  <p:notesViewPr>
    <p:cSldViewPr snapToGrid="0">
      <p:cViewPr varScale="1">
        <p:scale>
          <a:sx n="57" d="100"/>
          <a:sy n="57" d="100"/>
        </p:scale>
        <p:origin x="2832" y="66"/>
      </p:cViewPr>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3" name="Shape 83"/>
          <p:cNvSpPr>
            <a:spLocks noGrp="1" noRot="1" noChangeAspect="1"/>
          </p:cNvSpPr>
          <p:nvPr>
            <p:ph type="sldImg"/>
          </p:nvPr>
        </p:nvSpPr>
        <p:spPr>
          <a:xfrm>
            <a:off x="1143000" y="685800"/>
            <a:ext cx="4572000" cy="3429000"/>
          </a:xfrm>
          <a:prstGeom prst="rect">
            <a:avLst/>
          </a:prstGeom>
        </p:spPr>
        <p:txBody>
          <a:bodyPr/>
          <a:lstStyle/>
          <a:p>
            <a:endParaRPr/>
          </a:p>
        </p:txBody>
      </p:sp>
      <p:sp>
        <p:nvSpPr>
          <p:cNvPr id="84" name="Shape 84"/>
          <p:cNvSpPr>
            <a:spLocks noGrp="1"/>
          </p:cNvSpPr>
          <p:nvPr>
            <p:ph type="body" sz="quarter" idx="1"/>
          </p:nvPr>
        </p:nvSpPr>
        <p:spPr>
          <a:xfrm>
            <a:off x="914400" y="4343400"/>
            <a:ext cx="5029200" cy="4114800"/>
          </a:xfrm>
          <a:prstGeom prst="rect">
            <a:avLst/>
          </a:prstGeom>
        </p:spPr>
        <p:txBody>
          <a:bodyPr/>
          <a:lstStyle/>
          <a:p>
            <a:endParaRPr dirty="0"/>
          </a:p>
        </p:txBody>
      </p:sp>
    </p:spTree>
    <p:extLst>
      <p:ext uri="{BB962C8B-B14F-4D97-AF65-F5344CB8AC3E}">
        <p14:creationId xmlns:p14="http://schemas.microsoft.com/office/powerpoint/2010/main" val="2021608654"/>
      </p:ext>
    </p:extLst>
  </p:cSld>
  <p:clrMap bg1="lt1" tx1="dk1" bg2="lt2" tx2="dk2" accent1="accent1" accent2="accent2" accent3="accent3" accent4="accent4" accent5="accent5" accent6="accent6" hlink="hlink" folHlink="folHlink"/>
  <p:notesStyle>
    <a:lvl1pPr latinLnBrk="0">
      <a:defRPr sz="1100">
        <a:latin typeface="+mj-lt"/>
        <a:ea typeface="+mj-ea"/>
        <a:cs typeface="+mj-cs"/>
        <a:sym typeface="游ゴシック体 ミディアム"/>
      </a:defRPr>
    </a:lvl1pPr>
    <a:lvl2pPr indent="228600" latinLnBrk="0">
      <a:defRPr sz="1200">
        <a:latin typeface="+mj-lt"/>
        <a:ea typeface="+mj-ea"/>
        <a:cs typeface="+mj-cs"/>
        <a:sym typeface="游ゴシック体 ミディアム"/>
      </a:defRPr>
    </a:lvl2pPr>
    <a:lvl3pPr indent="457200" latinLnBrk="0">
      <a:defRPr sz="1200">
        <a:latin typeface="+mj-lt"/>
        <a:ea typeface="+mj-ea"/>
        <a:cs typeface="+mj-cs"/>
        <a:sym typeface="游ゴシック体 ミディアム"/>
      </a:defRPr>
    </a:lvl3pPr>
    <a:lvl4pPr indent="685800" latinLnBrk="0">
      <a:defRPr sz="1200">
        <a:latin typeface="+mj-lt"/>
        <a:ea typeface="+mj-ea"/>
        <a:cs typeface="+mj-cs"/>
        <a:sym typeface="游ゴシック体 ミディアム"/>
      </a:defRPr>
    </a:lvl4pPr>
    <a:lvl5pPr indent="914400" latinLnBrk="0">
      <a:defRPr sz="1200">
        <a:latin typeface="+mj-lt"/>
        <a:ea typeface="+mj-ea"/>
        <a:cs typeface="+mj-cs"/>
        <a:sym typeface="游ゴシック体 ミディアム"/>
      </a:defRPr>
    </a:lvl5pPr>
    <a:lvl6pPr indent="1143000" latinLnBrk="0">
      <a:defRPr sz="1200">
        <a:latin typeface="+mj-lt"/>
        <a:ea typeface="+mj-ea"/>
        <a:cs typeface="+mj-cs"/>
        <a:sym typeface="游ゴシック体 ミディアム"/>
      </a:defRPr>
    </a:lvl6pPr>
    <a:lvl7pPr indent="1371600" latinLnBrk="0">
      <a:defRPr sz="1200">
        <a:latin typeface="+mj-lt"/>
        <a:ea typeface="+mj-ea"/>
        <a:cs typeface="+mj-cs"/>
        <a:sym typeface="游ゴシック体 ミディアム"/>
      </a:defRPr>
    </a:lvl7pPr>
    <a:lvl8pPr indent="1600200" latinLnBrk="0">
      <a:defRPr sz="1200">
        <a:latin typeface="+mj-lt"/>
        <a:ea typeface="+mj-ea"/>
        <a:cs typeface="+mj-cs"/>
        <a:sym typeface="游ゴシック体 ミディアム"/>
      </a:defRPr>
    </a:lvl8pPr>
    <a:lvl9pPr indent="1828800" latinLnBrk="0">
      <a:defRPr sz="1200">
        <a:latin typeface="+mj-lt"/>
        <a:ea typeface="+mj-ea"/>
        <a:cs typeface="+mj-cs"/>
        <a:sym typeface="游ゴシック体 ミディアム"/>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11.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12.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13.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114.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115.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16.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117.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118.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119.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27500484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 name="Shape 151"/>
          <p:cNvSpPr>
            <a:spLocks noGrp="1" noRot="1" noChangeAspect="1"/>
          </p:cNvSpPr>
          <p:nvPr>
            <p:ph type="sldImg"/>
          </p:nvPr>
        </p:nvSpPr>
        <p:spPr>
          <a:prstGeom prst="rect">
            <a:avLst/>
          </a:prstGeom>
        </p:spPr>
        <p:txBody>
          <a:bodyPr/>
          <a:lstStyle/>
          <a:p>
            <a:endParaRPr/>
          </a:p>
        </p:txBody>
      </p:sp>
      <p:sp>
        <p:nvSpPr>
          <p:cNvPr id="152" name="Shape 152"/>
          <p:cNvSpPr>
            <a:spLocks noGrp="1"/>
          </p:cNvSpPr>
          <p:nvPr>
            <p:ph type="body" sz="quarter" idx="1"/>
          </p:nvPr>
        </p:nvSpPr>
        <p:spPr>
          <a:prstGeom prst="rect">
            <a:avLst/>
          </a:prstGeom>
        </p:spPr>
        <p:txBody>
          <a:bodyPr/>
          <a:lstStyle/>
          <a:p>
            <a:pPr>
              <a:defRPr sz="2000"/>
            </a:pPr>
            <a:r>
              <a:rPr sz="1200" dirty="0" err="1"/>
              <a:t>データを「</a:t>
            </a:r>
            <a:r>
              <a:rPr sz="1200" dirty="0" err="1">
                <a:latin typeface="游ゴシック体 ボールド"/>
                <a:ea typeface="游ゴシック体 ボールド"/>
                <a:cs typeface="游ゴシック体 ボールド"/>
                <a:sym typeface="游ゴシック体 ボールド"/>
              </a:rPr>
              <a:t>みんな</a:t>
            </a:r>
            <a:r>
              <a:rPr sz="1200" dirty="0" err="1"/>
              <a:t>」で管理することにより安全に保存することができる</a:t>
            </a:r>
            <a:endParaRPr sz="1200" dirty="0"/>
          </a:p>
          <a:p>
            <a:pPr>
              <a:defRPr sz="2000"/>
            </a:pPr>
            <a:endParaRPr sz="1200" dirty="0"/>
          </a:p>
          <a:p>
            <a:pPr>
              <a:defRPr sz="2000"/>
            </a:pPr>
            <a:r>
              <a:rPr sz="1200" dirty="0"/>
              <a:t>「</a:t>
            </a:r>
            <a:r>
              <a:rPr sz="1200" dirty="0" err="1"/>
              <a:t>みんな」とは</a:t>
            </a:r>
            <a:r>
              <a:rPr sz="1200" dirty="0"/>
              <a:t>?</a:t>
            </a:r>
          </a:p>
          <a:p>
            <a:pPr marL="457200" indent="-457200">
              <a:buSzPct val="100000"/>
              <a:buFont typeface="Arial"/>
              <a:buChar char="•"/>
              <a:defRPr sz="2000"/>
            </a:pPr>
            <a:r>
              <a:rPr sz="1200" dirty="0" err="1"/>
              <a:t>不特定多数の人で管理する</a:t>
            </a:r>
            <a:endParaRPr sz="1200" dirty="0"/>
          </a:p>
          <a:p>
            <a:pPr marL="457200" indent="-457200">
              <a:buSzPct val="100000"/>
              <a:buFont typeface="Arial"/>
              <a:buChar char="•"/>
              <a:defRPr sz="2000"/>
            </a:pPr>
            <a:r>
              <a:rPr sz="1200" dirty="0" err="1"/>
              <a:t>特別な権限を持っている人</a:t>
            </a:r>
            <a:r>
              <a:rPr sz="1200" dirty="0"/>
              <a:t>(</a:t>
            </a:r>
            <a:r>
              <a:rPr sz="1200" dirty="0" err="1"/>
              <a:t>管理者</a:t>
            </a:r>
            <a:r>
              <a:rPr sz="1200" dirty="0"/>
              <a:t>)</a:t>
            </a:r>
            <a:r>
              <a:rPr sz="1200" dirty="0" err="1"/>
              <a:t>はいない</a:t>
            </a:r>
            <a:endParaRPr sz="1200" dirty="0"/>
          </a:p>
        </p:txBody>
      </p:sp>
    </p:spTree>
    <p:extLst>
      <p:ext uri="{BB962C8B-B14F-4D97-AF65-F5344CB8AC3E}">
        <p14:creationId xmlns:p14="http://schemas.microsoft.com/office/powerpoint/2010/main" val="2052179110"/>
      </p:ext>
    </p:extLst>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6" name="Shape 1016"/>
          <p:cNvSpPr>
            <a:spLocks noGrp="1" noRot="1" noChangeAspect="1"/>
          </p:cNvSpPr>
          <p:nvPr>
            <p:ph type="sldImg"/>
          </p:nvPr>
        </p:nvSpPr>
        <p:spPr>
          <a:prstGeom prst="rect">
            <a:avLst/>
          </a:prstGeom>
        </p:spPr>
        <p:txBody>
          <a:bodyPr/>
          <a:lstStyle/>
          <a:p>
            <a:endParaRPr/>
          </a:p>
        </p:txBody>
      </p:sp>
      <p:sp>
        <p:nvSpPr>
          <p:cNvPr id="1017" name="Shape 1017"/>
          <p:cNvSpPr>
            <a:spLocks noGrp="1"/>
          </p:cNvSpPr>
          <p:nvPr>
            <p:ph type="body" sz="quarter" idx="1"/>
          </p:nvPr>
        </p:nvSpPr>
        <p:spPr>
          <a:prstGeom prst="rect">
            <a:avLst/>
          </a:prstGeom>
        </p:spPr>
        <p:txBody>
          <a:bodyPr/>
          <a:lstStyle/>
          <a:p>
            <a:pPr algn="ctr">
              <a:defRPr sz="2500">
                <a:latin typeface="游ゴシック体 ボールド"/>
                <a:ea typeface="游ゴシック体 ボールド"/>
                <a:cs typeface="游ゴシック体 ボールド"/>
                <a:sym typeface="游ゴシック体 ボールド"/>
              </a:defRPr>
            </a:pPr>
            <a:r>
              <a:rPr sz="1600" dirty="0" err="1"/>
              <a:t>ゲーム</a:t>
            </a:r>
            <a:endParaRPr sz="1600" dirty="0"/>
          </a:p>
          <a:p>
            <a:pPr>
              <a:defRPr sz="2000"/>
            </a:pPr>
            <a:endParaRPr sz="1200" dirty="0"/>
          </a:p>
          <a:p>
            <a:pPr>
              <a:defRPr sz="2000"/>
            </a:pPr>
            <a:r>
              <a:rPr sz="1200" dirty="0"/>
              <a:t>・</a:t>
            </a:r>
            <a:r>
              <a:rPr sz="1200" dirty="0" err="1"/>
              <a:t>ブロックチェーンを用いたゲームが多く存在する</a:t>
            </a:r>
            <a:r>
              <a:rPr sz="1200" dirty="0"/>
              <a:t>。</a:t>
            </a:r>
          </a:p>
          <a:p>
            <a:pPr>
              <a:defRPr sz="2000"/>
            </a:pPr>
            <a:r>
              <a:rPr sz="1200" dirty="0"/>
              <a:t>・</a:t>
            </a:r>
            <a:r>
              <a:rPr sz="1200" dirty="0" err="1"/>
              <a:t>それらのゲームの大半は、育成ゲームのようなものが多く、育成したキャラクターを仮想通貨で売買することができる</a:t>
            </a:r>
            <a:endParaRPr sz="1200" dirty="0"/>
          </a:p>
        </p:txBody>
      </p:sp>
    </p:spTree>
    <p:extLst>
      <p:ext uri="{BB962C8B-B14F-4D97-AF65-F5344CB8AC3E}">
        <p14:creationId xmlns:p14="http://schemas.microsoft.com/office/powerpoint/2010/main" val="2285687454"/>
      </p:ext>
    </p:extLst>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Shape 1026"/>
          <p:cNvSpPr>
            <a:spLocks noGrp="1" noRot="1" noChangeAspect="1"/>
          </p:cNvSpPr>
          <p:nvPr>
            <p:ph type="sldImg"/>
          </p:nvPr>
        </p:nvSpPr>
        <p:spPr>
          <a:prstGeom prst="rect">
            <a:avLst/>
          </a:prstGeom>
        </p:spPr>
        <p:txBody>
          <a:bodyPr/>
          <a:lstStyle/>
          <a:p>
            <a:endParaRPr/>
          </a:p>
        </p:txBody>
      </p:sp>
      <p:sp>
        <p:nvSpPr>
          <p:cNvPr id="1027" name="Shape 1027"/>
          <p:cNvSpPr>
            <a:spLocks noGrp="1"/>
          </p:cNvSpPr>
          <p:nvPr>
            <p:ph type="body" sz="quarter" idx="1"/>
          </p:nvPr>
        </p:nvSpPr>
        <p:spPr>
          <a:prstGeom prst="rect">
            <a:avLst/>
          </a:prstGeom>
        </p:spPr>
        <p:txBody>
          <a:bodyPr/>
          <a:lstStyle/>
          <a:p>
            <a:pPr algn="ctr">
              <a:defRPr sz="2500">
                <a:latin typeface="游ゴシック体 ボールド"/>
                <a:ea typeface="游ゴシック体 ボールド"/>
                <a:cs typeface="游ゴシック体 ボールド"/>
                <a:sym typeface="游ゴシック体 ボールド"/>
              </a:defRPr>
            </a:pPr>
            <a:r>
              <a:rPr sz="1600" dirty="0" err="1"/>
              <a:t>分散型取引所</a:t>
            </a:r>
            <a:r>
              <a:rPr sz="1600" dirty="0"/>
              <a:t>(Decentralized Exchange)</a:t>
            </a:r>
          </a:p>
          <a:p>
            <a:pPr>
              <a:defRPr sz="2000"/>
            </a:pPr>
            <a:endParaRPr sz="1200" dirty="0"/>
          </a:p>
          <a:p>
            <a:pPr>
              <a:defRPr sz="2000"/>
            </a:pPr>
            <a:r>
              <a:rPr sz="1200" dirty="0" err="1"/>
              <a:t>仮想通貨と法定通貨、仮想通貨動詞の交換をするためのサービス</a:t>
            </a:r>
            <a:r>
              <a:rPr sz="1200" dirty="0"/>
              <a:t>(</a:t>
            </a:r>
            <a:r>
              <a:rPr sz="1200" dirty="0" err="1"/>
              <a:t>一般に仮想通貨を購入するためには利用することが多い</a:t>
            </a:r>
            <a:r>
              <a:rPr sz="1200" dirty="0"/>
              <a:t>)</a:t>
            </a:r>
          </a:p>
          <a:p>
            <a:pPr>
              <a:defRPr sz="2000"/>
            </a:pPr>
            <a:endParaRPr sz="1200" dirty="0"/>
          </a:p>
          <a:p>
            <a:pPr>
              <a:defRPr sz="2000"/>
            </a:pPr>
            <a:r>
              <a:rPr sz="1200" dirty="0" err="1"/>
              <a:t>仮想通貨取引所の大半は企業により運営されている</a:t>
            </a:r>
            <a:endParaRPr sz="1200" dirty="0"/>
          </a:p>
          <a:p>
            <a:pPr>
              <a:defRPr sz="2000"/>
            </a:pPr>
            <a:endParaRPr sz="1200" dirty="0"/>
          </a:p>
          <a:p>
            <a:pPr>
              <a:defRPr sz="2000"/>
            </a:pPr>
            <a:r>
              <a:rPr sz="1200" dirty="0" err="1"/>
              <a:t>難点</a:t>
            </a:r>
            <a:endParaRPr sz="1200" dirty="0"/>
          </a:p>
          <a:p>
            <a:pPr>
              <a:defRPr sz="2000"/>
            </a:pPr>
            <a:r>
              <a:rPr sz="1200" dirty="0"/>
              <a:t>・</a:t>
            </a:r>
            <a:r>
              <a:rPr sz="1200" dirty="0" err="1"/>
              <a:t>ユーザーの秘密鍵が一か所にまとまるため、攻撃の対象になりやすい</a:t>
            </a:r>
            <a:endParaRPr sz="1200" dirty="0"/>
          </a:p>
          <a:p>
            <a:pPr>
              <a:defRPr sz="2000"/>
            </a:pPr>
            <a:r>
              <a:rPr sz="1200" dirty="0"/>
              <a:t>・</a:t>
            </a:r>
            <a:r>
              <a:rPr sz="1200" dirty="0" err="1"/>
              <a:t>これまでに数々の流出事件があった</a:t>
            </a:r>
            <a:endParaRPr sz="1200" dirty="0"/>
          </a:p>
          <a:p>
            <a:pPr>
              <a:defRPr sz="2000"/>
            </a:pPr>
            <a:endParaRPr sz="1200" dirty="0"/>
          </a:p>
          <a:p>
            <a:pPr>
              <a:defRPr sz="2000"/>
            </a:pPr>
            <a:endParaRPr sz="1200" dirty="0"/>
          </a:p>
          <a:p>
            <a:pPr>
              <a:defRPr sz="2000"/>
            </a:pPr>
            <a:endParaRPr sz="1200" dirty="0"/>
          </a:p>
        </p:txBody>
      </p:sp>
    </p:spTree>
    <p:extLst>
      <p:ext uri="{BB962C8B-B14F-4D97-AF65-F5344CB8AC3E}">
        <p14:creationId xmlns:p14="http://schemas.microsoft.com/office/powerpoint/2010/main" val="2217820979"/>
      </p:ext>
    </p:extLst>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6" name="Shape 1036"/>
          <p:cNvSpPr>
            <a:spLocks noGrp="1" noRot="1" noChangeAspect="1"/>
          </p:cNvSpPr>
          <p:nvPr>
            <p:ph type="sldImg"/>
          </p:nvPr>
        </p:nvSpPr>
        <p:spPr>
          <a:prstGeom prst="rect">
            <a:avLst/>
          </a:prstGeom>
        </p:spPr>
        <p:txBody>
          <a:bodyPr/>
          <a:lstStyle/>
          <a:p>
            <a:endParaRPr/>
          </a:p>
        </p:txBody>
      </p:sp>
      <p:sp>
        <p:nvSpPr>
          <p:cNvPr id="1037" name="Shape 1037"/>
          <p:cNvSpPr>
            <a:spLocks noGrp="1"/>
          </p:cNvSpPr>
          <p:nvPr>
            <p:ph type="body" sz="quarter" idx="1"/>
          </p:nvPr>
        </p:nvSpPr>
        <p:spPr>
          <a:prstGeom prst="rect">
            <a:avLst/>
          </a:prstGeom>
        </p:spPr>
        <p:txBody>
          <a:bodyPr/>
          <a:lstStyle/>
          <a:p>
            <a:pPr algn="ctr">
              <a:defRPr sz="2500">
                <a:latin typeface="游ゴシック体 ボールド"/>
                <a:ea typeface="游ゴシック体 ボールド"/>
                <a:cs typeface="游ゴシック体 ボールド"/>
                <a:sym typeface="游ゴシック体 ボールド"/>
              </a:defRPr>
            </a:pPr>
            <a:r>
              <a:rPr sz="1600" dirty="0" err="1"/>
              <a:t>分散型取引所</a:t>
            </a:r>
            <a:r>
              <a:rPr sz="1600" dirty="0"/>
              <a:t>(Decentralized Exchange)</a:t>
            </a:r>
          </a:p>
          <a:p>
            <a:pPr>
              <a:defRPr sz="2000"/>
            </a:pPr>
            <a:endParaRPr sz="1200" dirty="0"/>
          </a:p>
          <a:p>
            <a:pPr>
              <a:defRPr sz="2000"/>
            </a:pPr>
            <a:r>
              <a:rPr sz="1200" dirty="0"/>
              <a:t>・</a:t>
            </a:r>
            <a:r>
              <a:rPr sz="1200" dirty="0" err="1"/>
              <a:t>ブロックチェーン上で管理者不在の仮想通貨取引所</a:t>
            </a:r>
            <a:endParaRPr sz="1200" dirty="0"/>
          </a:p>
          <a:p>
            <a:pPr>
              <a:defRPr sz="2000"/>
            </a:pPr>
            <a:endParaRPr sz="1200" dirty="0"/>
          </a:p>
          <a:p>
            <a:pPr>
              <a:defRPr sz="2000">
                <a:latin typeface="游ゴシック体 ボールド"/>
                <a:ea typeface="游ゴシック体 ボールド"/>
                <a:cs typeface="游ゴシック体 ボールド"/>
                <a:sym typeface="游ゴシック体 ボールド"/>
              </a:defRPr>
            </a:pPr>
            <a:r>
              <a:rPr sz="1200" dirty="0"/>
              <a:t>Ether Delta</a:t>
            </a:r>
          </a:p>
          <a:p>
            <a:pPr>
              <a:defRPr sz="2000"/>
            </a:pPr>
            <a:r>
              <a:rPr sz="1200" dirty="0"/>
              <a:t>・</a:t>
            </a:r>
            <a:r>
              <a:rPr sz="1200" dirty="0" err="1"/>
              <a:t>Ethereum上に構築される分散型取引所</a:t>
            </a:r>
            <a:endParaRPr sz="1200" dirty="0"/>
          </a:p>
          <a:p>
            <a:pPr>
              <a:defRPr sz="2000"/>
            </a:pPr>
            <a:r>
              <a:rPr sz="1200" dirty="0"/>
              <a:t>・</a:t>
            </a:r>
            <a:r>
              <a:rPr sz="1200" dirty="0" err="1"/>
              <a:t>Ethereum上の通貨のみ取引することができる</a:t>
            </a:r>
            <a:r>
              <a:rPr sz="1200" dirty="0"/>
              <a:t>(</a:t>
            </a:r>
            <a:r>
              <a:rPr sz="1200" dirty="0" err="1"/>
              <a:t>EthereumではEthereum上の独自の通貨を発行することができる</a:t>
            </a:r>
            <a:r>
              <a:rPr sz="1200" dirty="0"/>
              <a:t>)</a:t>
            </a:r>
          </a:p>
        </p:txBody>
      </p:sp>
    </p:spTree>
    <p:extLst>
      <p:ext uri="{BB962C8B-B14F-4D97-AF65-F5344CB8AC3E}">
        <p14:creationId xmlns:p14="http://schemas.microsoft.com/office/powerpoint/2010/main" val="680353768"/>
      </p:ext>
    </p:extLst>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3082575638"/>
      </p:ext>
    </p:extLst>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6" name="Shape 1046"/>
          <p:cNvSpPr>
            <a:spLocks noGrp="1" noRot="1" noChangeAspect="1"/>
          </p:cNvSpPr>
          <p:nvPr>
            <p:ph type="sldImg"/>
          </p:nvPr>
        </p:nvSpPr>
        <p:spPr>
          <a:prstGeom prst="rect">
            <a:avLst/>
          </a:prstGeom>
        </p:spPr>
        <p:txBody>
          <a:bodyPr/>
          <a:lstStyle/>
          <a:p>
            <a:endParaRPr/>
          </a:p>
        </p:txBody>
      </p:sp>
      <p:sp>
        <p:nvSpPr>
          <p:cNvPr id="1047" name="Shape 1047"/>
          <p:cNvSpPr>
            <a:spLocks noGrp="1"/>
          </p:cNvSpPr>
          <p:nvPr>
            <p:ph type="body" sz="quarter" idx="1"/>
          </p:nvPr>
        </p:nvSpPr>
        <p:spPr>
          <a:prstGeom prst="rect">
            <a:avLst/>
          </a:prstGeom>
        </p:spPr>
        <p:txBody>
          <a:bodyPr/>
          <a:lstStyle/>
          <a:p>
            <a:pPr algn="ctr">
              <a:defRPr sz="2500">
                <a:latin typeface="游ゴシック体 ボールド"/>
                <a:ea typeface="游ゴシック体 ボールド"/>
                <a:cs typeface="游ゴシック体 ボールド"/>
                <a:sym typeface="游ゴシック体 ボールド"/>
              </a:defRPr>
            </a:pPr>
            <a:r>
              <a:rPr sz="1600" dirty="0"/>
              <a:t>Solidity</a:t>
            </a:r>
          </a:p>
          <a:p>
            <a:pPr algn="ctr">
              <a:defRPr sz="2500">
                <a:latin typeface="游ゴシック体 ボールド"/>
                <a:ea typeface="游ゴシック体 ボールド"/>
                <a:cs typeface="游ゴシック体 ボールド"/>
                <a:sym typeface="游ゴシック体 ボールド"/>
              </a:defRPr>
            </a:pPr>
            <a:endParaRPr sz="1200" dirty="0"/>
          </a:p>
          <a:p>
            <a:pPr>
              <a:defRPr sz="2000"/>
            </a:pPr>
            <a:r>
              <a:rPr sz="1200" dirty="0"/>
              <a:t>・</a:t>
            </a:r>
            <a:r>
              <a:rPr sz="1200" dirty="0" err="1"/>
              <a:t>Ehtereum上でコントラクトを作成するために作られたオブジェクト指向言語</a:t>
            </a:r>
            <a:endParaRPr sz="1200" dirty="0"/>
          </a:p>
          <a:p>
            <a:pPr>
              <a:defRPr sz="2000"/>
            </a:pPr>
            <a:r>
              <a:rPr sz="1200" dirty="0"/>
              <a:t>・C++</a:t>
            </a:r>
            <a:r>
              <a:rPr sz="1200" dirty="0" err="1"/>
              <a:t>やJavascriptの影響を受けて作成されている</a:t>
            </a:r>
            <a:endParaRPr sz="1200" dirty="0"/>
          </a:p>
        </p:txBody>
      </p:sp>
    </p:spTree>
    <p:extLst>
      <p:ext uri="{BB962C8B-B14F-4D97-AF65-F5344CB8AC3E}">
        <p14:creationId xmlns:p14="http://schemas.microsoft.com/office/powerpoint/2010/main" val="3742104701"/>
      </p:ext>
    </p:extLst>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 name="Shape 1054"/>
          <p:cNvSpPr>
            <a:spLocks noGrp="1" noRot="1" noChangeAspect="1"/>
          </p:cNvSpPr>
          <p:nvPr>
            <p:ph type="sldImg"/>
          </p:nvPr>
        </p:nvSpPr>
        <p:spPr>
          <a:prstGeom prst="rect">
            <a:avLst/>
          </a:prstGeom>
        </p:spPr>
        <p:txBody>
          <a:bodyPr/>
          <a:lstStyle/>
          <a:p>
            <a:endParaRPr/>
          </a:p>
        </p:txBody>
      </p:sp>
      <p:sp>
        <p:nvSpPr>
          <p:cNvPr id="1055" name="Shape 1055"/>
          <p:cNvSpPr>
            <a:spLocks noGrp="1"/>
          </p:cNvSpPr>
          <p:nvPr>
            <p:ph type="body" sz="quarter" idx="1"/>
          </p:nvPr>
        </p:nvSpPr>
        <p:spPr>
          <a:prstGeom prst="rect">
            <a:avLst/>
          </a:prstGeom>
        </p:spPr>
        <p:txBody>
          <a:bodyPr/>
          <a:lstStyle/>
          <a:p>
            <a:pPr algn="ctr">
              <a:defRPr sz="2500">
                <a:latin typeface="游ゴシック体 ボールド"/>
                <a:ea typeface="游ゴシック体 ボールド"/>
                <a:cs typeface="游ゴシック体 ボールド"/>
                <a:sym typeface="游ゴシック体 ボールド"/>
              </a:defRPr>
            </a:pPr>
            <a:r>
              <a:rPr sz="1600" dirty="0"/>
              <a:t>Remix</a:t>
            </a:r>
          </a:p>
          <a:p>
            <a:pPr algn="ctr">
              <a:defRPr sz="2500">
                <a:latin typeface="游ゴシック体 ボールド"/>
                <a:ea typeface="游ゴシック体 ボールド"/>
                <a:cs typeface="游ゴシック体 ボールド"/>
                <a:sym typeface="游ゴシック体 ボールド"/>
              </a:defRPr>
            </a:pPr>
            <a:endParaRPr sz="1200" dirty="0"/>
          </a:p>
          <a:p>
            <a:pPr>
              <a:defRPr sz="2000"/>
            </a:pPr>
            <a:r>
              <a:rPr sz="1200" dirty="0" err="1"/>
              <a:t>Ethereum上でコントラクトを作成するための統合開発環境</a:t>
            </a:r>
            <a:endParaRPr sz="1200" dirty="0"/>
          </a:p>
          <a:p>
            <a:pPr>
              <a:defRPr sz="2000"/>
            </a:pPr>
            <a:r>
              <a:rPr sz="1200" dirty="0"/>
              <a:t>・</a:t>
            </a:r>
            <a:r>
              <a:rPr sz="1200" dirty="0" err="1"/>
              <a:t>コードの作成</a:t>
            </a:r>
            <a:endParaRPr sz="1200" dirty="0"/>
          </a:p>
          <a:p>
            <a:pPr>
              <a:defRPr sz="2000"/>
            </a:pPr>
            <a:r>
              <a:rPr sz="1200" dirty="0"/>
              <a:t>・</a:t>
            </a:r>
            <a:r>
              <a:rPr sz="1200" dirty="0" err="1"/>
              <a:t>コンパイル</a:t>
            </a:r>
            <a:endParaRPr sz="1200" dirty="0"/>
          </a:p>
          <a:p>
            <a:pPr>
              <a:defRPr sz="2000"/>
            </a:pPr>
            <a:r>
              <a:rPr sz="1200" dirty="0"/>
              <a:t>・</a:t>
            </a:r>
            <a:r>
              <a:rPr sz="1200" dirty="0" err="1"/>
              <a:t>ブロックチェーンへのデプロイ</a:t>
            </a:r>
            <a:endParaRPr sz="1200" dirty="0"/>
          </a:p>
          <a:p>
            <a:pPr>
              <a:defRPr sz="2000"/>
            </a:pPr>
            <a:endParaRPr sz="1200" dirty="0"/>
          </a:p>
          <a:p>
            <a:pPr>
              <a:defRPr sz="2000"/>
            </a:pPr>
            <a:r>
              <a:rPr sz="1200" dirty="0" err="1"/>
              <a:t>手元に環境を構築しなくとも、ブラウザから利用することができる</a:t>
            </a:r>
            <a:r>
              <a:rPr sz="1200" dirty="0"/>
              <a:t>(</a:t>
            </a:r>
            <a:r>
              <a:rPr sz="1200" dirty="0" err="1"/>
              <a:t>今回の講義ではRemixのブラウザ版を利用する</a:t>
            </a:r>
            <a:r>
              <a:rPr sz="1200" dirty="0"/>
              <a:t>)</a:t>
            </a:r>
          </a:p>
        </p:txBody>
      </p:sp>
    </p:spTree>
    <p:extLst>
      <p:ext uri="{BB962C8B-B14F-4D97-AF65-F5344CB8AC3E}">
        <p14:creationId xmlns:p14="http://schemas.microsoft.com/office/powerpoint/2010/main" val="4018219860"/>
      </p:ext>
    </p:extLst>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1243167092"/>
      </p:ext>
    </p:extLst>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3144623657"/>
      </p:ext>
    </p:extLst>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4007347379"/>
      </p:ext>
    </p:extLst>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9" name="Shape 1079"/>
          <p:cNvSpPr>
            <a:spLocks noGrp="1" noRot="1" noChangeAspect="1"/>
          </p:cNvSpPr>
          <p:nvPr>
            <p:ph type="sldImg"/>
          </p:nvPr>
        </p:nvSpPr>
        <p:spPr>
          <a:prstGeom prst="rect">
            <a:avLst/>
          </a:prstGeom>
        </p:spPr>
        <p:txBody>
          <a:bodyPr/>
          <a:lstStyle/>
          <a:p>
            <a:endParaRPr/>
          </a:p>
        </p:txBody>
      </p:sp>
      <p:sp>
        <p:nvSpPr>
          <p:cNvPr id="1080" name="Shape 1080"/>
          <p:cNvSpPr>
            <a:spLocks noGrp="1"/>
          </p:cNvSpPr>
          <p:nvPr>
            <p:ph type="body" sz="quarter" idx="1"/>
          </p:nvPr>
        </p:nvSpPr>
        <p:spPr>
          <a:prstGeom prst="rect">
            <a:avLst/>
          </a:prstGeom>
        </p:spPr>
        <p:txBody>
          <a:bodyPr/>
          <a:lstStyle/>
          <a:p>
            <a:pPr>
              <a:defRPr sz="2000"/>
            </a:pPr>
            <a:r>
              <a:rPr sz="1200" dirty="0" err="1">
                <a:latin typeface="游ゴシック体 ボールド"/>
                <a:ea typeface="游ゴシック体 ボールド"/>
                <a:cs typeface="游ゴシック体 ボールド"/>
                <a:sym typeface="游ゴシック体 ボールド"/>
              </a:rPr>
              <a:t>Webサーバ</a:t>
            </a:r>
            <a:r>
              <a:rPr sz="1200" dirty="0">
                <a:latin typeface="游ゴシック体 ボールド"/>
                <a:ea typeface="游ゴシック体 ボールド"/>
                <a:cs typeface="游ゴシック体 ボールド"/>
                <a:sym typeface="游ゴシック体 ボールド"/>
              </a:rPr>
              <a:t>-:</a:t>
            </a:r>
            <a:r>
              <a:rPr sz="1200" dirty="0"/>
              <a:t> HTML, CSS, </a:t>
            </a:r>
            <a:r>
              <a:rPr sz="1200" dirty="0" err="1"/>
              <a:t>Javascriptファイルを保持する</a:t>
            </a:r>
            <a:endParaRPr sz="1200" dirty="0"/>
          </a:p>
          <a:p>
            <a:pPr>
              <a:defRPr sz="2000"/>
            </a:pPr>
            <a:r>
              <a:rPr sz="1200" dirty="0" err="1">
                <a:latin typeface="游ゴシック体 ボールド"/>
                <a:ea typeface="游ゴシック体 ボールド"/>
                <a:cs typeface="游ゴシック体 ボールド"/>
                <a:sym typeface="游ゴシック体 ボールド"/>
              </a:rPr>
              <a:t>ブロックチェーン</a:t>
            </a:r>
            <a:r>
              <a:rPr sz="1200" dirty="0">
                <a:latin typeface="游ゴシック体 ボールド"/>
                <a:ea typeface="游ゴシック体 ボールド"/>
                <a:cs typeface="游ゴシック体 ボールド"/>
                <a:sym typeface="游ゴシック体 ボールド"/>
              </a:rPr>
              <a:t>(</a:t>
            </a:r>
            <a:r>
              <a:rPr sz="1200" dirty="0" err="1">
                <a:latin typeface="游ゴシック体 ボールド"/>
                <a:ea typeface="游ゴシック体 ボールド"/>
                <a:cs typeface="游ゴシック体 ボールド"/>
                <a:sym typeface="游ゴシック体 ボールド"/>
              </a:rPr>
              <a:t>Ethereum</a:t>
            </a:r>
            <a:r>
              <a:rPr sz="1200" dirty="0">
                <a:latin typeface="游ゴシック体 ボールド"/>
                <a:ea typeface="游ゴシック体 ボールド"/>
                <a:cs typeface="游ゴシック体 ボールド"/>
                <a:sym typeface="游ゴシック体 ボールド"/>
              </a:rPr>
              <a:t>): </a:t>
            </a:r>
            <a:r>
              <a:rPr sz="1200" dirty="0" err="1"/>
              <a:t>データストアとして機能させる</a:t>
            </a:r>
            <a:r>
              <a:rPr sz="1200" dirty="0"/>
              <a:t>(</a:t>
            </a:r>
            <a:r>
              <a:rPr sz="1200" dirty="0" err="1"/>
              <a:t>DBの代替</a:t>
            </a:r>
            <a:r>
              <a:rPr sz="1200" dirty="0"/>
              <a:t>)</a:t>
            </a:r>
          </a:p>
        </p:txBody>
      </p:sp>
    </p:spTree>
    <p:extLst>
      <p:ext uri="{BB962C8B-B14F-4D97-AF65-F5344CB8AC3E}">
        <p14:creationId xmlns:p14="http://schemas.microsoft.com/office/powerpoint/2010/main" val="7413361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 name="Shape 159"/>
          <p:cNvSpPr>
            <a:spLocks noGrp="1" noRot="1" noChangeAspect="1"/>
          </p:cNvSpPr>
          <p:nvPr>
            <p:ph type="sldImg"/>
          </p:nvPr>
        </p:nvSpPr>
        <p:spPr>
          <a:prstGeom prst="rect">
            <a:avLst/>
          </a:prstGeom>
        </p:spPr>
        <p:txBody>
          <a:bodyPr/>
          <a:lstStyle/>
          <a:p>
            <a:endParaRPr/>
          </a:p>
        </p:txBody>
      </p:sp>
      <p:sp>
        <p:nvSpPr>
          <p:cNvPr id="160" name="Shape 160"/>
          <p:cNvSpPr>
            <a:spLocks noGrp="1"/>
          </p:cNvSpPr>
          <p:nvPr>
            <p:ph type="body" sz="quarter" idx="1"/>
          </p:nvPr>
        </p:nvSpPr>
        <p:spPr>
          <a:prstGeom prst="rect">
            <a:avLst/>
          </a:prstGeom>
        </p:spPr>
        <p:txBody>
          <a:bodyPr/>
          <a:lstStyle/>
          <a:p>
            <a:pPr algn="ctr">
              <a:defRPr sz="2500">
                <a:latin typeface="游ゴシック体 ボールド"/>
                <a:ea typeface="游ゴシック体 ボールド"/>
                <a:cs typeface="游ゴシック体 ボールド"/>
                <a:sym typeface="游ゴシック体 ボールド"/>
              </a:defRPr>
            </a:pPr>
            <a:r>
              <a:rPr sz="1600" dirty="0" err="1"/>
              <a:t>ネットワークを構成して、同じデータを共有する</a:t>
            </a:r>
            <a:endParaRPr sz="1600" dirty="0"/>
          </a:p>
          <a:p>
            <a:pPr>
              <a:defRPr sz="2000"/>
            </a:pPr>
            <a:endParaRPr sz="1200" dirty="0"/>
          </a:p>
          <a:p>
            <a:pPr>
              <a:defRPr sz="2000"/>
            </a:pPr>
            <a:r>
              <a:rPr sz="1200" dirty="0"/>
              <a:t>・</a:t>
            </a:r>
            <a:r>
              <a:rPr sz="1200" dirty="0" err="1"/>
              <a:t>同じデータをネットワーク内の全てのノードで保存する</a:t>
            </a:r>
            <a:endParaRPr sz="1200" dirty="0"/>
          </a:p>
          <a:p>
            <a:pPr>
              <a:defRPr sz="2000"/>
            </a:pPr>
            <a:r>
              <a:rPr sz="1200" dirty="0"/>
              <a:t>・</a:t>
            </a:r>
            <a:r>
              <a:rPr sz="1200" dirty="0" err="1"/>
              <a:t>通貨の取引履歴を共有することで通貨システムを作ったのがビットコイン</a:t>
            </a:r>
            <a:endParaRPr sz="1200" dirty="0"/>
          </a:p>
        </p:txBody>
      </p:sp>
    </p:spTree>
    <p:extLst>
      <p:ext uri="{BB962C8B-B14F-4D97-AF65-F5344CB8AC3E}">
        <p14:creationId xmlns:p14="http://schemas.microsoft.com/office/powerpoint/2010/main" val="2901914914"/>
      </p:ext>
    </p:extLst>
  </p:cSld>
  <p:clrMapOvr>
    <a:masterClrMapping/>
  </p:clrMapOvr>
</p:notes>
</file>

<file path=ppt/notesSlides/notesSlide1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7" name="Shape 1087"/>
          <p:cNvSpPr>
            <a:spLocks noGrp="1" noRot="1" noChangeAspect="1"/>
          </p:cNvSpPr>
          <p:nvPr>
            <p:ph type="sldImg"/>
          </p:nvPr>
        </p:nvSpPr>
        <p:spPr>
          <a:prstGeom prst="rect">
            <a:avLst/>
          </a:prstGeom>
        </p:spPr>
        <p:txBody>
          <a:bodyPr/>
          <a:lstStyle/>
          <a:p>
            <a:endParaRPr/>
          </a:p>
        </p:txBody>
      </p:sp>
      <p:sp>
        <p:nvSpPr>
          <p:cNvPr id="1088" name="Shape 1088"/>
          <p:cNvSpPr>
            <a:spLocks noGrp="1"/>
          </p:cNvSpPr>
          <p:nvPr>
            <p:ph type="body" sz="quarter" idx="1"/>
          </p:nvPr>
        </p:nvSpPr>
        <p:spPr>
          <a:prstGeom prst="rect">
            <a:avLst/>
          </a:prstGeom>
        </p:spPr>
        <p:txBody>
          <a:bodyPr/>
          <a:lstStyle/>
          <a:p>
            <a:pPr algn="ctr">
              <a:defRPr sz="2000"/>
            </a:pPr>
            <a:r>
              <a:rPr sz="1600" dirty="0">
                <a:latin typeface="游ゴシック体 ボールド"/>
                <a:ea typeface="游ゴシック体 ボールド"/>
                <a:cs typeface="游ゴシック体 ボールド"/>
                <a:sym typeface="游ゴシック体 ボールド"/>
              </a:rPr>
              <a:t>Go </a:t>
            </a:r>
            <a:r>
              <a:rPr sz="1600" dirty="0" err="1">
                <a:latin typeface="游ゴシック体 ボールド"/>
                <a:ea typeface="游ゴシック体 ボールド"/>
                <a:cs typeface="游ゴシック体 ボールド"/>
                <a:sym typeface="游ゴシック体 ボールド"/>
              </a:rPr>
              <a:t>Ethereum</a:t>
            </a:r>
            <a:endParaRPr sz="1600" dirty="0">
              <a:latin typeface="游ゴシック体 ボールド"/>
              <a:ea typeface="游ゴシック体 ボールド"/>
              <a:cs typeface="游ゴシック体 ボールド"/>
              <a:sym typeface="游ゴシック体 ボールド"/>
            </a:endParaRPr>
          </a:p>
          <a:p>
            <a:pPr algn="ctr">
              <a:defRPr sz="2000"/>
            </a:pPr>
            <a:endParaRPr sz="1200" dirty="0">
              <a:latin typeface="游ゴシック体 ボールド"/>
              <a:ea typeface="游ゴシック体 ボールド"/>
              <a:cs typeface="游ゴシック体 ボールド"/>
              <a:sym typeface="游ゴシック体 ボールド"/>
            </a:endParaRPr>
          </a:p>
          <a:p>
            <a:pPr>
              <a:defRPr sz="2000"/>
            </a:pPr>
            <a:r>
              <a:rPr sz="1200" dirty="0" err="1"/>
              <a:t>Etheruemのクライアントソフト</a:t>
            </a:r>
            <a:r>
              <a:rPr sz="1200" dirty="0"/>
              <a:t>(</a:t>
            </a:r>
            <a:r>
              <a:rPr sz="1200" dirty="0" err="1"/>
              <a:t>インターネット上で配布されている</a:t>
            </a:r>
            <a:r>
              <a:rPr sz="1200" dirty="0"/>
              <a:t>)</a:t>
            </a:r>
          </a:p>
          <a:p>
            <a:pPr>
              <a:defRPr sz="2000"/>
            </a:pPr>
            <a:endParaRPr sz="1200" dirty="0"/>
          </a:p>
          <a:p>
            <a:pPr>
              <a:defRPr sz="2000"/>
            </a:pPr>
            <a:r>
              <a:rPr sz="1200" dirty="0"/>
              <a:t>・</a:t>
            </a:r>
            <a:r>
              <a:rPr sz="1200" dirty="0" err="1"/>
              <a:t>Ethereumの参加者として必要な要件は全て満たしている</a:t>
            </a:r>
            <a:endParaRPr sz="1200" dirty="0"/>
          </a:p>
          <a:p>
            <a:pPr>
              <a:defRPr sz="2000"/>
            </a:pPr>
            <a:r>
              <a:rPr sz="1200" dirty="0"/>
              <a:t>・</a:t>
            </a:r>
            <a:r>
              <a:rPr sz="1200" dirty="0" err="1"/>
              <a:t>オープンソース</a:t>
            </a:r>
            <a:endParaRPr sz="1200" dirty="0"/>
          </a:p>
          <a:p>
            <a:pPr>
              <a:defRPr sz="2000"/>
            </a:pPr>
            <a:endParaRPr sz="1200" dirty="0"/>
          </a:p>
          <a:p>
            <a:pPr>
              <a:defRPr sz="2000"/>
            </a:pPr>
            <a:r>
              <a:rPr sz="1200" dirty="0" err="1"/>
              <a:t>既存のEthereumネットワークに参加するだけでなく、新たにネットワークを作ることもできる</a:t>
            </a:r>
            <a:r>
              <a:rPr sz="1200" dirty="0"/>
              <a:t>。</a:t>
            </a:r>
          </a:p>
          <a:p>
            <a:pPr>
              <a:defRPr sz="2000"/>
            </a:pPr>
            <a:endParaRPr sz="1200" dirty="0"/>
          </a:p>
          <a:p>
            <a:pPr>
              <a:defRPr sz="2000"/>
            </a:pPr>
            <a:r>
              <a:rPr sz="1200" dirty="0" err="1"/>
              <a:t>コントラクトのデプロイの前にGethで動作を確認することで、本番環境と同じ状態でテストをすることができる</a:t>
            </a:r>
            <a:endParaRPr sz="1200" dirty="0"/>
          </a:p>
        </p:txBody>
      </p:sp>
    </p:spTree>
    <p:extLst>
      <p:ext uri="{BB962C8B-B14F-4D97-AF65-F5344CB8AC3E}">
        <p14:creationId xmlns:p14="http://schemas.microsoft.com/office/powerpoint/2010/main" val="618671312"/>
      </p:ext>
    </p:extLst>
  </p:cSld>
  <p:clrMapOvr>
    <a:masterClrMapping/>
  </p:clrMapOvr>
</p:notes>
</file>

<file path=ppt/notesSlides/notesSlide1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4" name="Shape 1094"/>
          <p:cNvSpPr>
            <a:spLocks noGrp="1" noRot="1" noChangeAspect="1"/>
          </p:cNvSpPr>
          <p:nvPr>
            <p:ph type="sldImg"/>
          </p:nvPr>
        </p:nvSpPr>
        <p:spPr>
          <a:prstGeom prst="rect">
            <a:avLst/>
          </a:prstGeom>
        </p:spPr>
        <p:txBody>
          <a:bodyPr/>
          <a:lstStyle/>
          <a:p>
            <a:endParaRPr/>
          </a:p>
        </p:txBody>
      </p:sp>
      <p:sp>
        <p:nvSpPr>
          <p:cNvPr id="1095" name="Shape 1095"/>
          <p:cNvSpPr>
            <a:spLocks noGrp="1"/>
          </p:cNvSpPr>
          <p:nvPr>
            <p:ph type="body" sz="quarter" idx="1"/>
          </p:nvPr>
        </p:nvSpPr>
        <p:spPr>
          <a:prstGeom prst="rect">
            <a:avLst/>
          </a:prstGeom>
        </p:spPr>
        <p:txBody>
          <a:bodyPr/>
          <a:lstStyle/>
          <a:p>
            <a:pPr>
              <a:defRPr sz="2000"/>
            </a:pPr>
            <a:r>
              <a:rPr sz="1200" dirty="0"/>
              <a:t>Go Ethereumでは実際のEthereumのネットワークに接続するだけでなく、自身で新たにEthereumのネットワークを作成することができる</a:t>
            </a:r>
          </a:p>
        </p:txBody>
      </p:sp>
    </p:spTree>
    <p:extLst>
      <p:ext uri="{BB962C8B-B14F-4D97-AF65-F5344CB8AC3E}">
        <p14:creationId xmlns:p14="http://schemas.microsoft.com/office/powerpoint/2010/main" val="359441559"/>
      </p:ext>
    </p:extLst>
  </p:cSld>
  <p:clrMapOvr>
    <a:masterClrMapping/>
  </p:clrMapOvr>
</p:notes>
</file>

<file path=ppt/notesSlides/notesSlide1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2" name="Shape 1102"/>
          <p:cNvSpPr>
            <a:spLocks noGrp="1" noRot="1" noChangeAspect="1"/>
          </p:cNvSpPr>
          <p:nvPr>
            <p:ph type="sldImg"/>
          </p:nvPr>
        </p:nvSpPr>
        <p:spPr>
          <a:prstGeom prst="rect">
            <a:avLst/>
          </a:prstGeom>
        </p:spPr>
        <p:txBody>
          <a:bodyPr/>
          <a:lstStyle/>
          <a:p>
            <a:endParaRPr/>
          </a:p>
        </p:txBody>
      </p:sp>
      <p:sp>
        <p:nvSpPr>
          <p:cNvPr id="1103" name="Shape 1103"/>
          <p:cNvSpPr>
            <a:spLocks noGrp="1"/>
          </p:cNvSpPr>
          <p:nvPr>
            <p:ph type="body" sz="quarter" idx="1"/>
          </p:nvPr>
        </p:nvSpPr>
        <p:spPr>
          <a:prstGeom prst="rect">
            <a:avLst/>
          </a:prstGeom>
        </p:spPr>
        <p:txBody>
          <a:bodyPr/>
          <a:lstStyle/>
          <a:p>
            <a:pPr algn="ctr">
              <a:defRPr sz="2500">
                <a:latin typeface="游ゴシック体 ボールド"/>
                <a:ea typeface="游ゴシック体 ボールド"/>
                <a:cs typeface="游ゴシック体 ボールド"/>
                <a:sym typeface="游ゴシック体 ボールド"/>
              </a:defRPr>
            </a:pPr>
            <a:r>
              <a:rPr sz="1600" dirty="0" err="1"/>
              <a:t>Metamask</a:t>
            </a:r>
            <a:endParaRPr sz="1600" dirty="0"/>
          </a:p>
          <a:p>
            <a:pPr algn="ctr">
              <a:defRPr sz="2500">
                <a:latin typeface="游ゴシック体 ボールド"/>
                <a:ea typeface="游ゴシック体 ボールド"/>
                <a:cs typeface="游ゴシック体 ボールド"/>
                <a:sym typeface="游ゴシック体 ボールド"/>
              </a:defRPr>
            </a:pPr>
            <a:endParaRPr sz="1200" dirty="0"/>
          </a:p>
          <a:p>
            <a:pPr>
              <a:defRPr sz="2000"/>
            </a:pPr>
            <a:r>
              <a:rPr sz="1200" dirty="0" err="1"/>
              <a:t>MetamaskはGoogle</a:t>
            </a:r>
            <a:r>
              <a:rPr sz="1200" dirty="0"/>
              <a:t> </a:t>
            </a:r>
            <a:r>
              <a:rPr sz="1200" dirty="0" err="1"/>
              <a:t>Chromeのプラグインとして利用できるEthereumウォレット</a:t>
            </a:r>
            <a:endParaRPr sz="1200" dirty="0"/>
          </a:p>
          <a:p>
            <a:pPr>
              <a:defRPr sz="2000"/>
            </a:pPr>
            <a:endParaRPr sz="1200" dirty="0"/>
          </a:p>
          <a:p>
            <a:pPr>
              <a:defRPr sz="2000"/>
            </a:pPr>
            <a:r>
              <a:rPr sz="1200" dirty="0" err="1"/>
              <a:t>ウォレットとは仮想通貨を管理、送金なども行うアプリ</a:t>
            </a:r>
            <a:r>
              <a:rPr sz="1200" dirty="0"/>
              <a:t>(</a:t>
            </a:r>
            <a:r>
              <a:rPr sz="1200" dirty="0" err="1"/>
              <a:t>仮想通貨を扱うためには必須</a:t>
            </a:r>
            <a:r>
              <a:rPr sz="1200" dirty="0"/>
              <a:t>)</a:t>
            </a:r>
          </a:p>
          <a:p>
            <a:pPr>
              <a:defRPr sz="2000"/>
            </a:pPr>
            <a:endParaRPr sz="1200" dirty="0"/>
          </a:p>
          <a:p>
            <a:pPr>
              <a:defRPr sz="2000"/>
            </a:pPr>
            <a:r>
              <a:rPr sz="1200" dirty="0"/>
              <a:t>Metamaskは単純なウォレット機能だけでなく、ブラウザ上のJavaScriptにブロックチェーンにアクセスするための機能も提供してくれる</a:t>
            </a:r>
          </a:p>
        </p:txBody>
      </p:sp>
    </p:spTree>
    <p:extLst>
      <p:ext uri="{BB962C8B-B14F-4D97-AF65-F5344CB8AC3E}">
        <p14:creationId xmlns:p14="http://schemas.microsoft.com/office/powerpoint/2010/main" val="787326456"/>
      </p:ext>
    </p:extLst>
  </p:cSld>
  <p:clrMapOvr>
    <a:masterClrMapping/>
  </p:clrMapOvr>
</p:notes>
</file>

<file path=ppt/notesSlides/notesSlide1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618670101"/>
      </p:ext>
    </p:extLst>
  </p:cSld>
  <p:clrMapOvr>
    <a:masterClrMapping/>
  </p:clrMapOvr>
</p:notes>
</file>

<file path=ppt/notesSlides/notesSlide1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9" name="Shape 1109"/>
          <p:cNvSpPr>
            <a:spLocks noGrp="1" noRot="1" noChangeAspect="1"/>
          </p:cNvSpPr>
          <p:nvPr>
            <p:ph type="sldImg"/>
          </p:nvPr>
        </p:nvSpPr>
        <p:spPr>
          <a:prstGeom prst="rect">
            <a:avLst/>
          </a:prstGeom>
        </p:spPr>
        <p:txBody>
          <a:bodyPr/>
          <a:lstStyle/>
          <a:p>
            <a:endParaRPr/>
          </a:p>
        </p:txBody>
      </p:sp>
      <p:sp>
        <p:nvSpPr>
          <p:cNvPr id="1110" name="Shape 1110"/>
          <p:cNvSpPr>
            <a:spLocks noGrp="1"/>
          </p:cNvSpPr>
          <p:nvPr>
            <p:ph type="body" sz="quarter" idx="1"/>
          </p:nvPr>
        </p:nvSpPr>
        <p:spPr>
          <a:prstGeom prst="rect">
            <a:avLst/>
          </a:prstGeom>
        </p:spPr>
        <p:txBody>
          <a:bodyPr/>
          <a:lstStyle>
            <a:lvl1pPr>
              <a:defRPr sz="2000"/>
            </a:lvl1pPr>
          </a:lstStyle>
          <a:p>
            <a:r>
              <a:rPr sz="1200" dirty="0"/>
              <a:t>作成するシステムについては6章と同様</a:t>
            </a:r>
          </a:p>
        </p:txBody>
      </p:sp>
    </p:spTree>
    <p:extLst>
      <p:ext uri="{BB962C8B-B14F-4D97-AF65-F5344CB8AC3E}">
        <p14:creationId xmlns:p14="http://schemas.microsoft.com/office/powerpoint/2010/main" val="4186365746"/>
      </p:ext>
    </p:extLst>
  </p:cSld>
  <p:clrMapOvr>
    <a:masterClrMapping/>
  </p:clrMapOvr>
</p:notes>
</file>

<file path=ppt/notesSlides/notesSlide1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 name="Shape 1116"/>
          <p:cNvSpPr>
            <a:spLocks noGrp="1" noRot="1" noChangeAspect="1"/>
          </p:cNvSpPr>
          <p:nvPr>
            <p:ph type="sldImg"/>
          </p:nvPr>
        </p:nvSpPr>
        <p:spPr>
          <a:prstGeom prst="rect">
            <a:avLst/>
          </a:prstGeom>
        </p:spPr>
        <p:txBody>
          <a:bodyPr/>
          <a:lstStyle/>
          <a:p>
            <a:endParaRPr/>
          </a:p>
        </p:txBody>
      </p:sp>
      <p:sp>
        <p:nvSpPr>
          <p:cNvPr id="1117" name="Shape 1117"/>
          <p:cNvSpPr>
            <a:spLocks noGrp="1"/>
          </p:cNvSpPr>
          <p:nvPr>
            <p:ph type="body" sz="quarter" idx="1"/>
          </p:nvPr>
        </p:nvSpPr>
        <p:spPr>
          <a:prstGeom prst="rect">
            <a:avLst/>
          </a:prstGeom>
        </p:spPr>
        <p:txBody>
          <a:bodyPr/>
          <a:lstStyle/>
          <a:p>
            <a:pPr algn="ctr">
              <a:defRPr sz="2500">
                <a:latin typeface="游ゴシック体 ボールド"/>
                <a:ea typeface="游ゴシック体 ボールド"/>
                <a:cs typeface="游ゴシック体 ボールド"/>
                <a:sym typeface="游ゴシック体 ボールド"/>
              </a:defRPr>
            </a:pPr>
            <a:r>
              <a:rPr sz="1600" dirty="0"/>
              <a:t>Truffle</a:t>
            </a:r>
          </a:p>
          <a:p>
            <a:pPr algn="ctr">
              <a:defRPr sz="2500">
                <a:latin typeface="游ゴシック体 ボールド"/>
                <a:ea typeface="游ゴシック体 ボールド"/>
                <a:cs typeface="游ゴシック体 ボールド"/>
                <a:sym typeface="游ゴシック体 ボールド"/>
              </a:defRPr>
            </a:pPr>
            <a:endParaRPr sz="1200" dirty="0"/>
          </a:p>
          <a:p>
            <a:pPr>
              <a:defRPr sz="2000"/>
            </a:pPr>
            <a:r>
              <a:rPr sz="1200" dirty="0"/>
              <a:t>・</a:t>
            </a:r>
            <a:r>
              <a:rPr sz="1200" dirty="0" err="1"/>
              <a:t>Ethereumを利用したスマートコントラクトを作るためのWebアプリケーションのフレームワーク</a:t>
            </a:r>
            <a:endParaRPr sz="1200" dirty="0"/>
          </a:p>
          <a:p>
            <a:pPr>
              <a:defRPr sz="2000"/>
            </a:pPr>
            <a:r>
              <a:rPr sz="1200" dirty="0"/>
              <a:t>・</a:t>
            </a:r>
            <a:r>
              <a:rPr sz="1200" dirty="0" err="1"/>
              <a:t>コントラクトの作成から、フロントエンドの作成、Ethereumネットワークへの接続の設定までおこなうことができる</a:t>
            </a:r>
            <a:endParaRPr sz="1200" dirty="0"/>
          </a:p>
        </p:txBody>
      </p:sp>
    </p:spTree>
    <p:extLst>
      <p:ext uri="{BB962C8B-B14F-4D97-AF65-F5344CB8AC3E}">
        <p14:creationId xmlns:p14="http://schemas.microsoft.com/office/powerpoint/2010/main" val="819414420"/>
      </p:ext>
    </p:extLst>
  </p:cSld>
  <p:clrMapOvr>
    <a:masterClrMapping/>
  </p:clrMapOvr>
</p:notes>
</file>

<file path=ppt/notesSlides/notesSlide1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3" name="Shape 1123"/>
          <p:cNvSpPr>
            <a:spLocks noGrp="1" noRot="1" noChangeAspect="1"/>
          </p:cNvSpPr>
          <p:nvPr>
            <p:ph type="sldImg"/>
          </p:nvPr>
        </p:nvSpPr>
        <p:spPr>
          <a:prstGeom prst="rect">
            <a:avLst/>
          </a:prstGeom>
        </p:spPr>
        <p:txBody>
          <a:bodyPr/>
          <a:lstStyle/>
          <a:p>
            <a:endParaRPr/>
          </a:p>
        </p:txBody>
      </p:sp>
      <p:sp>
        <p:nvSpPr>
          <p:cNvPr id="1124" name="Shape 1124"/>
          <p:cNvSpPr>
            <a:spLocks noGrp="1"/>
          </p:cNvSpPr>
          <p:nvPr>
            <p:ph type="body" sz="quarter" idx="1"/>
          </p:nvPr>
        </p:nvSpPr>
        <p:spPr>
          <a:prstGeom prst="rect">
            <a:avLst/>
          </a:prstGeom>
        </p:spPr>
        <p:txBody>
          <a:bodyPr/>
          <a:lstStyle/>
          <a:p>
            <a:pPr>
              <a:defRPr sz="2000"/>
            </a:pPr>
            <a:r>
              <a:rPr sz="1200" dirty="0"/>
              <a:t>Ethereumには大きく分けて3種類のネットワークが存在する</a:t>
            </a:r>
          </a:p>
          <a:p>
            <a:pPr>
              <a:defRPr sz="2000"/>
            </a:pPr>
            <a:endParaRPr sz="1200" dirty="0"/>
          </a:p>
          <a:p>
            <a:pPr>
              <a:defRPr sz="2000">
                <a:latin typeface="游ゴシック体 ボールド"/>
                <a:ea typeface="游ゴシック体 ボールド"/>
                <a:cs typeface="游ゴシック体 ボールド"/>
                <a:sym typeface="游ゴシック体 ボールド"/>
              </a:defRPr>
            </a:pPr>
            <a:r>
              <a:rPr sz="1200" dirty="0" err="1"/>
              <a:t>メインネットワーク</a:t>
            </a:r>
            <a:endParaRPr sz="1200" dirty="0"/>
          </a:p>
          <a:p>
            <a:pPr>
              <a:defRPr sz="2000"/>
            </a:pPr>
            <a:r>
              <a:rPr sz="1200" dirty="0" err="1"/>
              <a:t>価値を持った通貨が取引されるネットワーク</a:t>
            </a:r>
            <a:r>
              <a:rPr sz="1200" dirty="0"/>
              <a:t>(</a:t>
            </a:r>
            <a:r>
              <a:rPr sz="1200" dirty="0" err="1"/>
              <a:t>本当のEthereumネットワーク、本番環境</a:t>
            </a:r>
            <a:r>
              <a:rPr sz="1200" dirty="0"/>
              <a:t>)</a:t>
            </a:r>
          </a:p>
          <a:p>
            <a:pPr>
              <a:defRPr sz="2000"/>
            </a:pPr>
            <a:endParaRPr sz="1200" dirty="0"/>
          </a:p>
          <a:p>
            <a:pPr>
              <a:defRPr sz="2000">
                <a:latin typeface="游ゴシック体 ボールド"/>
                <a:ea typeface="游ゴシック体 ボールド"/>
                <a:cs typeface="游ゴシック体 ボールド"/>
                <a:sym typeface="游ゴシック体 ボールド"/>
              </a:defRPr>
            </a:pPr>
            <a:r>
              <a:rPr sz="1200" dirty="0" err="1"/>
              <a:t>テストネットワーク</a:t>
            </a:r>
            <a:endParaRPr sz="1200" dirty="0"/>
          </a:p>
          <a:p>
            <a:pPr>
              <a:defRPr sz="2000"/>
            </a:pPr>
            <a:r>
              <a:rPr sz="1200" dirty="0"/>
              <a:t>・</a:t>
            </a:r>
            <a:r>
              <a:rPr sz="1200" dirty="0" err="1"/>
              <a:t>メインネットワークと同様に世界中に広がるネットワーク</a:t>
            </a:r>
            <a:endParaRPr sz="1200" dirty="0"/>
          </a:p>
          <a:p>
            <a:pPr>
              <a:defRPr sz="2000"/>
            </a:pPr>
            <a:r>
              <a:rPr sz="1200" dirty="0"/>
              <a:t>・</a:t>
            </a:r>
            <a:r>
              <a:rPr sz="1200" dirty="0" err="1"/>
              <a:t>テストネットワーク上の通貨は他の通貨と交換できない</a:t>
            </a:r>
            <a:r>
              <a:rPr sz="1200" dirty="0"/>
              <a:t>(</a:t>
            </a:r>
            <a:r>
              <a:rPr sz="1200" dirty="0" err="1"/>
              <a:t>ネットワーク外では価値を持たない</a:t>
            </a:r>
            <a:r>
              <a:rPr sz="1200" dirty="0"/>
              <a:t>)</a:t>
            </a:r>
          </a:p>
          <a:p>
            <a:pPr>
              <a:defRPr sz="2000"/>
            </a:pPr>
            <a:endParaRPr sz="1200" dirty="0"/>
          </a:p>
          <a:p>
            <a:pPr>
              <a:defRPr sz="2000"/>
            </a:pPr>
            <a:r>
              <a:rPr sz="1200" dirty="0" err="1"/>
              <a:t>テストネットワークの種類</a:t>
            </a:r>
            <a:endParaRPr sz="1200" dirty="0"/>
          </a:p>
          <a:p>
            <a:pPr>
              <a:defRPr sz="2000"/>
            </a:pPr>
            <a:r>
              <a:rPr sz="1200" dirty="0"/>
              <a:t>・</a:t>
            </a:r>
            <a:r>
              <a:rPr sz="1200" dirty="0" err="1"/>
              <a:t>Ropsten</a:t>
            </a:r>
            <a:r>
              <a:rPr sz="1200" dirty="0"/>
              <a:t>: </a:t>
            </a:r>
            <a:r>
              <a:rPr sz="1200" dirty="0" err="1"/>
              <a:t>最も最初に作成されたテストネットワーク。メインネットワークのEhtereumと振る舞いが同じ</a:t>
            </a:r>
            <a:endParaRPr sz="1200" dirty="0"/>
          </a:p>
          <a:p>
            <a:pPr>
              <a:defRPr sz="2000"/>
            </a:pPr>
            <a:r>
              <a:rPr sz="1200" dirty="0"/>
              <a:t>・</a:t>
            </a:r>
            <a:r>
              <a:rPr sz="1200" dirty="0" err="1"/>
              <a:t>Kovan</a:t>
            </a:r>
            <a:r>
              <a:rPr sz="1200" dirty="0"/>
              <a:t>: </a:t>
            </a:r>
            <a:r>
              <a:rPr sz="1200" dirty="0" err="1"/>
              <a:t>コンセンサスアルゴリズムを本番環境とは変え、よりテストに向けたネットワーク</a:t>
            </a:r>
            <a:endParaRPr sz="1200" dirty="0"/>
          </a:p>
          <a:p>
            <a:pPr>
              <a:defRPr sz="2000"/>
            </a:pPr>
            <a:endParaRPr sz="1200" dirty="0"/>
          </a:p>
          <a:p>
            <a:pPr>
              <a:defRPr sz="2000"/>
            </a:pPr>
            <a:r>
              <a:rPr sz="1200" dirty="0"/>
              <a:t>・</a:t>
            </a:r>
            <a:r>
              <a:rPr sz="1200" dirty="0" err="1">
                <a:latin typeface="游ゴシック体 ボールド"/>
                <a:ea typeface="游ゴシック体 ボールド"/>
                <a:cs typeface="游ゴシック体 ボールド"/>
                <a:sym typeface="游ゴシック体 ボールド"/>
              </a:rPr>
              <a:t>プライベートネットワーク</a:t>
            </a:r>
            <a:endParaRPr sz="1200" dirty="0">
              <a:latin typeface="游ゴシック体 ボールド"/>
              <a:ea typeface="游ゴシック体 ボールド"/>
              <a:cs typeface="游ゴシック体 ボールド"/>
              <a:sym typeface="游ゴシック体 ボールド"/>
            </a:endParaRPr>
          </a:p>
          <a:p>
            <a:pPr>
              <a:defRPr sz="2000"/>
            </a:pPr>
            <a:r>
              <a:rPr sz="1200" dirty="0" err="1"/>
              <a:t>Etherumのクライアントソフトを利用して、誰しもが作ることのできるネットワーク</a:t>
            </a:r>
            <a:endParaRPr sz="1200" dirty="0"/>
          </a:p>
        </p:txBody>
      </p:sp>
    </p:spTree>
    <p:extLst>
      <p:ext uri="{BB962C8B-B14F-4D97-AF65-F5344CB8AC3E}">
        <p14:creationId xmlns:p14="http://schemas.microsoft.com/office/powerpoint/2010/main" val="527042138"/>
      </p:ext>
    </p:extLst>
  </p:cSld>
  <p:clrMapOvr>
    <a:masterClrMapping/>
  </p:clrMapOvr>
</p:notes>
</file>

<file path=ppt/notesSlides/notesSlide1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447743619"/>
      </p:ext>
    </p:extLst>
  </p:cSld>
  <p:clrMapOvr>
    <a:masterClrMapping/>
  </p:clrMapOvr>
</p:notes>
</file>

<file path=ppt/notesSlides/notesSlide1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 name="Shape 1136"/>
          <p:cNvSpPr>
            <a:spLocks noGrp="1" noRot="1" noChangeAspect="1"/>
          </p:cNvSpPr>
          <p:nvPr>
            <p:ph type="sldImg"/>
          </p:nvPr>
        </p:nvSpPr>
        <p:spPr>
          <a:prstGeom prst="rect">
            <a:avLst/>
          </a:prstGeom>
        </p:spPr>
        <p:txBody>
          <a:bodyPr/>
          <a:lstStyle/>
          <a:p>
            <a:endParaRPr/>
          </a:p>
        </p:txBody>
      </p:sp>
      <p:sp>
        <p:nvSpPr>
          <p:cNvPr id="1137" name="Shape 1137"/>
          <p:cNvSpPr>
            <a:spLocks noGrp="1"/>
          </p:cNvSpPr>
          <p:nvPr>
            <p:ph type="body" sz="quarter" idx="1"/>
          </p:nvPr>
        </p:nvSpPr>
        <p:spPr>
          <a:prstGeom prst="rect">
            <a:avLst/>
          </a:prstGeom>
        </p:spPr>
        <p:txBody>
          <a:bodyPr/>
          <a:lstStyle/>
          <a:p>
            <a:pPr algn="ctr">
              <a:defRPr sz="2500">
                <a:latin typeface="游ゴシック体 ボールド"/>
                <a:ea typeface="游ゴシック体 ボールド"/>
                <a:cs typeface="游ゴシック体 ボールド"/>
                <a:sym typeface="游ゴシック体 ボールド"/>
              </a:defRPr>
            </a:pPr>
            <a:r>
              <a:rPr sz="1600" dirty="0"/>
              <a:t>ERC (</a:t>
            </a:r>
            <a:r>
              <a:rPr sz="1600" dirty="0" err="1"/>
              <a:t>Ethereum</a:t>
            </a:r>
            <a:r>
              <a:rPr sz="1600" dirty="0"/>
              <a:t>  Request for Comment)</a:t>
            </a:r>
          </a:p>
          <a:p>
            <a:pPr algn="ctr">
              <a:defRPr sz="2500">
                <a:latin typeface="游ゴシック体 ボールド"/>
                <a:ea typeface="游ゴシック体 ボールド"/>
                <a:cs typeface="游ゴシック体 ボールド"/>
                <a:sym typeface="游ゴシック体 ボールド"/>
              </a:defRPr>
            </a:pPr>
            <a:endParaRPr sz="1600" dirty="0"/>
          </a:p>
          <a:p>
            <a:pPr>
              <a:defRPr sz="2000"/>
            </a:pPr>
            <a:r>
              <a:rPr sz="1200" dirty="0" err="1"/>
              <a:t>Ethereumのアプリケーションレベルの標準化や企画が定義されている</a:t>
            </a:r>
            <a:r>
              <a:rPr sz="1200" dirty="0"/>
              <a:t>(</a:t>
            </a:r>
            <a:r>
              <a:rPr sz="1200" dirty="0" err="1"/>
              <a:t>コントラクトを作る際に模範となるコードがGithubに公開されている</a:t>
            </a:r>
            <a:r>
              <a:rPr sz="1200" dirty="0"/>
              <a:t>)</a:t>
            </a:r>
          </a:p>
          <a:p>
            <a:pPr>
              <a:defRPr sz="2000"/>
            </a:pPr>
            <a:r>
              <a:rPr sz="1200" dirty="0" err="1"/>
              <a:t>これに準拠することで安全なコントラクトを作成することができる</a:t>
            </a:r>
            <a:endParaRPr sz="1200" dirty="0"/>
          </a:p>
          <a:p>
            <a:pPr>
              <a:defRPr sz="2000"/>
            </a:pPr>
            <a:endParaRPr sz="1200" dirty="0"/>
          </a:p>
          <a:p>
            <a:pPr>
              <a:defRPr sz="2000"/>
            </a:pPr>
            <a:r>
              <a:rPr sz="1200" dirty="0"/>
              <a:t>ERC20 : </a:t>
            </a:r>
            <a:r>
              <a:rPr sz="1200" dirty="0" err="1"/>
              <a:t>Ethereum上にオリジナルのトークン</a:t>
            </a:r>
            <a:r>
              <a:rPr sz="1200" dirty="0"/>
              <a:t>(</a:t>
            </a:r>
            <a:r>
              <a:rPr sz="1200" dirty="0" err="1"/>
              <a:t>仮想通貨</a:t>
            </a:r>
            <a:r>
              <a:rPr sz="1200" dirty="0"/>
              <a:t>)</a:t>
            </a:r>
            <a:r>
              <a:rPr sz="1200" dirty="0" err="1"/>
              <a:t>を発行するためのコードがまとめられている。また、統一されたインターフェイスを持つため、仮想通貨取引所で扱ってもらいやすい</a:t>
            </a:r>
            <a:endParaRPr sz="1200" dirty="0"/>
          </a:p>
        </p:txBody>
      </p:sp>
    </p:spTree>
    <p:extLst>
      <p:ext uri="{BB962C8B-B14F-4D97-AF65-F5344CB8AC3E}">
        <p14:creationId xmlns:p14="http://schemas.microsoft.com/office/powerpoint/2010/main" val="201895850"/>
      </p:ext>
    </p:extLst>
  </p:cSld>
  <p:clrMapOvr>
    <a:masterClrMapping/>
  </p:clrMapOvr>
</p:notes>
</file>

<file path=ppt/notesSlides/notesSlide1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8433295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 name="Shape 167"/>
          <p:cNvSpPr>
            <a:spLocks noGrp="1" noRot="1" noChangeAspect="1"/>
          </p:cNvSpPr>
          <p:nvPr>
            <p:ph type="sldImg"/>
          </p:nvPr>
        </p:nvSpPr>
        <p:spPr>
          <a:prstGeom prst="rect">
            <a:avLst/>
          </a:prstGeom>
        </p:spPr>
        <p:txBody>
          <a:bodyPr/>
          <a:lstStyle/>
          <a:p>
            <a:endParaRPr/>
          </a:p>
        </p:txBody>
      </p:sp>
      <p:sp>
        <p:nvSpPr>
          <p:cNvPr id="168" name="Shape 168"/>
          <p:cNvSpPr>
            <a:spLocks noGrp="1"/>
          </p:cNvSpPr>
          <p:nvPr>
            <p:ph type="body" sz="quarter" idx="1"/>
          </p:nvPr>
        </p:nvSpPr>
        <p:spPr>
          <a:prstGeom prst="rect">
            <a:avLst/>
          </a:prstGeom>
        </p:spPr>
        <p:txBody>
          <a:bodyPr/>
          <a:lstStyle/>
          <a:p>
            <a:pPr>
              <a:defRPr sz="2000"/>
            </a:pPr>
            <a:r>
              <a:rPr sz="1200" dirty="0" err="1"/>
              <a:t>不特定多数の人で管理すると、悪い人が混じることはないのか</a:t>
            </a:r>
            <a:r>
              <a:rPr sz="1200" dirty="0"/>
              <a:t>?</a:t>
            </a:r>
          </a:p>
          <a:p>
            <a:pPr marL="457200" indent="-457200">
              <a:buSzPct val="100000"/>
              <a:buFont typeface="Arial"/>
              <a:buChar char="•"/>
              <a:defRPr sz="2000"/>
            </a:pPr>
            <a:r>
              <a:rPr sz="1200" dirty="0" err="1"/>
              <a:t>データの削除</a:t>
            </a:r>
            <a:endParaRPr sz="1200" dirty="0"/>
          </a:p>
          <a:p>
            <a:pPr marL="457200" indent="-457200">
              <a:buSzPct val="100000"/>
              <a:buFont typeface="Arial"/>
              <a:buChar char="•"/>
              <a:defRPr sz="2000"/>
            </a:pPr>
            <a:r>
              <a:rPr sz="1200" dirty="0" err="1"/>
              <a:t>データの書き換え</a:t>
            </a:r>
            <a:endParaRPr sz="1200" dirty="0"/>
          </a:p>
          <a:p>
            <a:pPr>
              <a:defRPr sz="2000"/>
            </a:pPr>
            <a:r>
              <a:rPr sz="1200" dirty="0" err="1"/>
              <a:t>などが、行われる可能性はないのか</a:t>
            </a:r>
            <a:r>
              <a:rPr sz="1200" dirty="0"/>
              <a:t>?</a:t>
            </a:r>
          </a:p>
        </p:txBody>
      </p:sp>
    </p:spTree>
    <p:extLst>
      <p:ext uri="{BB962C8B-B14F-4D97-AF65-F5344CB8AC3E}">
        <p14:creationId xmlns:p14="http://schemas.microsoft.com/office/powerpoint/2010/main" val="24055708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 name="Shape 175"/>
          <p:cNvSpPr>
            <a:spLocks noGrp="1" noRot="1" noChangeAspect="1"/>
          </p:cNvSpPr>
          <p:nvPr>
            <p:ph type="sldImg"/>
          </p:nvPr>
        </p:nvSpPr>
        <p:spPr>
          <a:prstGeom prst="rect">
            <a:avLst/>
          </a:prstGeom>
        </p:spPr>
        <p:txBody>
          <a:bodyPr/>
          <a:lstStyle/>
          <a:p>
            <a:endParaRPr/>
          </a:p>
        </p:txBody>
      </p:sp>
      <p:sp>
        <p:nvSpPr>
          <p:cNvPr id="176" name="Shape 176"/>
          <p:cNvSpPr>
            <a:spLocks noGrp="1"/>
          </p:cNvSpPr>
          <p:nvPr>
            <p:ph type="body" sz="quarter" idx="1"/>
          </p:nvPr>
        </p:nvSpPr>
        <p:spPr>
          <a:prstGeom prst="rect">
            <a:avLst/>
          </a:prstGeom>
        </p:spPr>
        <p:txBody>
          <a:bodyPr/>
          <a:lstStyle/>
          <a:p>
            <a:pPr>
              <a:defRPr sz="2000"/>
            </a:pPr>
            <a:r>
              <a:rPr sz="1200" dirty="0"/>
              <a:t>世界中の不特定多数の人で管理を行うので、悪い振る舞いをする人は混ざってくる。しかし、ブロックチェーンでは</a:t>
            </a:r>
            <a:r>
              <a:rPr sz="1200" dirty="0">
                <a:latin typeface="游ゴシック体 ボールド"/>
                <a:ea typeface="游ゴシック体 ボールド"/>
                <a:cs typeface="游ゴシック体 ボールド"/>
                <a:sym typeface="游ゴシック体 ボールド"/>
              </a:rPr>
              <a:t>悪い振る舞いを行う動機をなくす仕組み</a:t>
            </a:r>
            <a:r>
              <a:rPr sz="1200" dirty="0"/>
              <a:t>が内部にある。</a:t>
            </a:r>
          </a:p>
          <a:p>
            <a:pPr>
              <a:defRPr sz="2000"/>
            </a:pPr>
            <a:endParaRPr sz="1200" dirty="0"/>
          </a:p>
          <a:p>
            <a:pPr>
              <a:defRPr sz="2000"/>
            </a:pPr>
            <a:r>
              <a:rPr sz="1200" dirty="0" err="1"/>
              <a:t>ブロックチェーンに対して不正を行う</a:t>
            </a:r>
            <a:r>
              <a:rPr sz="1200" dirty="0"/>
              <a:t>(</a:t>
            </a:r>
            <a:r>
              <a:rPr sz="1200" dirty="0" err="1"/>
              <a:t>不正にデータを書き換えたい。消してしまいたい</a:t>
            </a:r>
            <a:r>
              <a:rPr sz="1200" dirty="0"/>
              <a:t>)</a:t>
            </a:r>
            <a:r>
              <a:rPr sz="1200" dirty="0" err="1"/>
              <a:t>ためには、コスト</a:t>
            </a:r>
            <a:r>
              <a:rPr sz="1200" dirty="0"/>
              <a:t>(</a:t>
            </a:r>
            <a:r>
              <a:rPr sz="1200" dirty="0" err="1"/>
              <a:t>お金</a:t>
            </a:r>
            <a:r>
              <a:rPr sz="1200" dirty="0"/>
              <a:t>)</a:t>
            </a:r>
            <a:r>
              <a:rPr sz="1200" dirty="0" err="1"/>
              <a:t>がかかるようになっている。このコストが不正を行って得ることのできる利益よりも大きくなるように仕組みが作られている</a:t>
            </a:r>
            <a:r>
              <a:rPr sz="1200" dirty="0"/>
              <a:t>。(</a:t>
            </a:r>
            <a:r>
              <a:rPr sz="1200" dirty="0" err="1"/>
              <a:t>不正をする動機をなくす</a:t>
            </a:r>
            <a:r>
              <a:rPr sz="1200" dirty="0"/>
              <a:t>)</a:t>
            </a:r>
          </a:p>
        </p:txBody>
      </p:sp>
    </p:spTree>
    <p:extLst>
      <p:ext uri="{BB962C8B-B14F-4D97-AF65-F5344CB8AC3E}">
        <p14:creationId xmlns:p14="http://schemas.microsoft.com/office/powerpoint/2010/main" val="151463956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 name="Shape 186"/>
          <p:cNvSpPr>
            <a:spLocks noGrp="1" noRot="1" noChangeAspect="1"/>
          </p:cNvSpPr>
          <p:nvPr>
            <p:ph type="sldImg"/>
          </p:nvPr>
        </p:nvSpPr>
        <p:spPr>
          <a:prstGeom prst="rect">
            <a:avLst/>
          </a:prstGeom>
        </p:spPr>
        <p:txBody>
          <a:bodyPr/>
          <a:lstStyle/>
          <a:p>
            <a:endParaRPr/>
          </a:p>
        </p:txBody>
      </p:sp>
      <p:sp>
        <p:nvSpPr>
          <p:cNvPr id="187" name="Shape 187"/>
          <p:cNvSpPr>
            <a:spLocks noGrp="1"/>
          </p:cNvSpPr>
          <p:nvPr>
            <p:ph type="body" sz="quarter" idx="1"/>
          </p:nvPr>
        </p:nvSpPr>
        <p:spPr>
          <a:prstGeom prst="rect">
            <a:avLst/>
          </a:prstGeom>
        </p:spPr>
        <p:txBody>
          <a:bodyPr/>
          <a:lstStyle/>
          <a:p>
            <a:pPr>
              <a:defRPr sz="2000"/>
            </a:pPr>
            <a:r>
              <a:rPr sz="1200" dirty="0" err="1"/>
              <a:t>ブロックチェーンは「</a:t>
            </a:r>
            <a:r>
              <a:rPr sz="1200" dirty="0" err="1">
                <a:latin typeface="游ゴシック体 ボールド"/>
                <a:ea typeface="游ゴシック体 ボールド"/>
                <a:cs typeface="游ゴシック体 ボールド"/>
                <a:sym typeface="游ゴシック体 ボールド"/>
              </a:rPr>
              <a:t>分散自律型台帳</a:t>
            </a:r>
            <a:r>
              <a:rPr sz="1200" dirty="0" err="1"/>
              <a:t>」とも呼ばれる</a:t>
            </a:r>
            <a:endParaRPr sz="1200" dirty="0"/>
          </a:p>
          <a:p>
            <a:pPr>
              <a:defRPr sz="2000"/>
            </a:pPr>
            <a:endParaRPr sz="1200" dirty="0"/>
          </a:p>
          <a:p>
            <a:pPr>
              <a:defRPr sz="2000"/>
            </a:pPr>
            <a:r>
              <a:rPr sz="1200" dirty="0" err="1">
                <a:latin typeface="游ゴシック体 ボールド"/>
                <a:ea typeface="游ゴシック体 ボールド"/>
                <a:cs typeface="游ゴシック体 ボールド"/>
                <a:sym typeface="游ゴシック体 ボールド"/>
              </a:rPr>
              <a:t>分散</a:t>
            </a:r>
            <a:r>
              <a:rPr sz="1200" dirty="0" err="1"/>
              <a:t>:世界中の不特定多数の人で</a:t>
            </a:r>
            <a:endParaRPr sz="1200" dirty="0"/>
          </a:p>
          <a:p>
            <a:pPr>
              <a:defRPr sz="2000"/>
            </a:pPr>
            <a:r>
              <a:rPr sz="1200" dirty="0" err="1">
                <a:latin typeface="游ゴシック体 ボールド"/>
                <a:ea typeface="游ゴシック体 ボールド"/>
                <a:cs typeface="游ゴシック体 ボールド"/>
                <a:sym typeface="游ゴシック体 ボールド"/>
              </a:rPr>
              <a:t>自律</a:t>
            </a:r>
            <a:r>
              <a:rPr sz="1200" dirty="0"/>
              <a:t>: </a:t>
            </a:r>
            <a:r>
              <a:rPr sz="1200" dirty="0" err="1"/>
              <a:t>特別な権限を持った管理者の存在しない</a:t>
            </a:r>
            <a:endParaRPr sz="1200" dirty="0"/>
          </a:p>
          <a:p>
            <a:pPr>
              <a:defRPr sz="2000"/>
            </a:pPr>
            <a:r>
              <a:rPr sz="1200" dirty="0" err="1">
                <a:latin typeface="游ゴシック体 ボールド"/>
                <a:ea typeface="游ゴシック体 ボールド"/>
                <a:cs typeface="游ゴシック体 ボールド"/>
                <a:sym typeface="游ゴシック体 ボールド"/>
              </a:rPr>
              <a:t>台帳</a:t>
            </a:r>
            <a:r>
              <a:rPr sz="1200" dirty="0"/>
              <a:t>: </a:t>
            </a:r>
            <a:r>
              <a:rPr sz="1200" dirty="0" err="1"/>
              <a:t>記録</a:t>
            </a:r>
            <a:r>
              <a:rPr sz="1200" dirty="0"/>
              <a:t>(</a:t>
            </a:r>
            <a:r>
              <a:rPr sz="1200" dirty="0" err="1"/>
              <a:t>通帳や、飲食店の伝票のようなイメージ</a:t>
            </a:r>
            <a:r>
              <a:rPr sz="1200" dirty="0"/>
              <a:t>)</a:t>
            </a:r>
          </a:p>
          <a:p>
            <a:pPr>
              <a:defRPr sz="2000"/>
            </a:pPr>
            <a:endParaRPr sz="1200" dirty="0"/>
          </a:p>
          <a:p>
            <a:pPr>
              <a:defRPr sz="2000"/>
            </a:pPr>
            <a:r>
              <a:rPr sz="1200" dirty="0" err="1"/>
              <a:t>この仕組みを利用することにより</a:t>
            </a:r>
            <a:r>
              <a:rPr sz="1200" dirty="0"/>
              <a:t>、「</a:t>
            </a:r>
            <a:r>
              <a:rPr sz="1200" dirty="0" err="1"/>
              <a:t>データ」を安全に管理することができる</a:t>
            </a:r>
            <a:endParaRPr sz="1200" dirty="0"/>
          </a:p>
          <a:p>
            <a:pPr>
              <a:defRPr sz="2000"/>
            </a:pPr>
            <a:endParaRPr sz="1200" dirty="0"/>
          </a:p>
          <a:p>
            <a:pPr>
              <a:defRPr sz="2000"/>
            </a:pPr>
            <a:r>
              <a:rPr sz="1200" dirty="0"/>
              <a:t>「</a:t>
            </a:r>
            <a:r>
              <a:rPr sz="1200" dirty="0" err="1"/>
              <a:t>データ」を安全に管理することができる</a:t>
            </a:r>
            <a:endParaRPr sz="1200" dirty="0"/>
          </a:p>
          <a:p>
            <a:pPr>
              <a:defRPr sz="2000"/>
            </a:pPr>
            <a:r>
              <a:rPr sz="1200" dirty="0"/>
              <a:t>↓</a:t>
            </a:r>
          </a:p>
          <a:p>
            <a:pPr>
              <a:defRPr sz="2000"/>
            </a:pPr>
            <a:r>
              <a:rPr sz="1200" dirty="0"/>
              <a:t>「</a:t>
            </a:r>
            <a:r>
              <a:rPr sz="1200" dirty="0" err="1"/>
              <a:t>通貨の取引記録」を安全に管理することができる</a:t>
            </a:r>
            <a:r>
              <a:rPr sz="1200" dirty="0"/>
              <a:t>(</a:t>
            </a:r>
            <a:r>
              <a:rPr sz="1200" dirty="0" err="1"/>
              <a:t>通貨の取引記録は銀行の通帳を考えるとわかりやすい</a:t>
            </a:r>
            <a:r>
              <a:rPr sz="1200" dirty="0"/>
              <a:t>)</a:t>
            </a:r>
          </a:p>
          <a:p>
            <a:pPr>
              <a:defRPr sz="2000"/>
            </a:pPr>
            <a:r>
              <a:rPr sz="1200" dirty="0"/>
              <a:t>↓</a:t>
            </a:r>
          </a:p>
          <a:p>
            <a:pPr>
              <a:defRPr sz="2000"/>
            </a:pPr>
            <a:r>
              <a:rPr sz="1200" dirty="0" err="1"/>
              <a:t>通貨システムを作ることができる</a:t>
            </a:r>
            <a:r>
              <a:rPr sz="1200" dirty="0"/>
              <a:t>(</a:t>
            </a:r>
            <a:r>
              <a:rPr sz="1200" dirty="0" err="1"/>
              <a:t>ビットコイン</a:t>
            </a:r>
            <a:r>
              <a:rPr sz="1200" dirty="0"/>
              <a:t>)</a:t>
            </a:r>
          </a:p>
          <a:p>
            <a:pPr>
              <a:defRPr sz="2000"/>
            </a:pPr>
            <a:endParaRPr sz="1200" dirty="0"/>
          </a:p>
        </p:txBody>
      </p:sp>
    </p:spTree>
    <p:extLst>
      <p:ext uri="{BB962C8B-B14F-4D97-AF65-F5344CB8AC3E}">
        <p14:creationId xmlns:p14="http://schemas.microsoft.com/office/powerpoint/2010/main" val="388663491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 name="Shape 195"/>
          <p:cNvSpPr>
            <a:spLocks noGrp="1" noRot="1" noChangeAspect="1"/>
          </p:cNvSpPr>
          <p:nvPr>
            <p:ph type="sldImg"/>
          </p:nvPr>
        </p:nvSpPr>
        <p:spPr>
          <a:prstGeom prst="rect">
            <a:avLst/>
          </a:prstGeom>
        </p:spPr>
        <p:txBody>
          <a:bodyPr/>
          <a:lstStyle/>
          <a:p>
            <a:endParaRPr/>
          </a:p>
        </p:txBody>
      </p:sp>
      <p:sp>
        <p:nvSpPr>
          <p:cNvPr id="196" name="Shape 196"/>
          <p:cNvSpPr>
            <a:spLocks noGrp="1"/>
          </p:cNvSpPr>
          <p:nvPr>
            <p:ph type="body" sz="quarter" idx="1"/>
          </p:nvPr>
        </p:nvSpPr>
        <p:spPr>
          <a:prstGeom prst="rect">
            <a:avLst/>
          </a:prstGeom>
        </p:spPr>
        <p:txBody>
          <a:bodyPr/>
          <a:lstStyle/>
          <a:p>
            <a:pPr>
              <a:defRPr sz="2000">
                <a:latin typeface="游ゴシック体 ボールド"/>
                <a:ea typeface="游ゴシック体 ボールド"/>
                <a:cs typeface="游ゴシック体 ボールド"/>
                <a:sym typeface="游ゴシック体 ボールド"/>
              </a:defRPr>
            </a:pPr>
            <a:r>
              <a:rPr sz="1200" dirty="0" err="1"/>
              <a:t>誰でも参加できるとは</a:t>
            </a:r>
            <a:r>
              <a:rPr sz="1200" dirty="0"/>
              <a:t>?</a:t>
            </a:r>
          </a:p>
          <a:p>
            <a:pPr>
              <a:defRPr sz="2000"/>
            </a:pPr>
            <a:endParaRPr sz="1200" dirty="0"/>
          </a:p>
          <a:p>
            <a:pPr>
              <a:defRPr sz="2000"/>
            </a:pPr>
            <a:r>
              <a:rPr sz="1200" dirty="0" err="1"/>
              <a:t>ビットコインを例に挙げると</a:t>
            </a:r>
            <a:endParaRPr sz="1200" dirty="0"/>
          </a:p>
          <a:p>
            <a:pPr marL="457200" indent="-457200">
              <a:buSzPct val="100000"/>
              <a:buFont typeface="Arial"/>
              <a:buChar char="•"/>
              <a:defRPr sz="2000"/>
            </a:pPr>
            <a:r>
              <a:rPr sz="1200" dirty="0" err="1"/>
              <a:t>取引の審査をすることができる</a:t>
            </a:r>
            <a:r>
              <a:rPr sz="1200" dirty="0"/>
              <a:t>(</a:t>
            </a:r>
            <a:r>
              <a:rPr sz="1200" dirty="0" err="1"/>
              <a:t>銀行のような役割</a:t>
            </a:r>
            <a:r>
              <a:rPr sz="1200" dirty="0"/>
              <a:t>)</a:t>
            </a:r>
          </a:p>
          <a:p>
            <a:pPr marL="457200" indent="-457200">
              <a:buSzPct val="100000"/>
              <a:buFont typeface="Arial"/>
              <a:buChar char="•"/>
              <a:defRPr sz="2000"/>
            </a:pPr>
            <a:r>
              <a:rPr sz="1200" dirty="0" err="1"/>
              <a:t>世界中で行われた取引を見ることができる</a:t>
            </a:r>
            <a:r>
              <a:rPr sz="1200" dirty="0"/>
              <a:t>(</a:t>
            </a:r>
            <a:r>
              <a:rPr sz="1200" dirty="0" err="1"/>
              <a:t>これまでの取引の記録を参照しないと、次に行われる取引が正当なものであるか判断できない</a:t>
            </a:r>
            <a:r>
              <a:rPr sz="1200" dirty="0"/>
              <a:t>)</a:t>
            </a:r>
          </a:p>
          <a:p>
            <a:pPr marL="457200" indent="-457200">
              <a:buSzPct val="100000"/>
              <a:buFont typeface="Arial"/>
              <a:buChar char="•"/>
              <a:defRPr sz="2000"/>
            </a:pPr>
            <a:r>
              <a:rPr sz="1200" dirty="0" err="1"/>
              <a:t>仕様変更に意見することができる</a:t>
            </a:r>
            <a:r>
              <a:rPr sz="1200" dirty="0"/>
              <a:t>(</a:t>
            </a:r>
            <a:r>
              <a:rPr sz="1200" dirty="0" err="1"/>
              <a:t>管理者がいないため、参加者の協議で仕様の変更が行われる</a:t>
            </a:r>
            <a:r>
              <a:rPr sz="1200" dirty="0"/>
              <a:t>)</a:t>
            </a:r>
          </a:p>
          <a:p>
            <a:pPr>
              <a:defRPr sz="2000"/>
            </a:pPr>
            <a:endParaRPr sz="1200" dirty="0"/>
          </a:p>
          <a:p>
            <a:pPr>
              <a:defRPr sz="2000"/>
            </a:pPr>
            <a:r>
              <a:rPr sz="1200" dirty="0"/>
              <a:t>参加の方法については教材の3ページを参照</a:t>
            </a:r>
          </a:p>
        </p:txBody>
      </p:sp>
    </p:spTree>
    <p:extLst>
      <p:ext uri="{BB962C8B-B14F-4D97-AF65-F5344CB8AC3E}">
        <p14:creationId xmlns:p14="http://schemas.microsoft.com/office/powerpoint/2010/main" val="395555693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 name="Shape 203"/>
          <p:cNvSpPr>
            <a:spLocks noGrp="1" noRot="1" noChangeAspect="1"/>
          </p:cNvSpPr>
          <p:nvPr>
            <p:ph type="sldImg"/>
          </p:nvPr>
        </p:nvSpPr>
        <p:spPr>
          <a:prstGeom prst="rect">
            <a:avLst/>
          </a:prstGeom>
        </p:spPr>
        <p:txBody>
          <a:bodyPr/>
          <a:lstStyle/>
          <a:p>
            <a:endParaRPr/>
          </a:p>
        </p:txBody>
      </p:sp>
      <p:sp>
        <p:nvSpPr>
          <p:cNvPr id="204" name="Shape 204"/>
          <p:cNvSpPr>
            <a:spLocks noGrp="1"/>
          </p:cNvSpPr>
          <p:nvPr>
            <p:ph type="body" sz="quarter" idx="1"/>
          </p:nvPr>
        </p:nvSpPr>
        <p:spPr>
          <a:prstGeom prst="rect">
            <a:avLst/>
          </a:prstGeom>
        </p:spPr>
        <p:txBody>
          <a:bodyPr/>
          <a:lstStyle/>
          <a:p>
            <a:pPr algn="ctr">
              <a:defRPr sz="2500">
                <a:latin typeface="游ゴシック体 ボールド"/>
                <a:ea typeface="游ゴシック体 ボールド"/>
                <a:cs typeface="游ゴシック体 ボールド"/>
                <a:sym typeface="游ゴシック体 ボールド"/>
              </a:defRPr>
            </a:pPr>
            <a:r>
              <a:rPr sz="1600" dirty="0" err="1"/>
              <a:t>ブロックチェーンの種類</a:t>
            </a:r>
            <a:endParaRPr sz="1600" dirty="0"/>
          </a:p>
          <a:p>
            <a:pPr algn="ctr">
              <a:defRPr sz="2500">
                <a:latin typeface="游ゴシック体 ボールド"/>
                <a:ea typeface="游ゴシック体 ボールド"/>
                <a:cs typeface="游ゴシック体 ボールド"/>
                <a:sym typeface="游ゴシック体 ボールド"/>
              </a:defRPr>
            </a:pPr>
            <a:endParaRPr sz="1200" dirty="0"/>
          </a:p>
          <a:p>
            <a:pPr>
              <a:defRPr sz="2000">
                <a:latin typeface="游ゴシック体 ボールド"/>
                <a:ea typeface="游ゴシック体 ボールド"/>
                <a:cs typeface="游ゴシック体 ボールド"/>
                <a:sym typeface="游ゴシック体 ボールド"/>
              </a:defRPr>
            </a:pPr>
            <a:r>
              <a:rPr sz="1200" dirty="0" err="1"/>
              <a:t>パブリックブロックチェーン</a:t>
            </a:r>
            <a:endParaRPr sz="1200" dirty="0"/>
          </a:p>
          <a:p>
            <a:pPr marL="457200" indent="-457200">
              <a:buSzPct val="100000"/>
              <a:buFont typeface="Arial"/>
              <a:buChar char="•"/>
              <a:defRPr sz="2000"/>
            </a:pPr>
            <a:r>
              <a:rPr sz="1200" dirty="0" err="1"/>
              <a:t>誰でも参加することのできるブロックチェーン</a:t>
            </a:r>
            <a:r>
              <a:rPr sz="1200" dirty="0"/>
              <a:t>(</a:t>
            </a:r>
            <a:r>
              <a:rPr sz="1200" dirty="0" err="1"/>
              <a:t>ここまで説明してきたのはパブリックブロックチェーン</a:t>
            </a:r>
            <a:r>
              <a:rPr sz="1200" dirty="0"/>
              <a:t> </a:t>
            </a:r>
            <a:r>
              <a:rPr sz="1200" dirty="0" err="1"/>
              <a:t>の特徴</a:t>
            </a:r>
            <a:r>
              <a:rPr sz="1200" dirty="0"/>
              <a:t>)</a:t>
            </a:r>
          </a:p>
          <a:p>
            <a:pPr marL="457200" indent="-457200">
              <a:buSzPct val="100000"/>
              <a:buFont typeface="Arial"/>
              <a:buChar char="•"/>
              <a:defRPr sz="2000"/>
            </a:pPr>
            <a:r>
              <a:rPr sz="1200" dirty="0"/>
              <a:t>「</a:t>
            </a:r>
            <a:r>
              <a:rPr sz="1200" dirty="0" err="1"/>
              <a:t>ブロックチェーンとは</a:t>
            </a:r>
            <a:r>
              <a:rPr sz="1200" dirty="0"/>
              <a:t>~~~</a:t>
            </a:r>
            <a:r>
              <a:rPr sz="1200" dirty="0" err="1"/>
              <a:t>である</a:t>
            </a:r>
            <a:r>
              <a:rPr sz="1200" dirty="0"/>
              <a:t>！」</a:t>
            </a:r>
            <a:r>
              <a:rPr sz="1200" dirty="0" err="1"/>
              <a:t>のような説明はこちらのブロックチェーンを指していることが多い</a:t>
            </a:r>
            <a:endParaRPr sz="1200" dirty="0"/>
          </a:p>
          <a:p>
            <a:pPr marL="457200" indent="-457200">
              <a:buSzPct val="100000"/>
              <a:buFont typeface="Arial"/>
              <a:buChar char="•"/>
              <a:defRPr sz="2000"/>
            </a:pPr>
            <a:r>
              <a:rPr sz="1200" dirty="0" err="1"/>
              <a:t>具体的にはBitcoinや、このテキストの後半の演習で利用するEthereumなどがこれに該当する</a:t>
            </a:r>
            <a:endParaRPr sz="1200" dirty="0"/>
          </a:p>
          <a:p>
            <a:pPr>
              <a:defRPr sz="2000"/>
            </a:pPr>
            <a:endParaRPr sz="1200" dirty="0"/>
          </a:p>
          <a:p>
            <a:pPr>
              <a:defRPr sz="2000"/>
            </a:pPr>
            <a:endParaRPr sz="1200" dirty="0"/>
          </a:p>
          <a:p>
            <a:pPr>
              <a:defRPr sz="2000">
                <a:latin typeface="游ゴシック体 ボールド"/>
                <a:ea typeface="游ゴシック体 ボールド"/>
                <a:cs typeface="游ゴシック体 ボールド"/>
                <a:sym typeface="游ゴシック体 ボールド"/>
              </a:defRPr>
            </a:pPr>
            <a:r>
              <a:rPr sz="1200" dirty="0" err="1"/>
              <a:t>パーミッションドブロックチェーン</a:t>
            </a:r>
            <a:endParaRPr sz="1200" dirty="0"/>
          </a:p>
          <a:p>
            <a:pPr marL="457200" indent="-457200">
              <a:buSzPct val="100000"/>
              <a:buFont typeface="Arial"/>
              <a:buChar char="•"/>
              <a:defRPr sz="2000"/>
            </a:pPr>
            <a:r>
              <a:rPr sz="1200" dirty="0" err="1"/>
              <a:t>参加者が限定されるブロックチェーン</a:t>
            </a:r>
            <a:r>
              <a:rPr sz="1200" dirty="0"/>
              <a:t>(</a:t>
            </a:r>
            <a:r>
              <a:rPr sz="1200" dirty="0" err="1"/>
              <a:t>企業や団体などが管理しているブロックチェーン</a:t>
            </a:r>
            <a:r>
              <a:rPr sz="1200" dirty="0"/>
              <a:t>)</a:t>
            </a:r>
          </a:p>
          <a:p>
            <a:pPr marL="457200" indent="-457200">
              <a:buSzPct val="100000"/>
              <a:buFont typeface="Arial"/>
              <a:buChar char="•"/>
              <a:defRPr sz="2000"/>
            </a:pPr>
            <a:r>
              <a:rPr sz="1200" dirty="0"/>
              <a:t>国内で大手の企業が「ブロックチェーンを利用したシステムを開発」と言っている場合は、こちらのブロックチェーンを指していることが大半</a:t>
            </a:r>
          </a:p>
          <a:p>
            <a:pPr>
              <a:defRPr sz="2000"/>
            </a:pPr>
            <a:endParaRPr sz="1200" dirty="0"/>
          </a:p>
          <a:p>
            <a:pPr>
              <a:defRPr sz="2000"/>
            </a:pPr>
            <a:r>
              <a:rPr sz="1200" dirty="0" err="1"/>
              <a:t>パブリックブロックチェーンとパーミッションドブロックチェーンは、参加者の形式に大きな違いがある</a:t>
            </a:r>
            <a:r>
              <a:rPr sz="1200" dirty="0"/>
              <a:t>。</a:t>
            </a:r>
          </a:p>
          <a:p>
            <a:pPr>
              <a:defRPr sz="2000"/>
            </a:pPr>
            <a:endParaRPr sz="1200" dirty="0"/>
          </a:p>
          <a:p>
            <a:pPr>
              <a:defRPr sz="2000">
                <a:latin typeface="游ゴシック体 ボールド"/>
                <a:ea typeface="游ゴシック体 ボールド"/>
                <a:cs typeface="游ゴシック体 ボールド"/>
                <a:sym typeface="游ゴシック体 ボールド"/>
              </a:defRPr>
            </a:pPr>
            <a:r>
              <a:rPr sz="1200" dirty="0" err="1"/>
              <a:t>今回の講義で扱うのは以下の理由のためパブリックブロックチェーン</a:t>
            </a:r>
            <a:endParaRPr sz="1200" dirty="0"/>
          </a:p>
          <a:p>
            <a:pPr marL="457200" indent="-457200">
              <a:buSzPct val="100000"/>
              <a:buFont typeface="Arial"/>
              <a:buChar char="•"/>
              <a:defRPr sz="2000"/>
            </a:pPr>
            <a:r>
              <a:rPr sz="1200" dirty="0" err="1"/>
              <a:t>初めて実用化されたブロックチェーンはビットコインであり、パブリックブロックチェーンであるため</a:t>
            </a:r>
            <a:endParaRPr sz="1200" dirty="0"/>
          </a:p>
          <a:p>
            <a:pPr marL="457200" indent="-457200">
              <a:buSzPct val="100000"/>
              <a:buFont typeface="Arial"/>
              <a:buChar char="•"/>
              <a:defRPr sz="2000"/>
            </a:pPr>
            <a:r>
              <a:rPr sz="1200" dirty="0" err="1"/>
              <a:t>ブロックチェーン</a:t>
            </a:r>
            <a:r>
              <a:rPr sz="1200" dirty="0"/>
              <a:t> </a:t>
            </a:r>
            <a:r>
              <a:rPr sz="1200" dirty="0" err="1"/>
              <a:t>の特徴はパブリックブロックチェーンにより濃く出るため</a:t>
            </a:r>
            <a:endParaRPr sz="1200" dirty="0"/>
          </a:p>
        </p:txBody>
      </p:sp>
    </p:spTree>
    <p:extLst>
      <p:ext uri="{BB962C8B-B14F-4D97-AF65-F5344CB8AC3E}">
        <p14:creationId xmlns:p14="http://schemas.microsoft.com/office/powerpoint/2010/main" val="304252165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 name="Shape 219"/>
          <p:cNvSpPr>
            <a:spLocks noGrp="1" noRot="1" noChangeAspect="1"/>
          </p:cNvSpPr>
          <p:nvPr>
            <p:ph type="sldImg"/>
          </p:nvPr>
        </p:nvSpPr>
        <p:spPr>
          <a:prstGeom prst="rect">
            <a:avLst/>
          </a:prstGeom>
        </p:spPr>
        <p:txBody>
          <a:bodyPr/>
          <a:lstStyle/>
          <a:p>
            <a:endParaRPr/>
          </a:p>
        </p:txBody>
      </p:sp>
      <p:sp>
        <p:nvSpPr>
          <p:cNvPr id="220" name="Shape 220"/>
          <p:cNvSpPr>
            <a:spLocks noGrp="1"/>
          </p:cNvSpPr>
          <p:nvPr>
            <p:ph type="body" sz="quarter" idx="1"/>
          </p:nvPr>
        </p:nvSpPr>
        <p:spPr>
          <a:prstGeom prst="rect">
            <a:avLst/>
          </a:prstGeom>
        </p:spPr>
        <p:txBody>
          <a:bodyPr/>
          <a:lstStyle/>
          <a:p>
            <a:pPr algn="ctr">
              <a:defRPr sz="2500">
                <a:latin typeface="游ゴシック体 ボールド"/>
                <a:ea typeface="游ゴシック体 ボールド"/>
                <a:cs typeface="游ゴシック体 ボールド"/>
                <a:sym typeface="游ゴシック体 ボールド"/>
              </a:defRPr>
            </a:pPr>
            <a:r>
              <a:rPr sz="1200" dirty="0"/>
              <a:t>　</a:t>
            </a:r>
            <a:r>
              <a:rPr sz="1600" dirty="0" err="1"/>
              <a:t>ブロックチェーン</a:t>
            </a:r>
            <a:r>
              <a:rPr sz="1600" dirty="0"/>
              <a:t> </a:t>
            </a:r>
            <a:r>
              <a:rPr sz="1600" dirty="0" err="1"/>
              <a:t>のトリレンマ</a:t>
            </a:r>
            <a:endParaRPr sz="1600" dirty="0"/>
          </a:p>
          <a:p>
            <a:pPr marL="457200" indent="-457200">
              <a:buSzPct val="100000"/>
              <a:buFont typeface="Arial"/>
              <a:buChar char="•"/>
              <a:defRPr sz="2000"/>
            </a:pPr>
            <a:endParaRPr sz="1200" dirty="0"/>
          </a:p>
          <a:p>
            <a:pPr>
              <a:defRPr sz="2000"/>
            </a:pPr>
            <a:r>
              <a:rPr sz="1200" dirty="0" err="1"/>
              <a:t>トリレンマ</a:t>
            </a:r>
            <a:r>
              <a:rPr sz="1200" dirty="0"/>
              <a:t>: 3つの項目を同時に満たすことはできない(ジレンマの3つのパターン)</a:t>
            </a:r>
          </a:p>
          <a:p>
            <a:pPr>
              <a:defRPr sz="2000"/>
            </a:pPr>
            <a:endParaRPr sz="1200" dirty="0"/>
          </a:p>
          <a:p>
            <a:pPr>
              <a:defRPr sz="2000"/>
            </a:pPr>
            <a:r>
              <a:rPr sz="1200" dirty="0" err="1"/>
              <a:t>ブロックチェーンでは</a:t>
            </a:r>
            <a:r>
              <a:rPr sz="1200" dirty="0"/>
              <a:t>、「</a:t>
            </a:r>
            <a:r>
              <a:rPr sz="1200" dirty="0" err="1">
                <a:latin typeface="游ゴシック体 ボールド"/>
                <a:ea typeface="游ゴシック体 ボールド"/>
                <a:cs typeface="游ゴシック体 ボールド"/>
                <a:sym typeface="游ゴシック体 ボールド"/>
              </a:rPr>
              <a:t>安全性</a:t>
            </a:r>
            <a:r>
              <a:rPr sz="1200" dirty="0"/>
              <a:t>」「</a:t>
            </a:r>
            <a:r>
              <a:rPr sz="1200" dirty="0" err="1">
                <a:latin typeface="游ゴシック体 ボールド"/>
                <a:ea typeface="游ゴシック体 ボールド"/>
                <a:cs typeface="游ゴシック体 ボールド"/>
                <a:sym typeface="游ゴシック体 ボールド"/>
              </a:rPr>
              <a:t>分散性</a:t>
            </a:r>
            <a:r>
              <a:rPr sz="1200" dirty="0"/>
              <a:t>」「</a:t>
            </a:r>
            <a:r>
              <a:rPr sz="1200" dirty="0">
                <a:latin typeface="游ゴシック体 ボールド"/>
                <a:ea typeface="游ゴシック体 ボールド"/>
                <a:cs typeface="游ゴシック体 ボールド"/>
                <a:sym typeface="游ゴシック体 ボールド"/>
              </a:rPr>
              <a:t>処理能力</a:t>
            </a:r>
            <a:r>
              <a:rPr sz="1200" dirty="0"/>
              <a:t>」の3つを高いレベルで実現することはできないとされている</a:t>
            </a:r>
          </a:p>
          <a:p>
            <a:pPr>
              <a:defRPr sz="2000"/>
            </a:pPr>
            <a:endParaRPr sz="1200" dirty="0"/>
          </a:p>
          <a:p>
            <a:pPr>
              <a:defRPr sz="2000">
                <a:latin typeface="游ゴシック体 ボールド"/>
                <a:ea typeface="游ゴシック体 ボールド"/>
                <a:cs typeface="游ゴシック体 ボールド"/>
                <a:sym typeface="游ゴシック体 ボールド"/>
              </a:defRPr>
            </a:pPr>
            <a:r>
              <a:rPr sz="1200" dirty="0" err="1"/>
              <a:t>具体例</a:t>
            </a:r>
            <a:endParaRPr sz="1200" dirty="0"/>
          </a:p>
          <a:p>
            <a:pPr>
              <a:defRPr sz="2000"/>
            </a:pPr>
            <a:r>
              <a:rPr sz="1200" dirty="0"/>
              <a:t>Bitcoin/</a:t>
            </a:r>
            <a:r>
              <a:rPr sz="1200" dirty="0" err="1"/>
              <a:t>Ethereum</a:t>
            </a:r>
            <a:r>
              <a:rPr sz="1200" dirty="0"/>
              <a:t>(</a:t>
            </a:r>
            <a:r>
              <a:rPr sz="1200" dirty="0" err="1"/>
              <a:t>パブリックブロックチェーン</a:t>
            </a:r>
            <a:r>
              <a:rPr sz="1200" dirty="0"/>
              <a:t>)</a:t>
            </a:r>
          </a:p>
          <a:p>
            <a:pPr>
              <a:defRPr sz="2000"/>
            </a:pPr>
            <a:endParaRPr sz="1200" dirty="0"/>
          </a:p>
          <a:p>
            <a:pPr marL="457200" indent="-457200">
              <a:buSzPct val="100000"/>
              <a:buFont typeface="Arial"/>
              <a:buChar char="•"/>
              <a:defRPr sz="2000"/>
            </a:pPr>
            <a:r>
              <a:rPr sz="1200" dirty="0" err="1"/>
              <a:t>安全性</a:t>
            </a:r>
            <a:r>
              <a:rPr sz="1200" dirty="0"/>
              <a:t>: Bitcoin/</a:t>
            </a:r>
            <a:r>
              <a:rPr sz="1200" dirty="0" err="1"/>
              <a:t>Ethereumの安全性は極めて高いレベルで実現されている</a:t>
            </a:r>
            <a:endParaRPr sz="1200" dirty="0"/>
          </a:p>
          <a:p>
            <a:pPr marL="457200" indent="-457200">
              <a:buSzPct val="100000"/>
              <a:buFont typeface="Arial"/>
              <a:buChar char="•"/>
              <a:defRPr sz="2000"/>
            </a:pPr>
            <a:r>
              <a:rPr sz="1200" dirty="0" err="1"/>
              <a:t>分散性</a:t>
            </a:r>
            <a:r>
              <a:rPr sz="1200" dirty="0"/>
              <a:t>: Bitcoin/</a:t>
            </a:r>
            <a:r>
              <a:rPr sz="1200" dirty="0" err="1"/>
              <a:t>Ethereumはパブリックブロックチェーンであり、分散性は高いレベルで実現されている</a:t>
            </a:r>
            <a:endParaRPr sz="1200" dirty="0"/>
          </a:p>
          <a:p>
            <a:pPr marL="457200" indent="-457200">
              <a:buSzPct val="100000"/>
              <a:buFont typeface="Arial"/>
              <a:buChar char="•"/>
              <a:defRPr sz="2000"/>
            </a:pPr>
            <a:r>
              <a:rPr sz="1200" dirty="0" err="1"/>
              <a:t>処理能力</a:t>
            </a:r>
            <a:r>
              <a:rPr sz="1200" dirty="0"/>
              <a:t>: Bitcoin/</a:t>
            </a:r>
            <a:r>
              <a:rPr sz="1200" dirty="0" err="1"/>
              <a:t>Ethereumは高いとは言えない</a:t>
            </a:r>
            <a:r>
              <a:rPr sz="1200" dirty="0"/>
              <a:t>(秒間10数件程度)</a:t>
            </a:r>
          </a:p>
        </p:txBody>
      </p:sp>
    </p:spTree>
    <p:extLst>
      <p:ext uri="{BB962C8B-B14F-4D97-AF65-F5344CB8AC3E}">
        <p14:creationId xmlns:p14="http://schemas.microsoft.com/office/powerpoint/2010/main" val="273201090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 name="Shape 228"/>
          <p:cNvSpPr>
            <a:spLocks noGrp="1" noRot="1" noChangeAspect="1"/>
          </p:cNvSpPr>
          <p:nvPr>
            <p:ph type="sldImg"/>
          </p:nvPr>
        </p:nvSpPr>
        <p:spPr>
          <a:prstGeom prst="rect">
            <a:avLst/>
          </a:prstGeom>
        </p:spPr>
        <p:txBody>
          <a:bodyPr/>
          <a:lstStyle/>
          <a:p>
            <a:endParaRPr/>
          </a:p>
        </p:txBody>
      </p:sp>
      <p:sp>
        <p:nvSpPr>
          <p:cNvPr id="229" name="Shape 229"/>
          <p:cNvSpPr>
            <a:spLocks noGrp="1"/>
          </p:cNvSpPr>
          <p:nvPr>
            <p:ph type="body" sz="quarter" idx="1"/>
          </p:nvPr>
        </p:nvSpPr>
        <p:spPr>
          <a:prstGeom prst="rect">
            <a:avLst/>
          </a:prstGeom>
        </p:spPr>
        <p:txBody>
          <a:bodyPr/>
          <a:lstStyle/>
          <a:p>
            <a:pPr algn="ctr">
              <a:defRPr sz="2500">
                <a:latin typeface="游ゴシック体 ボールド"/>
                <a:ea typeface="游ゴシック体 ボールド"/>
                <a:cs typeface="游ゴシック体 ボールド"/>
                <a:sym typeface="游ゴシック体 ボールド"/>
              </a:defRPr>
            </a:pPr>
            <a:r>
              <a:rPr sz="1600" dirty="0" err="1"/>
              <a:t>パブリックブロックチェーンとプライベートブロックチェーンの特徴</a:t>
            </a:r>
            <a:endParaRPr sz="1600" dirty="0"/>
          </a:p>
          <a:p>
            <a:pPr>
              <a:defRPr sz="2000"/>
            </a:pPr>
            <a:endParaRPr sz="1200" dirty="0"/>
          </a:p>
          <a:p>
            <a:pPr>
              <a:defRPr sz="2000"/>
            </a:pPr>
            <a:r>
              <a:rPr sz="1200" dirty="0"/>
              <a:t>この2つのブロックチェーン </a:t>
            </a:r>
            <a:r>
              <a:rPr sz="1200" dirty="0" err="1"/>
              <a:t>には分散性に大きな違いがあり</a:t>
            </a:r>
            <a:r>
              <a:rPr sz="1200" dirty="0"/>
              <a:t>(</a:t>
            </a:r>
            <a:r>
              <a:rPr sz="1200" dirty="0" err="1"/>
              <a:t>参加者に制限があるか、そうでないか</a:t>
            </a:r>
            <a:r>
              <a:rPr sz="1200" dirty="0"/>
              <a:t>)、</a:t>
            </a:r>
            <a:r>
              <a:rPr sz="1200" dirty="0" err="1"/>
              <a:t>この点が異なることで、その他の部分に関しても大きな違いが出てくる</a:t>
            </a:r>
            <a:endParaRPr sz="1200" dirty="0"/>
          </a:p>
        </p:txBody>
      </p:sp>
    </p:spTree>
    <p:extLst>
      <p:ext uri="{BB962C8B-B14F-4D97-AF65-F5344CB8AC3E}">
        <p14:creationId xmlns:p14="http://schemas.microsoft.com/office/powerpoint/2010/main" val="348977086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 name="Shape 237"/>
          <p:cNvSpPr>
            <a:spLocks noGrp="1" noRot="1" noChangeAspect="1"/>
          </p:cNvSpPr>
          <p:nvPr>
            <p:ph type="sldImg"/>
          </p:nvPr>
        </p:nvSpPr>
        <p:spPr>
          <a:prstGeom prst="rect">
            <a:avLst/>
          </a:prstGeom>
        </p:spPr>
        <p:txBody>
          <a:bodyPr/>
          <a:lstStyle/>
          <a:p>
            <a:endParaRPr/>
          </a:p>
        </p:txBody>
      </p:sp>
      <p:sp>
        <p:nvSpPr>
          <p:cNvPr id="238" name="Shape 238"/>
          <p:cNvSpPr>
            <a:spLocks noGrp="1"/>
          </p:cNvSpPr>
          <p:nvPr>
            <p:ph type="body" sz="quarter" idx="1"/>
          </p:nvPr>
        </p:nvSpPr>
        <p:spPr>
          <a:prstGeom prst="rect">
            <a:avLst/>
          </a:prstGeom>
        </p:spPr>
        <p:txBody>
          <a:bodyPr/>
          <a:lstStyle/>
          <a:p>
            <a:pPr algn="ctr">
              <a:defRPr sz="2500">
                <a:latin typeface="游ゴシック体 ボールド"/>
                <a:ea typeface="游ゴシック体 ボールド"/>
                <a:cs typeface="游ゴシック体 ボールド"/>
                <a:sym typeface="游ゴシック体 ボールド"/>
              </a:defRPr>
            </a:pPr>
            <a:r>
              <a:rPr sz="1600" dirty="0" err="1"/>
              <a:t>非中央集権</a:t>
            </a:r>
            <a:endParaRPr sz="1600" dirty="0"/>
          </a:p>
          <a:p>
            <a:pPr algn="ctr">
              <a:defRPr sz="2500">
                <a:latin typeface="游ゴシック体 ボールド"/>
                <a:ea typeface="游ゴシック体 ボールド"/>
                <a:cs typeface="游ゴシック体 ボールド"/>
                <a:sym typeface="游ゴシック体 ボールド"/>
              </a:defRPr>
            </a:pPr>
            <a:endParaRPr sz="1200" dirty="0"/>
          </a:p>
          <a:p>
            <a:pPr marL="457200" indent="-457200">
              <a:buSzPct val="100000"/>
              <a:buFont typeface="Arial"/>
              <a:buChar char="•"/>
              <a:defRPr sz="2000"/>
            </a:pPr>
            <a:r>
              <a:rPr sz="1200" dirty="0" err="1"/>
              <a:t>中央集権の対義語</a:t>
            </a:r>
            <a:r>
              <a:rPr sz="1200" dirty="0"/>
              <a:t> </a:t>
            </a:r>
          </a:p>
          <a:p>
            <a:pPr marL="457200" indent="-457200">
              <a:buSzPct val="100000"/>
              <a:buFont typeface="Arial"/>
              <a:buChar char="•"/>
              <a:defRPr sz="2000"/>
            </a:pPr>
            <a:r>
              <a:rPr sz="1200" dirty="0" err="1"/>
              <a:t>管理者が存在せずに、参加者のみでシステムを動かしている状態</a:t>
            </a:r>
            <a:endParaRPr sz="1200" dirty="0"/>
          </a:p>
          <a:p>
            <a:pPr>
              <a:defRPr sz="2000"/>
            </a:pPr>
            <a:endParaRPr sz="1200" dirty="0"/>
          </a:p>
          <a:p>
            <a:pPr>
              <a:defRPr sz="2000">
                <a:latin typeface="游ゴシック体 ボールド"/>
                <a:ea typeface="游ゴシック体 ボールド"/>
                <a:cs typeface="游ゴシック体 ボールド"/>
                <a:sym typeface="游ゴシック体 ボールド"/>
              </a:defRPr>
            </a:pPr>
            <a:r>
              <a:rPr sz="1200" dirty="0" err="1"/>
              <a:t>中央集権の例</a:t>
            </a:r>
            <a:endParaRPr sz="1200" dirty="0"/>
          </a:p>
          <a:p>
            <a:pPr marL="457200" indent="-457200">
              <a:buSzPct val="100000"/>
              <a:buFont typeface="Arial"/>
              <a:buChar char="•"/>
              <a:defRPr sz="2000"/>
            </a:pPr>
            <a:r>
              <a:rPr sz="1200" dirty="0" err="1"/>
              <a:t>今の日本の政治の仕組み</a:t>
            </a:r>
            <a:endParaRPr sz="1200" dirty="0"/>
          </a:p>
          <a:p>
            <a:pPr marL="457200" indent="-457200">
              <a:buSzPct val="100000"/>
              <a:buFont typeface="Arial"/>
              <a:buChar char="•"/>
              <a:defRPr sz="2000"/>
            </a:pPr>
            <a:r>
              <a:rPr sz="1200" dirty="0" err="1"/>
              <a:t>クライアントサーバー型のネットワーク</a:t>
            </a:r>
            <a:endParaRPr sz="1200" dirty="0"/>
          </a:p>
          <a:p>
            <a:pPr>
              <a:defRPr sz="2000"/>
            </a:pPr>
            <a:endParaRPr sz="1200" dirty="0"/>
          </a:p>
          <a:p>
            <a:pPr>
              <a:defRPr sz="2000">
                <a:latin typeface="游ゴシック体 ボールド"/>
                <a:ea typeface="游ゴシック体 ボールド"/>
                <a:cs typeface="游ゴシック体 ボールド"/>
                <a:sym typeface="游ゴシック体 ボールド"/>
              </a:defRPr>
            </a:pPr>
            <a:r>
              <a:rPr sz="1200" dirty="0" err="1"/>
              <a:t>非中央集権の例</a:t>
            </a:r>
            <a:endParaRPr sz="1200" dirty="0"/>
          </a:p>
          <a:p>
            <a:pPr marL="457200" indent="-457200">
              <a:buSzPct val="100000"/>
              <a:buFont typeface="Arial"/>
              <a:buChar char="•"/>
              <a:defRPr sz="2000"/>
            </a:pPr>
            <a:r>
              <a:rPr sz="1200" dirty="0" err="1"/>
              <a:t>クラスでの多数決</a:t>
            </a:r>
            <a:r>
              <a:rPr sz="1200" dirty="0"/>
              <a:t>(</a:t>
            </a:r>
            <a:r>
              <a:rPr sz="1200" dirty="0" err="1"/>
              <a:t>全員が完全に平等</a:t>
            </a:r>
            <a:r>
              <a:rPr sz="1200" dirty="0"/>
              <a:t>)</a:t>
            </a:r>
          </a:p>
          <a:p>
            <a:pPr>
              <a:defRPr sz="2000"/>
            </a:pPr>
            <a:endParaRPr sz="1200" dirty="0"/>
          </a:p>
          <a:p>
            <a:pPr>
              <a:defRPr sz="2000"/>
            </a:pPr>
            <a:r>
              <a:rPr sz="1200" dirty="0"/>
              <a:t>パブリックブロックチェーンは、これまでの技術ではできなかった、非中央集権的に不特定多数の同意を得るということができるようになった</a:t>
            </a:r>
          </a:p>
        </p:txBody>
      </p:sp>
    </p:spTree>
    <p:extLst>
      <p:ext uri="{BB962C8B-B14F-4D97-AF65-F5344CB8AC3E}">
        <p14:creationId xmlns:p14="http://schemas.microsoft.com/office/powerpoint/2010/main" val="25207500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341820964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 name="Shape 245"/>
          <p:cNvSpPr>
            <a:spLocks noGrp="1" noRot="1" noChangeAspect="1"/>
          </p:cNvSpPr>
          <p:nvPr>
            <p:ph type="sldImg"/>
          </p:nvPr>
        </p:nvSpPr>
        <p:spPr>
          <a:prstGeom prst="rect">
            <a:avLst/>
          </a:prstGeom>
        </p:spPr>
        <p:txBody>
          <a:bodyPr/>
          <a:lstStyle/>
          <a:p>
            <a:endParaRPr/>
          </a:p>
        </p:txBody>
      </p:sp>
      <p:sp>
        <p:nvSpPr>
          <p:cNvPr id="246" name="Shape 246"/>
          <p:cNvSpPr>
            <a:spLocks noGrp="1"/>
          </p:cNvSpPr>
          <p:nvPr>
            <p:ph type="body" sz="quarter" idx="1"/>
          </p:nvPr>
        </p:nvSpPr>
        <p:spPr>
          <a:prstGeom prst="rect">
            <a:avLst/>
          </a:prstGeom>
        </p:spPr>
        <p:txBody>
          <a:bodyPr/>
          <a:lstStyle/>
          <a:p>
            <a:pPr algn="ctr">
              <a:defRPr sz="2500">
                <a:latin typeface="游ゴシック体 ボールド"/>
                <a:ea typeface="游ゴシック体 ボールド"/>
                <a:cs typeface="游ゴシック体 ボールド"/>
                <a:sym typeface="游ゴシック体 ボールド"/>
              </a:defRPr>
            </a:pPr>
            <a:r>
              <a:rPr sz="1600" dirty="0" err="1"/>
              <a:t>高い改ざん耐性</a:t>
            </a:r>
            <a:endParaRPr sz="1600" dirty="0"/>
          </a:p>
          <a:p>
            <a:pPr algn="ctr">
              <a:defRPr sz="2500">
                <a:latin typeface="游ゴシック体 ボールド"/>
                <a:ea typeface="游ゴシック体 ボールド"/>
                <a:cs typeface="游ゴシック体 ボールド"/>
                <a:sym typeface="游ゴシック体 ボールド"/>
              </a:defRPr>
            </a:pPr>
            <a:endParaRPr sz="1200" dirty="0"/>
          </a:p>
          <a:p>
            <a:pPr>
              <a:defRPr sz="2000"/>
            </a:pPr>
            <a:r>
              <a:rPr sz="1200" dirty="0" err="1"/>
              <a:t>通常のデータベースシステムと比べて、改ざん耐性が高い</a:t>
            </a:r>
            <a:endParaRPr sz="1200" dirty="0"/>
          </a:p>
          <a:p>
            <a:pPr>
              <a:defRPr sz="2000"/>
            </a:pPr>
            <a:endParaRPr sz="1200" dirty="0"/>
          </a:p>
          <a:p>
            <a:pPr>
              <a:defRPr sz="2000">
                <a:latin typeface="游ゴシック体 ボールド"/>
                <a:ea typeface="游ゴシック体 ボールド"/>
                <a:cs typeface="游ゴシック体 ボールド"/>
                <a:sym typeface="游ゴシック体 ボールド"/>
              </a:defRPr>
            </a:pPr>
            <a:r>
              <a:rPr sz="1200" dirty="0" err="1"/>
              <a:t>高い改ざん耐性を実現する要因</a:t>
            </a:r>
            <a:endParaRPr sz="1200" dirty="0"/>
          </a:p>
          <a:p>
            <a:pPr marL="457200" indent="-457200">
              <a:buSzPct val="100000"/>
              <a:buFont typeface="Arial"/>
              <a:buChar char="•"/>
              <a:defRPr sz="2000"/>
            </a:pPr>
            <a:r>
              <a:rPr sz="1200" dirty="0" err="1"/>
              <a:t>ブロックチェーン独自のデータ構造</a:t>
            </a:r>
            <a:r>
              <a:rPr sz="1200" dirty="0"/>
              <a:t>(</a:t>
            </a:r>
            <a:r>
              <a:rPr sz="1200" dirty="0" err="1"/>
              <a:t>ブロックチェーンの構成要素の説明で詳細を話す</a:t>
            </a:r>
            <a:r>
              <a:rPr sz="1200" dirty="0"/>
              <a:t>)</a:t>
            </a:r>
          </a:p>
          <a:p>
            <a:pPr marL="457200" indent="-457200">
              <a:buSzPct val="100000"/>
              <a:buFont typeface="Arial"/>
              <a:buChar char="•"/>
              <a:defRPr sz="2000"/>
            </a:pPr>
            <a:r>
              <a:rPr sz="1200" dirty="0" err="1"/>
              <a:t>世界中の不特定多数のコンピュータがデータを保存</a:t>
            </a:r>
            <a:endParaRPr sz="1200" dirty="0"/>
          </a:p>
          <a:p>
            <a:pPr>
              <a:defRPr sz="2000"/>
            </a:pPr>
            <a:endParaRPr sz="1200" dirty="0"/>
          </a:p>
          <a:p>
            <a:pPr>
              <a:defRPr sz="2000">
                <a:latin typeface="游ゴシック体 ボールド"/>
                <a:ea typeface="游ゴシック体 ボールド"/>
                <a:cs typeface="游ゴシック体 ボールド"/>
                <a:sym typeface="游ゴシック体 ボールド"/>
              </a:defRPr>
            </a:pPr>
            <a:r>
              <a:rPr sz="1200" dirty="0" err="1"/>
              <a:t>不特定多数とは</a:t>
            </a:r>
            <a:r>
              <a:rPr sz="1200" dirty="0"/>
              <a:t>?</a:t>
            </a:r>
          </a:p>
          <a:p>
            <a:pPr marL="457200" indent="-457200">
              <a:buSzPct val="100000"/>
              <a:buFont typeface="Arial"/>
              <a:buChar char="•"/>
              <a:defRPr sz="2000"/>
            </a:pPr>
            <a:r>
              <a:rPr sz="1200" dirty="0" err="1"/>
              <a:t>特定の管理者</a:t>
            </a:r>
            <a:r>
              <a:rPr sz="1200" dirty="0"/>
              <a:t>(</a:t>
            </a:r>
            <a:r>
              <a:rPr sz="1200" dirty="0" err="1"/>
              <a:t>企業など</a:t>
            </a:r>
            <a:r>
              <a:rPr sz="1200" dirty="0"/>
              <a:t>)</a:t>
            </a:r>
            <a:r>
              <a:rPr sz="1200" dirty="0" err="1"/>
              <a:t>の管理下にあるコンピュータではなく、不特定多数の管理者に管理される不特定多数のコンピュータ</a:t>
            </a:r>
            <a:endParaRPr sz="1200" dirty="0"/>
          </a:p>
        </p:txBody>
      </p:sp>
    </p:spTree>
    <p:extLst>
      <p:ext uri="{BB962C8B-B14F-4D97-AF65-F5344CB8AC3E}">
        <p14:creationId xmlns:p14="http://schemas.microsoft.com/office/powerpoint/2010/main" val="129034552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 name="Shape 256"/>
          <p:cNvSpPr>
            <a:spLocks noGrp="1" noRot="1" noChangeAspect="1"/>
          </p:cNvSpPr>
          <p:nvPr>
            <p:ph type="sldImg"/>
          </p:nvPr>
        </p:nvSpPr>
        <p:spPr>
          <a:prstGeom prst="rect">
            <a:avLst/>
          </a:prstGeom>
        </p:spPr>
        <p:txBody>
          <a:bodyPr/>
          <a:lstStyle/>
          <a:p>
            <a:endParaRPr/>
          </a:p>
        </p:txBody>
      </p:sp>
      <p:sp>
        <p:nvSpPr>
          <p:cNvPr id="257" name="Shape 257"/>
          <p:cNvSpPr>
            <a:spLocks noGrp="1"/>
          </p:cNvSpPr>
          <p:nvPr>
            <p:ph type="body" sz="quarter" idx="1"/>
          </p:nvPr>
        </p:nvSpPr>
        <p:spPr>
          <a:prstGeom prst="rect">
            <a:avLst/>
          </a:prstGeom>
        </p:spPr>
        <p:txBody>
          <a:bodyPr/>
          <a:lstStyle/>
          <a:p>
            <a:pPr algn="ctr">
              <a:defRPr sz="2500">
                <a:latin typeface="游ゴシック体 ボールド"/>
                <a:ea typeface="游ゴシック体 ボールド"/>
                <a:cs typeface="游ゴシック体 ボールド"/>
                <a:sym typeface="游ゴシック体 ボールド"/>
              </a:defRPr>
            </a:pPr>
            <a:r>
              <a:rPr sz="1600" dirty="0" err="1"/>
              <a:t>高い可用性</a:t>
            </a:r>
            <a:endParaRPr sz="1600" dirty="0"/>
          </a:p>
          <a:p>
            <a:pPr algn="ctr">
              <a:defRPr sz="2500">
                <a:latin typeface="游ゴシック体 ボールド"/>
                <a:ea typeface="游ゴシック体 ボールド"/>
                <a:cs typeface="游ゴシック体 ボールド"/>
                <a:sym typeface="游ゴシック体 ボールド"/>
              </a:defRPr>
            </a:pPr>
            <a:endParaRPr sz="1200" dirty="0"/>
          </a:p>
          <a:p>
            <a:pPr>
              <a:defRPr sz="2000"/>
            </a:pPr>
            <a:r>
              <a:rPr sz="1200" dirty="0" err="1"/>
              <a:t>ブロックチェーンは世界中の同等な権限を持った多くのコンピュータで構成されている</a:t>
            </a:r>
            <a:endParaRPr sz="1200" dirty="0"/>
          </a:p>
          <a:p>
            <a:pPr>
              <a:defRPr sz="2000"/>
            </a:pPr>
            <a:r>
              <a:rPr sz="1200" dirty="0"/>
              <a:t>→</a:t>
            </a:r>
            <a:r>
              <a:rPr sz="1200" dirty="0" err="1"/>
              <a:t>どのコンピュータが停止しても、システム全体には影響しない</a:t>
            </a:r>
            <a:endParaRPr sz="1200" dirty="0"/>
          </a:p>
          <a:p>
            <a:pPr>
              <a:defRPr sz="2000"/>
            </a:pPr>
            <a:r>
              <a:rPr sz="1200" dirty="0"/>
              <a:t>→</a:t>
            </a:r>
            <a:r>
              <a:rPr sz="1200" dirty="0" err="1"/>
              <a:t>単一障害点がない</a:t>
            </a:r>
            <a:endParaRPr sz="1200" dirty="0"/>
          </a:p>
          <a:p>
            <a:pPr>
              <a:defRPr sz="2000"/>
            </a:pPr>
            <a:endParaRPr sz="1200" dirty="0"/>
          </a:p>
          <a:p>
            <a:pPr>
              <a:defRPr sz="2000"/>
            </a:pPr>
            <a:r>
              <a:rPr sz="1200" dirty="0"/>
              <a:t>※ビットコインは2009年から一度も停止していない</a:t>
            </a:r>
          </a:p>
        </p:txBody>
      </p:sp>
    </p:spTree>
    <p:extLst>
      <p:ext uri="{BB962C8B-B14F-4D97-AF65-F5344CB8AC3E}">
        <p14:creationId xmlns:p14="http://schemas.microsoft.com/office/powerpoint/2010/main" val="225060602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4" name="Shape 264"/>
          <p:cNvSpPr>
            <a:spLocks noGrp="1" noRot="1" noChangeAspect="1"/>
          </p:cNvSpPr>
          <p:nvPr>
            <p:ph type="sldImg"/>
          </p:nvPr>
        </p:nvSpPr>
        <p:spPr>
          <a:prstGeom prst="rect">
            <a:avLst/>
          </a:prstGeom>
        </p:spPr>
        <p:txBody>
          <a:bodyPr/>
          <a:lstStyle/>
          <a:p>
            <a:endParaRPr/>
          </a:p>
        </p:txBody>
      </p:sp>
      <p:sp>
        <p:nvSpPr>
          <p:cNvPr id="265" name="Shape 265"/>
          <p:cNvSpPr>
            <a:spLocks noGrp="1"/>
          </p:cNvSpPr>
          <p:nvPr>
            <p:ph type="body" sz="quarter" idx="1"/>
          </p:nvPr>
        </p:nvSpPr>
        <p:spPr>
          <a:prstGeom prst="rect">
            <a:avLst/>
          </a:prstGeom>
        </p:spPr>
        <p:txBody>
          <a:bodyPr/>
          <a:lstStyle/>
          <a:p>
            <a:pPr algn="ctr">
              <a:defRPr sz="2500">
                <a:latin typeface="游ゴシック体 ボールド"/>
                <a:ea typeface="游ゴシック体 ボールド"/>
                <a:cs typeface="游ゴシック体 ボールド"/>
                <a:sym typeface="游ゴシック体 ボールド"/>
              </a:defRPr>
            </a:pPr>
            <a:r>
              <a:rPr sz="1600" dirty="0" err="1"/>
              <a:t>ブロックチェーンの特徴のまとめ</a:t>
            </a:r>
            <a:endParaRPr sz="1600" dirty="0"/>
          </a:p>
          <a:p>
            <a:pPr algn="ctr">
              <a:defRPr sz="2500">
                <a:latin typeface="游ゴシック体 ボールド"/>
                <a:ea typeface="游ゴシック体 ボールド"/>
                <a:cs typeface="游ゴシック体 ボールド"/>
                <a:sym typeface="游ゴシック体 ボールド"/>
              </a:defRPr>
            </a:pPr>
            <a:endParaRPr sz="1200" dirty="0"/>
          </a:p>
          <a:p>
            <a:pPr marL="457200" indent="-457200">
              <a:buSzPct val="100000"/>
              <a:buFont typeface="Arial"/>
              <a:buChar char="•"/>
              <a:defRPr sz="2000"/>
            </a:pPr>
            <a:r>
              <a:rPr sz="1200" dirty="0" err="1">
                <a:latin typeface="游ゴシック体 ボールド"/>
                <a:ea typeface="游ゴシック体 ボールド"/>
                <a:cs typeface="游ゴシック体 ボールド"/>
                <a:sym typeface="游ゴシック体 ボールド"/>
              </a:rPr>
              <a:t>非中央集権</a:t>
            </a:r>
            <a:r>
              <a:rPr sz="1200" dirty="0"/>
              <a:t>: </a:t>
            </a:r>
            <a:r>
              <a:rPr sz="1200" dirty="0" err="1"/>
              <a:t>特定の管理者が存在しない</a:t>
            </a:r>
            <a:r>
              <a:rPr sz="1200" dirty="0"/>
              <a:t>(</a:t>
            </a:r>
            <a:r>
              <a:rPr sz="1200" dirty="0" err="1"/>
              <a:t>管理者権限による特別な振る舞いなどはできない</a:t>
            </a:r>
            <a:r>
              <a:rPr sz="1200" dirty="0"/>
              <a:t>)</a:t>
            </a:r>
          </a:p>
          <a:p>
            <a:pPr marL="457200" indent="-457200">
              <a:buSzPct val="100000"/>
              <a:buFont typeface="Arial"/>
              <a:buChar char="•"/>
              <a:defRPr sz="2000"/>
            </a:pPr>
            <a:r>
              <a:rPr sz="1200" dirty="0" err="1">
                <a:latin typeface="游ゴシック体 ボールド"/>
                <a:ea typeface="游ゴシック体 ボールド"/>
                <a:cs typeface="游ゴシック体 ボールド"/>
                <a:sym typeface="游ゴシック体 ボールド"/>
              </a:rPr>
              <a:t>高い改ざん耐性</a:t>
            </a:r>
            <a:r>
              <a:rPr sz="1200" dirty="0"/>
              <a:t>: </a:t>
            </a:r>
            <a:r>
              <a:rPr sz="1200" dirty="0" err="1"/>
              <a:t>ブロックチェーン独自の構造と多数の複製の存在</a:t>
            </a:r>
            <a:endParaRPr sz="1200" dirty="0"/>
          </a:p>
          <a:p>
            <a:pPr marL="457200" indent="-457200">
              <a:buSzPct val="100000"/>
              <a:buFont typeface="Arial"/>
              <a:buChar char="•"/>
              <a:defRPr sz="2000"/>
            </a:pPr>
            <a:r>
              <a:rPr sz="1200" dirty="0" err="1">
                <a:latin typeface="游ゴシック体 ボールド"/>
                <a:ea typeface="游ゴシック体 ボールド"/>
                <a:cs typeface="游ゴシック体 ボールド"/>
                <a:sym typeface="游ゴシック体 ボールド"/>
              </a:rPr>
              <a:t>高い可用性</a:t>
            </a:r>
            <a:r>
              <a:rPr sz="1200" dirty="0"/>
              <a:t>: </a:t>
            </a:r>
            <a:r>
              <a:rPr sz="1200" dirty="0" err="1"/>
              <a:t>多数のコンピュータによって構成され、かつ単一障害点がない</a:t>
            </a:r>
            <a:endParaRPr sz="1200" dirty="0"/>
          </a:p>
          <a:p>
            <a:pPr>
              <a:defRPr sz="2000"/>
            </a:pPr>
            <a:endParaRPr sz="1200" dirty="0"/>
          </a:p>
          <a:p>
            <a:pPr>
              <a:defRPr sz="2000"/>
            </a:pPr>
            <a:r>
              <a:rPr sz="1200" dirty="0"/>
              <a:t>最低限これらの3つの特徴は頭に入れておいて欲しい</a:t>
            </a:r>
          </a:p>
        </p:txBody>
      </p:sp>
    </p:spTree>
    <p:extLst>
      <p:ext uri="{BB962C8B-B14F-4D97-AF65-F5344CB8AC3E}">
        <p14:creationId xmlns:p14="http://schemas.microsoft.com/office/powerpoint/2010/main" val="12766750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1" name="Shape 271"/>
          <p:cNvSpPr>
            <a:spLocks noGrp="1" noRot="1" noChangeAspect="1"/>
          </p:cNvSpPr>
          <p:nvPr>
            <p:ph type="sldImg"/>
          </p:nvPr>
        </p:nvSpPr>
        <p:spPr>
          <a:prstGeom prst="rect">
            <a:avLst/>
          </a:prstGeom>
        </p:spPr>
        <p:txBody>
          <a:bodyPr/>
          <a:lstStyle/>
          <a:p>
            <a:endParaRPr/>
          </a:p>
        </p:txBody>
      </p:sp>
      <p:sp>
        <p:nvSpPr>
          <p:cNvPr id="272" name="Shape 272"/>
          <p:cNvSpPr>
            <a:spLocks noGrp="1"/>
          </p:cNvSpPr>
          <p:nvPr>
            <p:ph type="body" sz="quarter" idx="1"/>
          </p:nvPr>
        </p:nvSpPr>
        <p:spPr>
          <a:prstGeom prst="rect">
            <a:avLst/>
          </a:prstGeom>
        </p:spPr>
        <p:txBody>
          <a:bodyPr/>
          <a:lstStyle>
            <a:lvl1pPr>
              <a:defRPr sz="2000"/>
            </a:lvl1pPr>
          </a:lstStyle>
          <a:p>
            <a:r>
              <a:rPr sz="1200" dirty="0" err="1"/>
              <a:t>ブロックチェーンの処理の流れを構成要素とともに理解する。その際に理解の助けとしてビットコインを例に挙げる</a:t>
            </a:r>
            <a:r>
              <a:rPr sz="1200" dirty="0"/>
              <a:t>。</a:t>
            </a:r>
          </a:p>
        </p:txBody>
      </p:sp>
    </p:spTree>
    <p:extLst>
      <p:ext uri="{BB962C8B-B14F-4D97-AF65-F5344CB8AC3E}">
        <p14:creationId xmlns:p14="http://schemas.microsoft.com/office/powerpoint/2010/main" val="1897422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0" name="Shape 280"/>
          <p:cNvSpPr>
            <a:spLocks noGrp="1" noRot="1" noChangeAspect="1"/>
          </p:cNvSpPr>
          <p:nvPr>
            <p:ph type="sldImg"/>
          </p:nvPr>
        </p:nvSpPr>
        <p:spPr>
          <a:prstGeom prst="rect">
            <a:avLst/>
          </a:prstGeom>
        </p:spPr>
        <p:txBody>
          <a:bodyPr/>
          <a:lstStyle/>
          <a:p>
            <a:endParaRPr/>
          </a:p>
        </p:txBody>
      </p:sp>
      <p:sp>
        <p:nvSpPr>
          <p:cNvPr id="281" name="Shape 281"/>
          <p:cNvSpPr>
            <a:spLocks noGrp="1"/>
          </p:cNvSpPr>
          <p:nvPr>
            <p:ph type="body" sz="quarter" idx="1"/>
          </p:nvPr>
        </p:nvSpPr>
        <p:spPr>
          <a:prstGeom prst="rect">
            <a:avLst/>
          </a:prstGeom>
        </p:spPr>
        <p:txBody>
          <a:bodyPr/>
          <a:lstStyle/>
          <a:p>
            <a:pPr>
              <a:defRPr sz="2000"/>
            </a:pPr>
            <a:r>
              <a:rPr sz="1200" dirty="0"/>
              <a:t>・</a:t>
            </a:r>
            <a:r>
              <a:rPr sz="1200" dirty="0" err="1"/>
              <a:t>ブロックチェーンを構成するコンピュータによって作られるネットワークをブロックチェーンネットワークと呼ぶ</a:t>
            </a:r>
            <a:endParaRPr sz="1200" dirty="0"/>
          </a:p>
          <a:p>
            <a:pPr>
              <a:defRPr sz="2000"/>
            </a:pPr>
            <a:r>
              <a:rPr sz="1200" dirty="0"/>
              <a:t>・現在多く利用されているクライアントサーバー型のネットワークではなく、インターネット上に構成される仮想的なP2Pネットワーク</a:t>
            </a:r>
          </a:p>
          <a:p>
            <a:pPr>
              <a:defRPr sz="2000"/>
            </a:pPr>
            <a:r>
              <a:rPr sz="1200" dirty="0"/>
              <a:t>・</a:t>
            </a:r>
            <a:r>
              <a:rPr sz="1200" dirty="0" err="1"/>
              <a:t>このネットワーク全体で一つのブロックチェーンが機能する</a:t>
            </a:r>
            <a:endParaRPr sz="1200" dirty="0"/>
          </a:p>
        </p:txBody>
      </p:sp>
    </p:spTree>
    <p:extLst>
      <p:ext uri="{BB962C8B-B14F-4D97-AF65-F5344CB8AC3E}">
        <p14:creationId xmlns:p14="http://schemas.microsoft.com/office/powerpoint/2010/main" val="321210897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 name="Shape 288"/>
          <p:cNvSpPr>
            <a:spLocks noGrp="1" noRot="1" noChangeAspect="1"/>
          </p:cNvSpPr>
          <p:nvPr>
            <p:ph type="sldImg"/>
          </p:nvPr>
        </p:nvSpPr>
        <p:spPr>
          <a:prstGeom prst="rect">
            <a:avLst/>
          </a:prstGeom>
        </p:spPr>
        <p:txBody>
          <a:bodyPr/>
          <a:lstStyle/>
          <a:p>
            <a:endParaRPr/>
          </a:p>
        </p:txBody>
      </p:sp>
      <p:sp>
        <p:nvSpPr>
          <p:cNvPr id="289" name="Shape 289"/>
          <p:cNvSpPr>
            <a:spLocks noGrp="1"/>
          </p:cNvSpPr>
          <p:nvPr>
            <p:ph type="body" sz="quarter" idx="1"/>
          </p:nvPr>
        </p:nvSpPr>
        <p:spPr>
          <a:prstGeom prst="rect">
            <a:avLst/>
          </a:prstGeom>
        </p:spPr>
        <p:txBody>
          <a:bodyPr/>
          <a:lstStyle/>
          <a:p>
            <a:pPr>
              <a:defRPr sz="2000"/>
            </a:pPr>
            <a:r>
              <a:rPr sz="1200" dirty="0"/>
              <a:t>ここからは、ビットコインでAさんがBさんに1BTC(</a:t>
            </a:r>
            <a:r>
              <a:rPr sz="1200" dirty="0" err="1"/>
              <a:t>BTCはビットコインの単位、読みはビットコイン</a:t>
            </a:r>
            <a:r>
              <a:rPr sz="1200" dirty="0"/>
              <a:t>)</a:t>
            </a:r>
            <a:r>
              <a:rPr sz="1200" dirty="0" err="1"/>
              <a:t>送ることを例にして、ブロックチェーンの処理の流れを説明する</a:t>
            </a:r>
            <a:endParaRPr sz="1200" dirty="0"/>
          </a:p>
          <a:p>
            <a:pPr>
              <a:defRPr sz="2000"/>
            </a:pPr>
            <a:endParaRPr sz="1200" dirty="0"/>
          </a:p>
          <a:p>
            <a:pPr algn="ctr">
              <a:defRPr sz="2500">
                <a:latin typeface="游ゴシック体 ボールド"/>
                <a:ea typeface="游ゴシック体 ボールド"/>
                <a:cs typeface="游ゴシック体 ボールド"/>
                <a:sym typeface="游ゴシック体 ボールド"/>
              </a:defRPr>
            </a:pPr>
            <a:r>
              <a:rPr sz="1200" dirty="0" err="1"/>
              <a:t>トランザクション</a:t>
            </a:r>
            <a:endParaRPr sz="1200" dirty="0"/>
          </a:p>
          <a:p>
            <a:pPr marL="457200" indent="-457200">
              <a:buSzPct val="100000"/>
              <a:buFont typeface="Arial"/>
              <a:buChar char="•"/>
              <a:defRPr sz="2000"/>
            </a:pPr>
            <a:r>
              <a:rPr sz="1200" dirty="0" err="1"/>
              <a:t>ブロックチェーン内での全ての処理の始まりはトランザクションが発行されること</a:t>
            </a:r>
            <a:endParaRPr sz="1200" dirty="0"/>
          </a:p>
          <a:p>
            <a:pPr marL="457200" indent="-457200">
              <a:buSzPct val="100000"/>
              <a:buFont typeface="Arial"/>
              <a:buChar char="•"/>
              <a:defRPr sz="2000"/>
            </a:pPr>
            <a:r>
              <a:rPr sz="1200" dirty="0" err="1"/>
              <a:t>トランザクションにはブロックチェーンに要求する処理が記述されている</a:t>
            </a:r>
            <a:endParaRPr sz="1200" dirty="0"/>
          </a:p>
          <a:p>
            <a:pPr marL="457200" indent="-457200">
              <a:buSzPct val="100000"/>
              <a:buFont typeface="Arial"/>
              <a:buChar char="•"/>
              <a:defRPr sz="2000"/>
            </a:pPr>
            <a:r>
              <a:rPr sz="1200" dirty="0" err="1"/>
              <a:t>ブロックチェーンの種類によってトランザクションのフォーマットは決められている</a:t>
            </a:r>
            <a:endParaRPr sz="1200" dirty="0"/>
          </a:p>
        </p:txBody>
      </p:sp>
    </p:spTree>
    <p:extLst>
      <p:ext uri="{BB962C8B-B14F-4D97-AF65-F5344CB8AC3E}">
        <p14:creationId xmlns:p14="http://schemas.microsoft.com/office/powerpoint/2010/main" val="296557010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 name="Shape 297"/>
          <p:cNvSpPr>
            <a:spLocks noGrp="1" noRot="1" noChangeAspect="1"/>
          </p:cNvSpPr>
          <p:nvPr>
            <p:ph type="sldImg"/>
          </p:nvPr>
        </p:nvSpPr>
        <p:spPr>
          <a:prstGeom prst="rect">
            <a:avLst/>
          </a:prstGeom>
        </p:spPr>
        <p:txBody>
          <a:bodyPr/>
          <a:lstStyle/>
          <a:p>
            <a:endParaRPr/>
          </a:p>
        </p:txBody>
      </p:sp>
      <p:sp>
        <p:nvSpPr>
          <p:cNvPr id="298" name="Shape 298"/>
          <p:cNvSpPr>
            <a:spLocks noGrp="1"/>
          </p:cNvSpPr>
          <p:nvPr>
            <p:ph type="body" sz="quarter" idx="1"/>
          </p:nvPr>
        </p:nvSpPr>
        <p:spPr>
          <a:prstGeom prst="rect">
            <a:avLst/>
          </a:prstGeom>
        </p:spPr>
        <p:txBody>
          <a:bodyPr/>
          <a:lstStyle/>
          <a:p>
            <a:pPr>
              <a:defRPr sz="2000"/>
            </a:pPr>
            <a:r>
              <a:rPr sz="1200" dirty="0" err="1"/>
              <a:t>ビットコインで送金を行う際には、送り元、宛先、総金額を記述したトランザクションを発行する</a:t>
            </a:r>
            <a:r>
              <a:rPr sz="1200" dirty="0"/>
              <a:t>。</a:t>
            </a:r>
          </a:p>
          <a:p>
            <a:pPr>
              <a:defRPr sz="2000"/>
            </a:pPr>
            <a:r>
              <a:rPr sz="1200" dirty="0" err="1"/>
              <a:t>実際には、これら以外の項目もあるが、ここでは説明を割愛する</a:t>
            </a:r>
            <a:r>
              <a:rPr sz="1200" dirty="0"/>
              <a:t>。</a:t>
            </a:r>
          </a:p>
        </p:txBody>
      </p:sp>
    </p:spTree>
    <p:extLst>
      <p:ext uri="{BB962C8B-B14F-4D97-AF65-F5344CB8AC3E}">
        <p14:creationId xmlns:p14="http://schemas.microsoft.com/office/powerpoint/2010/main" val="336959781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5" name="Shape 305"/>
          <p:cNvSpPr>
            <a:spLocks noGrp="1" noRot="1" noChangeAspect="1"/>
          </p:cNvSpPr>
          <p:nvPr>
            <p:ph type="sldImg"/>
          </p:nvPr>
        </p:nvSpPr>
        <p:spPr>
          <a:prstGeom prst="rect">
            <a:avLst/>
          </a:prstGeom>
        </p:spPr>
        <p:txBody>
          <a:bodyPr/>
          <a:lstStyle/>
          <a:p>
            <a:endParaRPr/>
          </a:p>
        </p:txBody>
      </p:sp>
      <p:sp>
        <p:nvSpPr>
          <p:cNvPr id="306" name="Shape 306"/>
          <p:cNvSpPr>
            <a:spLocks noGrp="1"/>
          </p:cNvSpPr>
          <p:nvPr>
            <p:ph type="body" sz="quarter" idx="1"/>
          </p:nvPr>
        </p:nvSpPr>
        <p:spPr>
          <a:prstGeom prst="rect">
            <a:avLst/>
          </a:prstGeom>
        </p:spPr>
        <p:txBody>
          <a:bodyPr/>
          <a:lstStyle/>
          <a:p>
            <a:pPr>
              <a:defRPr sz="2000"/>
            </a:pPr>
            <a:r>
              <a:rPr sz="1200" dirty="0"/>
              <a:t>・</a:t>
            </a:r>
            <a:r>
              <a:rPr sz="1200" dirty="0" err="1"/>
              <a:t>発行したトランザクションは、ブロックチェーンネットワークにブロードキャストする</a:t>
            </a:r>
            <a:r>
              <a:rPr sz="1200" dirty="0"/>
              <a:t>。</a:t>
            </a:r>
          </a:p>
          <a:p>
            <a:pPr>
              <a:defRPr sz="2000"/>
            </a:pPr>
            <a:r>
              <a:rPr sz="1200" dirty="0"/>
              <a:t>・トランザクションはP2Pネットワーク内をバケツリレー式に伝達され、全てのノード(</a:t>
            </a:r>
            <a:r>
              <a:rPr sz="1200" dirty="0" err="1"/>
              <a:t>参加者</a:t>
            </a:r>
            <a:r>
              <a:rPr sz="1200" dirty="0"/>
              <a:t>)</a:t>
            </a:r>
            <a:r>
              <a:rPr sz="1200" dirty="0" err="1"/>
              <a:t>が同じトランザクションを保有した状態となる</a:t>
            </a:r>
            <a:endParaRPr sz="1200" dirty="0"/>
          </a:p>
        </p:txBody>
      </p:sp>
    </p:spTree>
    <p:extLst>
      <p:ext uri="{BB962C8B-B14F-4D97-AF65-F5344CB8AC3E}">
        <p14:creationId xmlns:p14="http://schemas.microsoft.com/office/powerpoint/2010/main" val="360088958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 name="Shape 313"/>
          <p:cNvSpPr>
            <a:spLocks noGrp="1" noRot="1" noChangeAspect="1"/>
          </p:cNvSpPr>
          <p:nvPr>
            <p:ph type="sldImg"/>
          </p:nvPr>
        </p:nvSpPr>
        <p:spPr>
          <a:prstGeom prst="rect">
            <a:avLst/>
          </a:prstGeom>
        </p:spPr>
        <p:txBody>
          <a:bodyPr/>
          <a:lstStyle/>
          <a:p>
            <a:endParaRPr/>
          </a:p>
        </p:txBody>
      </p:sp>
      <p:sp>
        <p:nvSpPr>
          <p:cNvPr id="314" name="Shape 314"/>
          <p:cNvSpPr>
            <a:spLocks noGrp="1"/>
          </p:cNvSpPr>
          <p:nvPr>
            <p:ph type="body" sz="quarter" idx="1"/>
          </p:nvPr>
        </p:nvSpPr>
        <p:spPr>
          <a:prstGeom prst="rect">
            <a:avLst/>
          </a:prstGeom>
        </p:spPr>
        <p:txBody>
          <a:bodyPr/>
          <a:lstStyle>
            <a:lvl1pPr>
              <a:defRPr sz="2000"/>
            </a:lvl1pPr>
          </a:lstStyle>
          <a:p>
            <a:r>
              <a:rPr sz="1200" dirty="0" err="1"/>
              <a:t>トランザクションを受け取ったノードは、そのトランザクションが正当なものであるか判断</a:t>
            </a:r>
            <a:r>
              <a:rPr sz="1200" dirty="0"/>
              <a:t>(</a:t>
            </a:r>
            <a:r>
              <a:rPr sz="1200" dirty="0" err="1"/>
              <a:t>不正な記述はされていないか、不正な送金ではないか</a:t>
            </a:r>
            <a:r>
              <a:rPr sz="1200" dirty="0"/>
              <a:t>)</a:t>
            </a:r>
            <a:r>
              <a:rPr sz="1200" dirty="0" err="1"/>
              <a:t>し、正しいと判断したものだけを手元に保存する</a:t>
            </a:r>
            <a:endParaRPr sz="1200" dirty="0"/>
          </a:p>
        </p:txBody>
      </p:sp>
    </p:spTree>
    <p:extLst>
      <p:ext uri="{BB962C8B-B14F-4D97-AF65-F5344CB8AC3E}">
        <p14:creationId xmlns:p14="http://schemas.microsoft.com/office/powerpoint/2010/main" val="425543032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1" name="Shape 321"/>
          <p:cNvSpPr>
            <a:spLocks noGrp="1" noRot="1" noChangeAspect="1"/>
          </p:cNvSpPr>
          <p:nvPr>
            <p:ph type="sldImg"/>
          </p:nvPr>
        </p:nvSpPr>
        <p:spPr>
          <a:prstGeom prst="rect">
            <a:avLst/>
          </a:prstGeom>
        </p:spPr>
        <p:txBody>
          <a:bodyPr/>
          <a:lstStyle/>
          <a:p>
            <a:endParaRPr/>
          </a:p>
        </p:txBody>
      </p:sp>
      <p:sp>
        <p:nvSpPr>
          <p:cNvPr id="322" name="Shape 322"/>
          <p:cNvSpPr>
            <a:spLocks noGrp="1"/>
          </p:cNvSpPr>
          <p:nvPr>
            <p:ph type="body" sz="quarter" idx="1"/>
          </p:nvPr>
        </p:nvSpPr>
        <p:spPr>
          <a:prstGeom prst="rect">
            <a:avLst/>
          </a:prstGeom>
        </p:spPr>
        <p:txBody>
          <a:bodyPr/>
          <a:lstStyle/>
          <a:p>
            <a:pPr>
              <a:defRPr sz="2000"/>
            </a:pPr>
            <a:r>
              <a:rPr sz="1200" dirty="0" err="1"/>
              <a:t>手元に蓄えられたトランザクションは、一定時間経過すると「</a:t>
            </a:r>
            <a:r>
              <a:rPr sz="1200" dirty="0" err="1">
                <a:latin typeface="游ゴシック体 ボールド"/>
                <a:ea typeface="游ゴシック体 ボールド"/>
                <a:cs typeface="游ゴシック体 ボールド"/>
                <a:sym typeface="游ゴシック体 ボールド"/>
              </a:rPr>
              <a:t>ブロック</a:t>
            </a:r>
            <a:r>
              <a:rPr sz="1200" dirty="0" err="1"/>
              <a:t>」という単位にまとめられる。この作業はマイニングと呼ばれる</a:t>
            </a:r>
            <a:r>
              <a:rPr sz="1200" dirty="0"/>
              <a:t>。</a:t>
            </a:r>
          </a:p>
        </p:txBody>
      </p:sp>
    </p:spTree>
    <p:extLst>
      <p:ext uri="{BB962C8B-B14F-4D97-AF65-F5344CB8AC3E}">
        <p14:creationId xmlns:p14="http://schemas.microsoft.com/office/powerpoint/2010/main" val="5042463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 name="Shape 91"/>
          <p:cNvSpPr>
            <a:spLocks noGrp="1" noRot="1" noChangeAspect="1"/>
          </p:cNvSpPr>
          <p:nvPr>
            <p:ph type="sldImg"/>
          </p:nvPr>
        </p:nvSpPr>
        <p:spPr>
          <a:prstGeom prst="rect">
            <a:avLst/>
          </a:prstGeom>
        </p:spPr>
        <p:txBody>
          <a:bodyPr/>
          <a:lstStyle/>
          <a:p>
            <a:endParaRPr/>
          </a:p>
        </p:txBody>
      </p:sp>
      <p:sp>
        <p:nvSpPr>
          <p:cNvPr id="92" name="Shape 92"/>
          <p:cNvSpPr>
            <a:spLocks noGrp="1"/>
          </p:cNvSpPr>
          <p:nvPr>
            <p:ph type="body" sz="quarter" idx="1"/>
          </p:nvPr>
        </p:nvSpPr>
        <p:spPr>
          <a:prstGeom prst="rect">
            <a:avLst/>
          </a:prstGeom>
        </p:spPr>
        <p:txBody>
          <a:bodyPr/>
          <a:lstStyle/>
          <a:p>
            <a:pPr algn="ctr">
              <a:defRPr sz="2500">
                <a:latin typeface="游ゴシック体 ボールド"/>
                <a:ea typeface="游ゴシック体 ボールド"/>
                <a:cs typeface="游ゴシック体 ボールド"/>
                <a:sym typeface="游ゴシック体 ボールド"/>
              </a:defRPr>
            </a:pPr>
            <a:r>
              <a:rPr sz="1600" dirty="0" err="1"/>
              <a:t>ブロックチェーン関して持っているイメージ</a:t>
            </a:r>
            <a:r>
              <a:rPr sz="1600" dirty="0"/>
              <a:t>/</a:t>
            </a:r>
            <a:r>
              <a:rPr sz="1600" dirty="0" err="1"/>
              <a:t>知識などを生徒に質問する</a:t>
            </a:r>
            <a:endParaRPr sz="1600" dirty="0"/>
          </a:p>
          <a:p>
            <a:pPr>
              <a:defRPr sz="2000"/>
            </a:pPr>
            <a:endParaRPr sz="1200" dirty="0"/>
          </a:p>
          <a:p>
            <a:pPr marL="457200" indent="-457200">
              <a:buSzPct val="100000"/>
              <a:buFont typeface="Arial"/>
              <a:buChar char="•"/>
              <a:defRPr sz="2000"/>
            </a:pPr>
            <a:r>
              <a:rPr sz="1200" dirty="0" err="1"/>
              <a:t>そもそもブロックチェーンという言葉を知っているか</a:t>
            </a:r>
            <a:r>
              <a:rPr sz="1200" dirty="0"/>
              <a:t>?</a:t>
            </a:r>
          </a:p>
          <a:p>
            <a:pPr marL="457200" indent="-457200">
              <a:buSzPct val="100000"/>
              <a:buFont typeface="Arial"/>
              <a:buChar char="•"/>
              <a:defRPr sz="2000"/>
            </a:pPr>
            <a:r>
              <a:rPr sz="1200" dirty="0" err="1"/>
              <a:t>ブロックチェーン関して知っていることはあるか</a:t>
            </a:r>
            <a:r>
              <a:rPr sz="1200" dirty="0"/>
              <a:t>?</a:t>
            </a:r>
          </a:p>
          <a:p>
            <a:pPr marL="457200" indent="-457200">
              <a:buSzPct val="100000"/>
              <a:buFont typeface="Arial"/>
              <a:buChar char="•"/>
              <a:defRPr sz="2000"/>
            </a:pPr>
            <a:r>
              <a:rPr sz="1200" dirty="0" err="1"/>
              <a:t>どのような種類があるか知っているか</a:t>
            </a:r>
            <a:r>
              <a:rPr sz="1200" dirty="0"/>
              <a:t>?</a:t>
            </a:r>
          </a:p>
        </p:txBody>
      </p:sp>
    </p:spTree>
    <p:extLst>
      <p:ext uri="{BB962C8B-B14F-4D97-AF65-F5344CB8AC3E}">
        <p14:creationId xmlns:p14="http://schemas.microsoft.com/office/powerpoint/2010/main" val="186158626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0" name="Shape 330"/>
          <p:cNvSpPr>
            <a:spLocks noGrp="1" noRot="1" noChangeAspect="1"/>
          </p:cNvSpPr>
          <p:nvPr>
            <p:ph type="sldImg"/>
          </p:nvPr>
        </p:nvSpPr>
        <p:spPr>
          <a:prstGeom prst="rect">
            <a:avLst/>
          </a:prstGeom>
        </p:spPr>
        <p:txBody>
          <a:bodyPr/>
          <a:lstStyle/>
          <a:p>
            <a:endParaRPr/>
          </a:p>
        </p:txBody>
      </p:sp>
      <p:sp>
        <p:nvSpPr>
          <p:cNvPr id="331" name="Shape 331"/>
          <p:cNvSpPr>
            <a:spLocks noGrp="1"/>
          </p:cNvSpPr>
          <p:nvPr>
            <p:ph type="body" sz="quarter" idx="1"/>
          </p:nvPr>
        </p:nvSpPr>
        <p:spPr>
          <a:prstGeom prst="rect">
            <a:avLst/>
          </a:prstGeom>
        </p:spPr>
        <p:txBody>
          <a:bodyPr/>
          <a:lstStyle/>
          <a:p>
            <a:pPr>
              <a:defRPr sz="2000">
                <a:latin typeface="游ゴシック体 ボールド"/>
                <a:ea typeface="游ゴシック体 ボールド"/>
                <a:cs typeface="游ゴシック体 ボールド"/>
                <a:sym typeface="游ゴシック体 ボールド"/>
              </a:defRPr>
            </a:pPr>
            <a:r>
              <a:rPr sz="1200" dirty="0" err="1"/>
              <a:t>ブロックの作成方法</a:t>
            </a:r>
            <a:endParaRPr sz="1200" dirty="0"/>
          </a:p>
          <a:p>
            <a:pPr>
              <a:defRPr sz="2000"/>
            </a:pPr>
            <a:endParaRPr sz="1200" dirty="0"/>
          </a:p>
          <a:p>
            <a:pPr>
              <a:defRPr sz="2000"/>
            </a:pPr>
            <a:r>
              <a:rPr sz="1200" dirty="0" err="1"/>
              <a:t>不特定多数の参加者の中で、ブロックを作ることのできる人は一人</a:t>
            </a:r>
            <a:r>
              <a:rPr sz="1200" dirty="0"/>
              <a:t>(</a:t>
            </a:r>
            <a:r>
              <a:rPr sz="1200" dirty="0" err="1"/>
              <a:t>ブロックは時間の経過とともに次々に作られるので、各ブロックごとに担当者は変わる</a:t>
            </a:r>
            <a:r>
              <a:rPr sz="1200" dirty="0"/>
              <a:t>)</a:t>
            </a:r>
          </a:p>
          <a:p>
            <a:pPr>
              <a:defRPr sz="2000"/>
            </a:pPr>
            <a:r>
              <a:rPr sz="1200" dirty="0" err="1"/>
              <a:t>その一人を選ぶ方法をコンセンサスアルゴリズムと呼び、その一つにProof</a:t>
            </a:r>
            <a:r>
              <a:rPr sz="1200" dirty="0"/>
              <a:t> of </a:t>
            </a:r>
            <a:r>
              <a:rPr sz="1200" dirty="0" err="1"/>
              <a:t>Workと呼ばれるアルゴリズムがある</a:t>
            </a:r>
            <a:endParaRPr sz="1200" dirty="0"/>
          </a:p>
          <a:p>
            <a:pPr>
              <a:defRPr sz="2000"/>
            </a:pPr>
            <a:endParaRPr sz="1200" dirty="0"/>
          </a:p>
          <a:p>
            <a:pPr algn="ctr">
              <a:defRPr sz="2500">
                <a:latin typeface="游ゴシック体 ボールド"/>
                <a:ea typeface="游ゴシック体 ボールド"/>
                <a:cs typeface="游ゴシック体 ボールド"/>
                <a:sym typeface="游ゴシック体 ボールド"/>
              </a:defRPr>
            </a:pPr>
            <a:r>
              <a:rPr sz="1600" dirty="0"/>
              <a:t>Proof of Work</a:t>
            </a:r>
          </a:p>
          <a:p>
            <a:pPr algn="ctr">
              <a:defRPr sz="2500">
                <a:latin typeface="游ゴシック体 ボールド"/>
                <a:ea typeface="游ゴシック体 ボールド"/>
                <a:cs typeface="游ゴシック体 ボールド"/>
                <a:sym typeface="游ゴシック体 ボールド"/>
              </a:defRPr>
            </a:pPr>
            <a:endParaRPr sz="1200" dirty="0"/>
          </a:p>
          <a:p>
            <a:pPr marL="457200" indent="-457200">
              <a:buSzPct val="100000"/>
              <a:buFont typeface="Arial"/>
              <a:buChar char="•"/>
              <a:defRPr sz="2000"/>
            </a:pPr>
            <a:r>
              <a:rPr sz="1200" dirty="0" err="1"/>
              <a:t>ブロックを作成するために、大量の計算が課される</a:t>
            </a:r>
            <a:endParaRPr sz="1200" dirty="0"/>
          </a:p>
          <a:p>
            <a:pPr marL="457200" indent="-457200">
              <a:buSzPct val="100000"/>
              <a:buFont typeface="Arial"/>
              <a:buChar char="•"/>
              <a:defRPr sz="2000"/>
            </a:pPr>
            <a:r>
              <a:rPr sz="1200" dirty="0" err="1"/>
              <a:t>計算を行い、最も早く答えを出した人</a:t>
            </a:r>
            <a:r>
              <a:rPr sz="1200" dirty="0"/>
              <a:t>(</a:t>
            </a:r>
            <a:r>
              <a:rPr sz="1200" dirty="0" err="1"/>
              <a:t>最もその計算にコストを投じた人</a:t>
            </a:r>
            <a:r>
              <a:rPr sz="1200" dirty="0"/>
              <a:t>)</a:t>
            </a:r>
            <a:r>
              <a:rPr sz="1200" dirty="0" err="1"/>
              <a:t>にブロックの作成権が与えられる</a:t>
            </a:r>
            <a:endParaRPr sz="1200" dirty="0"/>
          </a:p>
          <a:p>
            <a:pPr marL="457200" indent="-457200">
              <a:buSzPct val="100000"/>
              <a:buFont typeface="Arial"/>
              <a:buChar char="•"/>
              <a:defRPr sz="2000"/>
            </a:pPr>
            <a:r>
              <a:rPr sz="1200" dirty="0" err="1"/>
              <a:t>この競争には誰でも参加することができる</a:t>
            </a:r>
            <a:endParaRPr sz="1200" dirty="0"/>
          </a:p>
          <a:p>
            <a:pPr>
              <a:defRPr sz="2000"/>
            </a:pPr>
            <a:endParaRPr sz="1200" dirty="0"/>
          </a:p>
          <a:p>
            <a:pPr>
              <a:defRPr sz="2000"/>
            </a:pPr>
            <a:r>
              <a:rPr sz="1200" dirty="0"/>
              <a:t>Proof of </a:t>
            </a:r>
            <a:r>
              <a:rPr sz="1200" dirty="0" err="1"/>
              <a:t>Workに参加するにはコスト</a:t>
            </a:r>
            <a:r>
              <a:rPr sz="1200" dirty="0"/>
              <a:t>(</a:t>
            </a:r>
            <a:r>
              <a:rPr sz="1200" dirty="0" err="1"/>
              <a:t>お金</a:t>
            </a:r>
            <a:r>
              <a:rPr sz="1200" dirty="0"/>
              <a:t>)</a:t>
            </a:r>
            <a:r>
              <a:rPr sz="1200" dirty="0" err="1"/>
              <a:t>がかかるが、競争に勝ちブロックを作成すると報酬をもらうことができる</a:t>
            </a:r>
            <a:r>
              <a:rPr sz="1200" dirty="0"/>
              <a:t>(ビットコインでは一つブロックを作ると現在12.5BTCもらうことができる)</a:t>
            </a:r>
          </a:p>
          <a:p>
            <a:pPr>
              <a:defRPr sz="2000"/>
            </a:pPr>
            <a:endParaRPr sz="1200" dirty="0"/>
          </a:p>
          <a:p>
            <a:pPr>
              <a:defRPr sz="2000"/>
            </a:pPr>
            <a:r>
              <a:rPr sz="1200" dirty="0"/>
              <a:t>Proof of </a:t>
            </a:r>
            <a:r>
              <a:rPr sz="1200" dirty="0" err="1"/>
              <a:t>Workに参加して、ブロックを作成する行為をマイニングという。マイニングを行う人のことをマイナーと呼ぶ</a:t>
            </a:r>
            <a:r>
              <a:rPr sz="1200" dirty="0"/>
              <a:t>。</a:t>
            </a:r>
          </a:p>
        </p:txBody>
      </p:sp>
    </p:spTree>
    <p:extLst>
      <p:ext uri="{BB962C8B-B14F-4D97-AF65-F5344CB8AC3E}">
        <p14:creationId xmlns:p14="http://schemas.microsoft.com/office/powerpoint/2010/main" val="214710627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0" name="Shape 340"/>
          <p:cNvSpPr>
            <a:spLocks noGrp="1" noRot="1" noChangeAspect="1"/>
          </p:cNvSpPr>
          <p:nvPr>
            <p:ph type="sldImg"/>
          </p:nvPr>
        </p:nvSpPr>
        <p:spPr>
          <a:prstGeom prst="rect">
            <a:avLst/>
          </a:prstGeom>
        </p:spPr>
        <p:txBody>
          <a:bodyPr/>
          <a:lstStyle/>
          <a:p>
            <a:endParaRPr/>
          </a:p>
        </p:txBody>
      </p:sp>
      <p:sp>
        <p:nvSpPr>
          <p:cNvPr id="341" name="Shape 341"/>
          <p:cNvSpPr>
            <a:spLocks noGrp="1"/>
          </p:cNvSpPr>
          <p:nvPr>
            <p:ph type="body" sz="quarter" idx="1"/>
          </p:nvPr>
        </p:nvSpPr>
        <p:spPr>
          <a:prstGeom prst="rect">
            <a:avLst/>
          </a:prstGeom>
        </p:spPr>
        <p:txBody>
          <a:bodyPr/>
          <a:lstStyle/>
          <a:p>
            <a:pPr>
              <a:defRPr sz="2000"/>
            </a:pPr>
            <a:r>
              <a:rPr sz="1200" dirty="0"/>
              <a:t>・</a:t>
            </a:r>
            <a:r>
              <a:rPr sz="1200" dirty="0" err="1"/>
              <a:t>作成されたブロックは、数珠状につなげて保存する</a:t>
            </a:r>
            <a:r>
              <a:rPr sz="1200" dirty="0"/>
              <a:t>。(</a:t>
            </a:r>
            <a:r>
              <a:rPr sz="1200" dirty="0" err="1"/>
              <a:t>それぞれのブロックは前のブロックの識別子を持つ</a:t>
            </a:r>
            <a:r>
              <a:rPr sz="1200" dirty="0"/>
              <a:t>)</a:t>
            </a:r>
          </a:p>
          <a:p>
            <a:pPr>
              <a:defRPr sz="2000"/>
            </a:pPr>
            <a:r>
              <a:rPr sz="1200" dirty="0"/>
              <a:t>・</a:t>
            </a:r>
            <a:r>
              <a:rPr sz="1200" dirty="0" err="1"/>
              <a:t>この形式に着目してブロックチェーンという名前がつけられた</a:t>
            </a:r>
            <a:r>
              <a:rPr sz="1200" dirty="0"/>
              <a:t>。</a:t>
            </a:r>
          </a:p>
          <a:p>
            <a:pPr>
              <a:defRPr sz="2000"/>
            </a:pPr>
            <a:endParaRPr sz="1200" dirty="0"/>
          </a:p>
          <a:p>
            <a:pPr>
              <a:defRPr sz="2000"/>
            </a:pPr>
            <a:r>
              <a:rPr sz="1200" dirty="0"/>
              <a:t>・</a:t>
            </a:r>
            <a:r>
              <a:rPr sz="1200" dirty="0" err="1"/>
              <a:t>トランザクションはブロックに取り込まれた段階で処理が完結したものとみなされる</a:t>
            </a:r>
            <a:r>
              <a:rPr sz="1200" dirty="0"/>
              <a:t>。</a:t>
            </a:r>
          </a:p>
          <a:p>
            <a:pPr>
              <a:defRPr sz="2000"/>
            </a:pPr>
            <a:r>
              <a:rPr sz="1200" dirty="0"/>
              <a:t>・</a:t>
            </a:r>
            <a:r>
              <a:rPr sz="1200" dirty="0" err="1"/>
              <a:t>AさんからBさんへの送金もこれで完了となる</a:t>
            </a:r>
            <a:r>
              <a:rPr sz="1200" dirty="0"/>
              <a:t>。</a:t>
            </a:r>
          </a:p>
        </p:txBody>
      </p:sp>
    </p:spTree>
    <p:extLst>
      <p:ext uri="{BB962C8B-B14F-4D97-AF65-F5344CB8AC3E}">
        <p14:creationId xmlns:p14="http://schemas.microsoft.com/office/powerpoint/2010/main" val="384805322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306870724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0" name="Shape 350"/>
          <p:cNvSpPr>
            <a:spLocks noGrp="1" noRot="1" noChangeAspect="1"/>
          </p:cNvSpPr>
          <p:nvPr>
            <p:ph type="sldImg"/>
          </p:nvPr>
        </p:nvSpPr>
        <p:spPr>
          <a:prstGeom prst="rect">
            <a:avLst/>
          </a:prstGeom>
        </p:spPr>
        <p:txBody>
          <a:bodyPr/>
          <a:lstStyle/>
          <a:p>
            <a:endParaRPr/>
          </a:p>
        </p:txBody>
      </p:sp>
      <p:sp>
        <p:nvSpPr>
          <p:cNvPr id="351" name="Shape 351"/>
          <p:cNvSpPr>
            <a:spLocks noGrp="1"/>
          </p:cNvSpPr>
          <p:nvPr>
            <p:ph type="body" sz="quarter" idx="1"/>
          </p:nvPr>
        </p:nvSpPr>
        <p:spPr>
          <a:prstGeom prst="rect">
            <a:avLst/>
          </a:prstGeom>
        </p:spPr>
        <p:txBody>
          <a:bodyPr/>
          <a:lstStyle/>
          <a:p>
            <a:pPr>
              <a:defRPr sz="2000"/>
            </a:pPr>
            <a:r>
              <a:rPr sz="1200" dirty="0"/>
              <a:t>・</a:t>
            </a:r>
            <a:r>
              <a:rPr sz="1200" dirty="0" err="1"/>
              <a:t>スマートコントラクトの解釈はスライドの通り様々な解釈がある</a:t>
            </a:r>
            <a:r>
              <a:rPr sz="1200" dirty="0"/>
              <a:t>。</a:t>
            </a:r>
          </a:p>
          <a:p>
            <a:pPr>
              <a:defRPr sz="2000"/>
            </a:pPr>
            <a:r>
              <a:rPr sz="1200" dirty="0"/>
              <a:t>・</a:t>
            </a:r>
            <a:r>
              <a:rPr sz="1200" dirty="0" err="1"/>
              <a:t>大きくまとめると、スマートコントラクトは「</a:t>
            </a:r>
            <a:r>
              <a:rPr sz="1200" dirty="0" err="1">
                <a:latin typeface="游ゴシック体 ボールド"/>
                <a:ea typeface="游ゴシック体 ボールド"/>
                <a:cs typeface="游ゴシック体 ボールド"/>
                <a:sym typeface="游ゴシック体 ボールド"/>
              </a:rPr>
              <a:t>人が介在しない取引</a:t>
            </a:r>
            <a:r>
              <a:rPr sz="1200" dirty="0" err="1"/>
              <a:t>」のことをいう</a:t>
            </a:r>
            <a:r>
              <a:rPr sz="1200" dirty="0"/>
              <a:t>。</a:t>
            </a:r>
          </a:p>
          <a:p>
            <a:pPr>
              <a:defRPr sz="2000"/>
            </a:pPr>
            <a:endParaRPr sz="1200" dirty="0"/>
          </a:p>
          <a:p>
            <a:pPr>
              <a:defRPr sz="2000"/>
            </a:pPr>
            <a:r>
              <a:rPr sz="1200" dirty="0"/>
              <a:t>「</a:t>
            </a:r>
            <a:r>
              <a:rPr sz="1200" dirty="0" err="1"/>
              <a:t>人が介在しない取引」というと難しく感じるかもしれないが、普段から自分たちが利用している技術</a:t>
            </a:r>
            <a:endParaRPr sz="1200" dirty="0"/>
          </a:p>
        </p:txBody>
      </p:sp>
    </p:spTree>
    <p:extLst>
      <p:ext uri="{BB962C8B-B14F-4D97-AF65-F5344CB8AC3E}">
        <p14:creationId xmlns:p14="http://schemas.microsoft.com/office/powerpoint/2010/main" val="278185070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9" name="Shape 359"/>
          <p:cNvSpPr>
            <a:spLocks noGrp="1" noRot="1" noChangeAspect="1"/>
          </p:cNvSpPr>
          <p:nvPr>
            <p:ph type="sldImg"/>
          </p:nvPr>
        </p:nvSpPr>
        <p:spPr>
          <a:prstGeom prst="rect">
            <a:avLst/>
          </a:prstGeom>
        </p:spPr>
        <p:txBody>
          <a:bodyPr/>
          <a:lstStyle/>
          <a:p>
            <a:endParaRPr/>
          </a:p>
        </p:txBody>
      </p:sp>
      <p:sp>
        <p:nvSpPr>
          <p:cNvPr id="360" name="Shape 360"/>
          <p:cNvSpPr>
            <a:spLocks noGrp="1"/>
          </p:cNvSpPr>
          <p:nvPr>
            <p:ph type="body" sz="quarter" idx="1"/>
          </p:nvPr>
        </p:nvSpPr>
        <p:spPr>
          <a:prstGeom prst="rect">
            <a:avLst/>
          </a:prstGeom>
        </p:spPr>
        <p:txBody>
          <a:bodyPr/>
          <a:lstStyle/>
          <a:p>
            <a:pPr algn="ctr">
              <a:defRPr sz="2500">
                <a:latin typeface="游ゴシック体 ボールド"/>
                <a:ea typeface="游ゴシック体 ボールド"/>
                <a:cs typeface="游ゴシック体 ボールド"/>
                <a:sym typeface="游ゴシック体 ボールド"/>
              </a:defRPr>
            </a:pPr>
            <a:r>
              <a:rPr sz="1600" dirty="0" err="1"/>
              <a:t>身近なスマートコントラクト</a:t>
            </a:r>
            <a:endParaRPr sz="1600" dirty="0"/>
          </a:p>
          <a:p>
            <a:pPr algn="ctr">
              <a:defRPr sz="2500">
                <a:latin typeface="游ゴシック体 ボールド"/>
                <a:ea typeface="游ゴシック体 ボールド"/>
                <a:cs typeface="游ゴシック体 ボールド"/>
                <a:sym typeface="游ゴシック体 ボールド"/>
              </a:defRPr>
            </a:pPr>
            <a:endParaRPr sz="1200" dirty="0"/>
          </a:p>
          <a:p>
            <a:pPr marL="457200" indent="-457200">
              <a:buSzPct val="100000"/>
              <a:buFont typeface="Arial"/>
              <a:buChar char="•"/>
              <a:defRPr sz="2000"/>
            </a:pPr>
            <a:r>
              <a:rPr sz="1200" dirty="0" err="1"/>
              <a:t>自動販売機</a:t>
            </a:r>
            <a:r>
              <a:rPr sz="1200" dirty="0"/>
              <a:t>(</a:t>
            </a:r>
            <a:r>
              <a:rPr sz="1200" dirty="0" err="1"/>
              <a:t>人が介在しない状態で飲み物などを購入することができる</a:t>
            </a:r>
            <a:r>
              <a:rPr sz="1200" dirty="0"/>
              <a:t>)</a:t>
            </a:r>
          </a:p>
          <a:p>
            <a:pPr marL="457200" indent="-457200">
              <a:buSzPct val="100000"/>
              <a:buFont typeface="Arial"/>
              <a:buChar char="•"/>
              <a:defRPr sz="2000"/>
            </a:pPr>
            <a:r>
              <a:rPr sz="1200" dirty="0" err="1"/>
              <a:t>オンライン決済</a:t>
            </a:r>
            <a:r>
              <a:rPr sz="1200" dirty="0"/>
              <a:t>(</a:t>
            </a:r>
            <a:r>
              <a:rPr sz="1200" dirty="0" err="1"/>
              <a:t>クレジットカードなどを利用した決済。サブスクリプションなどで権利を購入するなど</a:t>
            </a:r>
            <a:r>
              <a:rPr sz="1200" dirty="0"/>
              <a:t>)</a:t>
            </a:r>
          </a:p>
          <a:p>
            <a:pPr marL="457200" indent="-457200">
              <a:buSzPct val="100000"/>
              <a:buFont typeface="Arial"/>
              <a:buChar char="•"/>
              <a:defRPr sz="2000"/>
            </a:pPr>
            <a:r>
              <a:rPr sz="1200" dirty="0" err="1"/>
              <a:t>自動改札</a:t>
            </a:r>
            <a:r>
              <a:rPr sz="1200" dirty="0"/>
              <a:t>(</a:t>
            </a:r>
            <a:r>
              <a:rPr sz="1200" dirty="0" err="1"/>
              <a:t>電車の乗車料金の支払いの自動化</a:t>
            </a:r>
            <a:r>
              <a:rPr sz="1200" dirty="0"/>
              <a:t>)</a:t>
            </a:r>
          </a:p>
          <a:p>
            <a:pPr>
              <a:defRPr sz="2000"/>
            </a:pPr>
            <a:endParaRPr sz="1200" dirty="0"/>
          </a:p>
          <a:p>
            <a:pPr>
              <a:defRPr sz="2000"/>
            </a:pPr>
            <a:r>
              <a:rPr sz="1200" dirty="0" err="1"/>
              <a:t>スマートコントラクトはありふれた技術であり、決して珍しいものではない</a:t>
            </a:r>
            <a:r>
              <a:rPr sz="1200" dirty="0"/>
              <a:t>。</a:t>
            </a:r>
          </a:p>
        </p:txBody>
      </p:sp>
    </p:spTree>
    <p:extLst>
      <p:ext uri="{BB962C8B-B14F-4D97-AF65-F5344CB8AC3E}">
        <p14:creationId xmlns:p14="http://schemas.microsoft.com/office/powerpoint/2010/main" val="373233191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7" name="Shape 367"/>
          <p:cNvSpPr>
            <a:spLocks noGrp="1" noRot="1" noChangeAspect="1"/>
          </p:cNvSpPr>
          <p:nvPr>
            <p:ph type="sldImg"/>
          </p:nvPr>
        </p:nvSpPr>
        <p:spPr>
          <a:prstGeom prst="rect">
            <a:avLst/>
          </a:prstGeom>
        </p:spPr>
        <p:txBody>
          <a:bodyPr/>
          <a:lstStyle/>
          <a:p>
            <a:endParaRPr/>
          </a:p>
        </p:txBody>
      </p:sp>
      <p:sp>
        <p:nvSpPr>
          <p:cNvPr id="368" name="Shape 368"/>
          <p:cNvSpPr>
            <a:spLocks noGrp="1"/>
          </p:cNvSpPr>
          <p:nvPr>
            <p:ph type="body" sz="quarter" idx="1"/>
          </p:nvPr>
        </p:nvSpPr>
        <p:spPr>
          <a:prstGeom prst="rect">
            <a:avLst/>
          </a:prstGeom>
        </p:spPr>
        <p:txBody>
          <a:bodyPr/>
          <a:lstStyle/>
          <a:p>
            <a:pPr algn="ctr">
              <a:defRPr sz="2500">
                <a:latin typeface="游ゴシック体 ボールド"/>
                <a:ea typeface="游ゴシック体 ボールド"/>
                <a:cs typeface="游ゴシック体 ボールド"/>
                <a:sym typeface="游ゴシック体 ボールド"/>
              </a:defRPr>
            </a:pPr>
            <a:r>
              <a:rPr sz="1600" dirty="0" err="1"/>
              <a:t>では、なぜスマートコントラクトが注目されているのか</a:t>
            </a:r>
            <a:r>
              <a:rPr sz="1600" dirty="0"/>
              <a:t>?</a:t>
            </a:r>
          </a:p>
          <a:p>
            <a:pPr>
              <a:defRPr sz="2000"/>
            </a:pPr>
            <a:endParaRPr sz="1200" dirty="0"/>
          </a:p>
          <a:p>
            <a:pPr>
              <a:defRPr sz="2000"/>
            </a:pPr>
            <a:r>
              <a:rPr sz="1200" dirty="0" err="1"/>
              <a:t>ブロックチェーンの登場により、これまでできなかった形のスマートコントラクト</a:t>
            </a:r>
            <a:r>
              <a:rPr sz="1200" dirty="0"/>
              <a:t>(</a:t>
            </a:r>
            <a:r>
              <a:rPr sz="1200" dirty="0" err="1"/>
              <a:t>決済、契約</a:t>
            </a:r>
            <a:r>
              <a:rPr sz="1200" dirty="0"/>
              <a:t>)</a:t>
            </a:r>
            <a:r>
              <a:rPr sz="1200" dirty="0" err="1"/>
              <a:t>を実現することができるようになった。方法としては、スマートコントラクトの機能の一部にブロックチェーンを利用する</a:t>
            </a:r>
            <a:r>
              <a:rPr sz="1200" dirty="0"/>
              <a:t>。</a:t>
            </a:r>
          </a:p>
        </p:txBody>
      </p:sp>
    </p:spTree>
    <p:extLst>
      <p:ext uri="{BB962C8B-B14F-4D97-AF65-F5344CB8AC3E}">
        <p14:creationId xmlns:p14="http://schemas.microsoft.com/office/powerpoint/2010/main" val="309454354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6" name="Shape 376"/>
          <p:cNvSpPr>
            <a:spLocks noGrp="1" noRot="1" noChangeAspect="1"/>
          </p:cNvSpPr>
          <p:nvPr>
            <p:ph type="sldImg"/>
          </p:nvPr>
        </p:nvSpPr>
        <p:spPr>
          <a:prstGeom prst="rect">
            <a:avLst/>
          </a:prstGeom>
        </p:spPr>
        <p:txBody>
          <a:bodyPr/>
          <a:lstStyle/>
          <a:p>
            <a:endParaRPr/>
          </a:p>
        </p:txBody>
      </p:sp>
      <p:sp>
        <p:nvSpPr>
          <p:cNvPr id="377" name="Shape 377"/>
          <p:cNvSpPr>
            <a:spLocks noGrp="1"/>
          </p:cNvSpPr>
          <p:nvPr>
            <p:ph type="body" sz="quarter" idx="1"/>
          </p:nvPr>
        </p:nvSpPr>
        <p:spPr>
          <a:prstGeom prst="rect">
            <a:avLst/>
          </a:prstGeom>
        </p:spPr>
        <p:txBody>
          <a:bodyPr/>
          <a:lstStyle/>
          <a:p>
            <a:pPr algn="ctr">
              <a:defRPr sz="2500">
                <a:latin typeface="游ゴシック体 ボールド"/>
                <a:ea typeface="游ゴシック体 ボールド"/>
                <a:cs typeface="游ゴシック体 ボールド"/>
                <a:sym typeface="游ゴシック体 ボールド"/>
              </a:defRPr>
            </a:pPr>
            <a:r>
              <a:rPr sz="1600" dirty="0" err="1"/>
              <a:t>従来のスマートコントラクト</a:t>
            </a:r>
            <a:endParaRPr sz="1600" dirty="0"/>
          </a:p>
          <a:p>
            <a:pPr>
              <a:defRPr sz="2000"/>
            </a:pPr>
            <a:endParaRPr sz="1200" dirty="0"/>
          </a:p>
          <a:p>
            <a:pPr>
              <a:defRPr sz="2000"/>
            </a:pPr>
            <a:r>
              <a:rPr sz="1200" dirty="0" err="1"/>
              <a:t>サービスの提供者がサーバーを準備し、このサーバーで契約の処理が行われる</a:t>
            </a:r>
            <a:endParaRPr sz="1200" dirty="0"/>
          </a:p>
          <a:p>
            <a:pPr>
              <a:defRPr sz="2000"/>
            </a:pPr>
            <a:r>
              <a:rPr sz="1200" dirty="0" err="1"/>
              <a:t>サーバーでは、新たに行われる取引が正当なものであるかの判断をするために、これまでの取引の記録を保存しておく必要がある</a:t>
            </a:r>
            <a:r>
              <a:rPr sz="1200" dirty="0"/>
              <a:t>(銀行で送金をするためには、総金額以上の通貨を持っていることを銀行が確認する必要がある。そのためには、その人のこれまでの全ての取引記録が必要となる)</a:t>
            </a:r>
          </a:p>
        </p:txBody>
      </p:sp>
    </p:spTree>
    <p:extLst>
      <p:ext uri="{BB962C8B-B14F-4D97-AF65-F5344CB8AC3E}">
        <p14:creationId xmlns:p14="http://schemas.microsoft.com/office/powerpoint/2010/main" val="420188622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5" name="Shape 385"/>
          <p:cNvSpPr>
            <a:spLocks noGrp="1" noRot="1" noChangeAspect="1"/>
          </p:cNvSpPr>
          <p:nvPr>
            <p:ph type="sldImg"/>
          </p:nvPr>
        </p:nvSpPr>
        <p:spPr>
          <a:prstGeom prst="rect">
            <a:avLst/>
          </a:prstGeom>
        </p:spPr>
        <p:txBody>
          <a:bodyPr/>
          <a:lstStyle/>
          <a:p>
            <a:endParaRPr/>
          </a:p>
        </p:txBody>
      </p:sp>
      <p:sp>
        <p:nvSpPr>
          <p:cNvPr id="386" name="Shape 386"/>
          <p:cNvSpPr>
            <a:spLocks noGrp="1"/>
          </p:cNvSpPr>
          <p:nvPr>
            <p:ph type="body" sz="quarter" idx="1"/>
          </p:nvPr>
        </p:nvSpPr>
        <p:spPr>
          <a:prstGeom prst="rect">
            <a:avLst/>
          </a:prstGeom>
        </p:spPr>
        <p:txBody>
          <a:bodyPr/>
          <a:lstStyle/>
          <a:p>
            <a:pPr algn="ctr">
              <a:defRPr sz="2500">
                <a:latin typeface="游ゴシック体 ボールド"/>
                <a:ea typeface="游ゴシック体 ボールド"/>
                <a:cs typeface="游ゴシック体 ボールド"/>
                <a:sym typeface="游ゴシック体 ボールド"/>
              </a:defRPr>
            </a:pPr>
            <a:r>
              <a:rPr sz="1200" dirty="0" err="1"/>
              <a:t>スマートコントラクトの仕組み</a:t>
            </a:r>
            <a:endParaRPr sz="1200" dirty="0"/>
          </a:p>
          <a:p>
            <a:pPr>
              <a:defRPr sz="2000"/>
            </a:pPr>
            <a:endParaRPr sz="1200" dirty="0"/>
          </a:p>
          <a:p>
            <a:pPr>
              <a:defRPr sz="2000"/>
            </a:pPr>
            <a:r>
              <a:rPr sz="1200" dirty="0"/>
              <a:t>②</a:t>
            </a:r>
            <a:r>
              <a:rPr sz="1200" dirty="0" err="1"/>
              <a:t>から④が自動的に行われる</a:t>
            </a:r>
            <a:endParaRPr sz="1200" dirty="0"/>
          </a:p>
          <a:p>
            <a:pPr>
              <a:defRPr sz="2000"/>
            </a:pPr>
            <a:endParaRPr sz="1200" dirty="0"/>
          </a:p>
          <a:p>
            <a:pPr>
              <a:defRPr sz="2000"/>
            </a:pPr>
            <a:r>
              <a:rPr sz="1200" dirty="0">
                <a:latin typeface="游ゴシック体 ボールド"/>
                <a:ea typeface="游ゴシック体 ボールド"/>
                <a:cs typeface="游ゴシック体 ボールド"/>
                <a:sym typeface="游ゴシック体 ボールド"/>
              </a:rPr>
              <a:t>① </a:t>
            </a:r>
            <a:r>
              <a:rPr sz="1200" dirty="0" err="1">
                <a:latin typeface="游ゴシック体 ボールド"/>
                <a:ea typeface="游ゴシック体 ボールド"/>
                <a:cs typeface="游ゴシック体 ボールド"/>
                <a:sym typeface="游ゴシック体 ボールド"/>
              </a:rPr>
              <a:t>契約の事前定義</a:t>
            </a:r>
            <a:r>
              <a:rPr sz="1200" dirty="0" err="1"/>
              <a:t>：スマートコントラクトのプログラムの作成、ハードウェアが必要になる場合には準備する</a:t>
            </a:r>
            <a:endParaRPr sz="1200" dirty="0"/>
          </a:p>
          <a:p>
            <a:pPr>
              <a:defRPr sz="2000"/>
            </a:pPr>
            <a:r>
              <a:rPr sz="1200" dirty="0" err="1"/>
              <a:t>自動販売機を例にすると、自動販売機本体の準備と設置</a:t>
            </a:r>
            <a:endParaRPr sz="1200" dirty="0"/>
          </a:p>
          <a:p>
            <a:pPr>
              <a:defRPr sz="2000"/>
            </a:pPr>
            <a:endParaRPr sz="1200" dirty="0"/>
          </a:p>
          <a:p>
            <a:pPr>
              <a:defRPr sz="2000"/>
            </a:pPr>
            <a:r>
              <a:rPr sz="1200" dirty="0">
                <a:latin typeface="游ゴシック体 ボールド"/>
                <a:ea typeface="游ゴシック体 ボールド"/>
                <a:cs typeface="游ゴシック体 ボールド"/>
                <a:sym typeface="游ゴシック体 ボールド"/>
              </a:rPr>
              <a:t>② </a:t>
            </a:r>
            <a:r>
              <a:rPr sz="1200" dirty="0" err="1">
                <a:latin typeface="游ゴシック体 ボールド"/>
                <a:ea typeface="游ゴシック体 ボールド"/>
                <a:cs typeface="游ゴシック体 ボールド"/>
                <a:sym typeface="游ゴシック体 ボールド"/>
              </a:rPr>
              <a:t>イベントの発生</a:t>
            </a:r>
            <a:r>
              <a:rPr sz="1200" dirty="0">
                <a:latin typeface="游ゴシック体 ボールド"/>
                <a:ea typeface="游ゴシック体 ボールド"/>
                <a:cs typeface="游ゴシック体 ボールド"/>
                <a:sym typeface="游ゴシック体 ボールド"/>
              </a:rPr>
              <a:t>: </a:t>
            </a:r>
            <a:r>
              <a:rPr sz="1200" dirty="0" err="1"/>
              <a:t>自動販売機では、購入する人がお金を入れてボタンを押す</a:t>
            </a:r>
            <a:endParaRPr sz="1200" dirty="0"/>
          </a:p>
          <a:p>
            <a:pPr>
              <a:defRPr sz="2000"/>
            </a:pPr>
            <a:endParaRPr sz="1200" dirty="0"/>
          </a:p>
          <a:p>
            <a:pPr>
              <a:defRPr sz="2000"/>
            </a:pPr>
            <a:r>
              <a:rPr sz="1200" dirty="0">
                <a:latin typeface="游ゴシック体 ボールド"/>
                <a:ea typeface="游ゴシック体 ボールド"/>
                <a:cs typeface="游ゴシック体 ボールド"/>
                <a:sym typeface="游ゴシック体 ボールド"/>
              </a:rPr>
              <a:t>③ </a:t>
            </a:r>
            <a:r>
              <a:rPr sz="1200" dirty="0" err="1">
                <a:latin typeface="游ゴシック体 ボールド"/>
                <a:ea typeface="游ゴシック体 ボールド"/>
                <a:cs typeface="游ゴシック体 ボールド"/>
                <a:sym typeface="游ゴシック体 ボールド"/>
              </a:rPr>
              <a:t>契約執行・価値移転</a:t>
            </a:r>
            <a:r>
              <a:rPr sz="1200" dirty="0">
                <a:latin typeface="游ゴシック体 ボールド"/>
                <a:ea typeface="游ゴシック体 ボールド"/>
                <a:cs typeface="游ゴシック体 ボールド"/>
                <a:sym typeface="游ゴシック体 ボールド"/>
              </a:rPr>
              <a:t>: </a:t>
            </a:r>
            <a:r>
              <a:rPr sz="1200" dirty="0" err="1"/>
              <a:t>自動販売機内であらかじめ作られたプログラムにより契約行為が行われる</a:t>
            </a:r>
            <a:endParaRPr sz="1200" dirty="0"/>
          </a:p>
          <a:p>
            <a:pPr>
              <a:defRPr sz="2000"/>
            </a:pPr>
            <a:endParaRPr sz="1200" dirty="0"/>
          </a:p>
          <a:p>
            <a:pPr>
              <a:defRPr sz="2000"/>
            </a:pPr>
            <a:r>
              <a:rPr sz="1200" dirty="0">
                <a:latin typeface="游ゴシック体 ボールド"/>
                <a:ea typeface="游ゴシック体 ボールド"/>
                <a:cs typeface="游ゴシック体 ボールド"/>
                <a:sym typeface="游ゴシック体 ボールド"/>
              </a:rPr>
              <a:t>④ </a:t>
            </a:r>
            <a:r>
              <a:rPr sz="1200" dirty="0" err="1">
                <a:latin typeface="游ゴシック体 ボールド"/>
                <a:ea typeface="游ゴシック体 ボールド"/>
                <a:cs typeface="游ゴシック体 ボールド"/>
                <a:sym typeface="游ゴシック体 ボールド"/>
              </a:rPr>
              <a:t>決済</a:t>
            </a:r>
            <a:r>
              <a:rPr sz="1200" dirty="0">
                <a:latin typeface="游ゴシック体 ボールド"/>
                <a:ea typeface="游ゴシック体 ボールド"/>
                <a:cs typeface="游ゴシック体 ボールド"/>
                <a:sym typeface="游ゴシック体 ボールド"/>
              </a:rPr>
              <a:t>:</a:t>
            </a:r>
            <a:r>
              <a:rPr sz="1200" dirty="0"/>
              <a:t> </a:t>
            </a:r>
            <a:r>
              <a:rPr sz="1200" dirty="0" err="1"/>
              <a:t>最後に飲み物が出てきて、支払った通貨が自動販売機の中にチャリンと落ちて契約が終了する</a:t>
            </a:r>
            <a:endParaRPr sz="1200" dirty="0"/>
          </a:p>
        </p:txBody>
      </p:sp>
    </p:spTree>
    <p:extLst>
      <p:ext uri="{BB962C8B-B14F-4D97-AF65-F5344CB8AC3E}">
        <p14:creationId xmlns:p14="http://schemas.microsoft.com/office/powerpoint/2010/main" val="372997734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5" name="Shape 395"/>
          <p:cNvSpPr>
            <a:spLocks noGrp="1" noRot="1" noChangeAspect="1"/>
          </p:cNvSpPr>
          <p:nvPr>
            <p:ph type="sldImg"/>
          </p:nvPr>
        </p:nvSpPr>
        <p:spPr>
          <a:prstGeom prst="rect">
            <a:avLst/>
          </a:prstGeom>
        </p:spPr>
        <p:txBody>
          <a:bodyPr/>
          <a:lstStyle/>
          <a:p>
            <a:endParaRPr/>
          </a:p>
        </p:txBody>
      </p:sp>
      <p:sp>
        <p:nvSpPr>
          <p:cNvPr id="396" name="Shape 396"/>
          <p:cNvSpPr>
            <a:spLocks noGrp="1"/>
          </p:cNvSpPr>
          <p:nvPr>
            <p:ph type="body" sz="quarter" idx="1"/>
          </p:nvPr>
        </p:nvSpPr>
        <p:spPr>
          <a:prstGeom prst="rect">
            <a:avLst/>
          </a:prstGeom>
        </p:spPr>
        <p:txBody>
          <a:bodyPr/>
          <a:lstStyle/>
          <a:p>
            <a:pPr algn="ctr">
              <a:defRPr sz="2500">
                <a:latin typeface="游ゴシック体 ボールド"/>
                <a:ea typeface="游ゴシック体 ボールド"/>
                <a:cs typeface="游ゴシック体 ボールド"/>
                <a:sym typeface="游ゴシック体 ボールド"/>
              </a:defRPr>
            </a:pPr>
            <a:r>
              <a:rPr sz="1600" dirty="0" err="1"/>
              <a:t>スマートコントラクトにブロックチェーンを取り込むとは</a:t>
            </a:r>
            <a:r>
              <a:rPr sz="1600" dirty="0"/>
              <a:t>?</a:t>
            </a:r>
          </a:p>
          <a:p>
            <a:pPr>
              <a:defRPr sz="2000"/>
            </a:pPr>
            <a:endParaRPr sz="1200" dirty="0"/>
          </a:p>
          <a:p>
            <a:pPr>
              <a:defRPr sz="2000"/>
            </a:pPr>
            <a:r>
              <a:rPr sz="1200" dirty="0" err="1"/>
              <a:t>スマートコントラクトの処理の流れの内、自動的に処理が行われる部分にブロックチェーンを利用する</a:t>
            </a:r>
            <a:endParaRPr sz="1200" dirty="0"/>
          </a:p>
        </p:txBody>
      </p:sp>
    </p:spTree>
    <p:extLst>
      <p:ext uri="{BB962C8B-B14F-4D97-AF65-F5344CB8AC3E}">
        <p14:creationId xmlns:p14="http://schemas.microsoft.com/office/powerpoint/2010/main" val="236392711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2" name="Shape 402"/>
          <p:cNvSpPr>
            <a:spLocks noGrp="1" noRot="1" noChangeAspect="1"/>
          </p:cNvSpPr>
          <p:nvPr>
            <p:ph type="sldImg"/>
          </p:nvPr>
        </p:nvSpPr>
        <p:spPr>
          <a:prstGeom prst="rect">
            <a:avLst/>
          </a:prstGeom>
        </p:spPr>
        <p:txBody>
          <a:bodyPr/>
          <a:lstStyle/>
          <a:p>
            <a:endParaRPr/>
          </a:p>
        </p:txBody>
      </p:sp>
      <p:sp>
        <p:nvSpPr>
          <p:cNvPr id="403" name="Shape 403"/>
          <p:cNvSpPr>
            <a:spLocks noGrp="1"/>
          </p:cNvSpPr>
          <p:nvPr>
            <p:ph type="body" sz="quarter" idx="1"/>
          </p:nvPr>
        </p:nvSpPr>
        <p:spPr>
          <a:prstGeom prst="rect">
            <a:avLst/>
          </a:prstGeom>
        </p:spPr>
        <p:txBody>
          <a:bodyPr/>
          <a:lstStyle/>
          <a:p>
            <a:pPr algn="ctr">
              <a:defRPr sz="2500">
                <a:latin typeface="游ゴシック体 ボールド"/>
                <a:ea typeface="游ゴシック体 ボールド"/>
                <a:cs typeface="游ゴシック体 ボールド"/>
                <a:sym typeface="游ゴシック体 ボールド"/>
              </a:defRPr>
            </a:pPr>
            <a:r>
              <a:rPr sz="1600" dirty="0" err="1"/>
              <a:t>スマートコントラクトの利点と課題点</a:t>
            </a:r>
            <a:endParaRPr sz="1600" dirty="0"/>
          </a:p>
          <a:p>
            <a:pPr>
              <a:defRPr sz="2000"/>
            </a:pPr>
            <a:endParaRPr sz="1200" dirty="0"/>
          </a:p>
          <a:p>
            <a:pPr>
              <a:defRPr sz="2000">
                <a:latin typeface="游ゴシック体 ボールド"/>
                <a:ea typeface="游ゴシック体 ボールド"/>
                <a:cs typeface="游ゴシック体 ボールド"/>
                <a:sym typeface="游ゴシック体 ボールド"/>
              </a:defRPr>
            </a:pPr>
            <a:r>
              <a:rPr sz="1200" dirty="0" err="1"/>
              <a:t>利点</a:t>
            </a:r>
            <a:endParaRPr sz="1200" dirty="0"/>
          </a:p>
          <a:p>
            <a:pPr>
              <a:defRPr sz="2000"/>
            </a:pPr>
            <a:r>
              <a:rPr sz="1200" dirty="0"/>
              <a:t>・</a:t>
            </a:r>
            <a:r>
              <a:rPr sz="1200" dirty="0" err="1"/>
              <a:t>人件費がかからない</a:t>
            </a:r>
            <a:r>
              <a:rPr sz="1200" dirty="0"/>
              <a:t>: </a:t>
            </a:r>
            <a:r>
              <a:rPr sz="1200" dirty="0" err="1"/>
              <a:t>自動販売機や自動改札を考えるとわかるが、かなりの人件費が削減されていることがわかる</a:t>
            </a:r>
            <a:endParaRPr sz="1200" dirty="0"/>
          </a:p>
          <a:p>
            <a:pPr>
              <a:defRPr sz="2000"/>
            </a:pPr>
            <a:endParaRPr sz="1200" dirty="0"/>
          </a:p>
          <a:p>
            <a:pPr>
              <a:defRPr sz="2000"/>
            </a:pPr>
            <a:r>
              <a:rPr sz="1200" dirty="0"/>
              <a:t>・</a:t>
            </a:r>
            <a:r>
              <a:rPr sz="1200" dirty="0" err="1"/>
              <a:t>人為的なミスの排除</a:t>
            </a:r>
            <a:r>
              <a:rPr sz="1200" dirty="0"/>
              <a:t>: </a:t>
            </a:r>
            <a:r>
              <a:rPr sz="1200" dirty="0" err="1"/>
              <a:t>機械が行うことでヒューマンエラーを無くすることができる</a:t>
            </a:r>
            <a:endParaRPr sz="1200" dirty="0"/>
          </a:p>
          <a:p>
            <a:pPr>
              <a:defRPr sz="2000"/>
            </a:pPr>
            <a:endParaRPr sz="1200" dirty="0"/>
          </a:p>
          <a:p>
            <a:pPr>
              <a:defRPr sz="2000">
                <a:latin typeface="游ゴシック体 ボールド"/>
                <a:ea typeface="游ゴシック体 ボールド"/>
                <a:cs typeface="游ゴシック体 ボールド"/>
                <a:sym typeface="游ゴシック体 ボールド"/>
              </a:defRPr>
            </a:pPr>
            <a:r>
              <a:rPr sz="1200" dirty="0" err="1"/>
              <a:t>課題点</a:t>
            </a:r>
            <a:endParaRPr sz="1200" dirty="0"/>
          </a:p>
          <a:p>
            <a:pPr>
              <a:defRPr sz="2000"/>
            </a:pPr>
            <a:r>
              <a:rPr sz="1200" dirty="0"/>
              <a:t>・</a:t>
            </a:r>
            <a:r>
              <a:rPr sz="1200" dirty="0" err="1"/>
              <a:t>システムの維持管理</a:t>
            </a:r>
            <a:r>
              <a:rPr sz="1200" dirty="0"/>
              <a:t>: </a:t>
            </a:r>
            <a:r>
              <a:rPr sz="1200" dirty="0" err="1"/>
              <a:t>スマートコントラクトの仕組みを維持し続けるには維持費がかかる</a:t>
            </a:r>
            <a:r>
              <a:rPr sz="1200" dirty="0"/>
              <a:t>(</a:t>
            </a:r>
            <a:r>
              <a:rPr sz="1200" dirty="0" err="1"/>
              <a:t>サーバー代、ネットワーク代、電気代、システムの更新費用など</a:t>
            </a:r>
            <a:r>
              <a:rPr sz="1200" dirty="0"/>
              <a:t>)</a:t>
            </a:r>
          </a:p>
          <a:p>
            <a:pPr>
              <a:defRPr sz="2000"/>
            </a:pPr>
            <a:endParaRPr sz="1200" dirty="0"/>
          </a:p>
          <a:p>
            <a:pPr>
              <a:defRPr sz="2000"/>
            </a:pPr>
            <a:r>
              <a:rPr sz="1200" dirty="0"/>
              <a:t>・</a:t>
            </a:r>
            <a:r>
              <a:rPr sz="1200" dirty="0" err="1"/>
              <a:t>情報の維持管理</a:t>
            </a:r>
            <a:r>
              <a:rPr sz="1200" dirty="0"/>
              <a:t>: </a:t>
            </a:r>
            <a:r>
              <a:rPr sz="1200" dirty="0" err="1"/>
              <a:t>個人情報などを扱う場合にはセキュリティなどにコストをかける必要がある</a:t>
            </a:r>
            <a:endParaRPr sz="1200" dirty="0"/>
          </a:p>
          <a:p>
            <a:pPr>
              <a:defRPr sz="2000"/>
            </a:pPr>
            <a:endParaRPr sz="1200" dirty="0"/>
          </a:p>
          <a:p>
            <a:pPr>
              <a:defRPr sz="2000"/>
            </a:pPr>
            <a:r>
              <a:rPr sz="1200" dirty="0"/>
              <a:t>・</a:t>
            </a:r>
            <a:r>
              <a:rPr sz="1200" dirty="0" err="1"/>
              <a:t>仲介による手数料</a:t>
            </a:r>
            <a:r>
              <a:rPr sz="1200" dirty="0"/>
              <a:t>: </a:t>
            </a:r>
            <a:r>
              <a:rPr sz="1200" dirty="0" err="1"/>
              <a:t>利用者の目線から考えると、仲介者</a:t>
            </a:r>
            <a:r>
              <a:rPr sz="1200" dirty="0"/>
              <a:t>(</a:t>
            </a:r>
            <a:r>
              <a:rPr sz="1200" dirty="0" err="1"/>
              <a:t>スマートコントラクトシステムの運営者</a:t>
            </a:r>
            <a:r>
              <a:rPr sz="1200" dirty="0"/>
              <a:t>)</a:t>
            </a:r>
            <a:r>
              <a:rPr sz="1200" dirty="0" err="1"/>
              <a:t>などに手数料を支払う必要がある</a:t>
            </a:r>
            <a:endParaRPr sz="1200" dirty="0"/>
          </a:p>
        </p:txBody>
      </p:sp>
    </p:spTree>
    <p:extLst>
      <p:ext uri="{BB962C8B-B14F-4D97-AF65-F5344CB8AC3E}">
        <p14:creationId xmlns:p14="http://schemas.microsoft.com/office/powerpoint/2010/main" val="34257839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 name="Shape 98"/>
          <p:cNvSpPr>
            <a:spLocks noGrp="1" noRot="1" noChangeAspect="1"/>
          </p:cNvSpPr>
          <p:nvPr>
            <p:ph type="sldImg"/>
          </p:nvPr>
        </p:nvSpPr>
        <p:spPr>
          <a:prstGeom prst="rect">
            <a:avLst/>
          </a:prstGeom>
        </p:spPr>
        <p:txBody>
          <a:bodyPr/>
          <a:lstStyle/>
          <a:p>
            <a:endParaRPr/>
          </a:p>
        </p:txBody>
      </p:sp>
      <p:sp>
        <p:nvSpPr>
          <p:cNvPr id="99" name="Shape 99"/>
          <p:cNvSpPr>
            <a:spLocks noGrp="1"/>
          </p:cNvSpPr>
          <p:nvPr>
            <p:ph type="body" sz="quarter" idx="1"/>
          </p:nvPr>
        </p:nvSpPr>
        <p:spPr>
          <a:prstGeom prst="rect">
            <a:avLst/>
          </a:prstGeom>
        </p:spPr>
        <p:txBody>
          <a:bodyPr/>
          <a:lstStyle/>
          <a:p>
            <a:pPr>
              <a:defRPr sz="2000"/>
            </a:pPr>
            <a:r>
              <a:rPr sz="1200" dirty="0"/>
              <a:t>・ブロックチェーンが初めて実用化されたのは2009年1月</a:t>
            </a:r>
          </a:p>
          <a:p>
            <a:pPr>
              <a:defRPr sz="2000"/>
            </a:pPr>
            <a:r>
              <a:rPr sz="1200" dirty="0"/>
              <a:t>・</a:t>
            </a:r>
            <a:r>
              <a:rPr sz="1200" dirty="0" err="1"/>
              <a:t>初めてブロックチェーンが用いられたシステムはビットコイン</a:t>
            </a:r>
            <a:endParaRPr sz="1200" dirty="0"/>
          </a:p>
          <a:p>
            <a:pPr>
              <a:defRPr sz="2000"/>
            </a:pPr>
            <a:r>
              <a:rPr sz="1200" dirty="0"/>
              <a:t>・</a:t>
            </a:r>
            <a:r>
              <a:rPr sz="1200" dirty="0" err="1"/>
              <a:t>大きな注目を集めたビットコインだが</a:t>
            </a:r>
            <a:r>
              <a:rPr sz="1200" dirty="0"/>
              <a:t>、「</a:t>
            </a:r>
            <a:r>
              <a:rPr sz="1200" dirty="0" err="1"/>
              <a:t>ビットコイン</a:t>
            </a:r>
            <a:r>
              <a:rPr sz="1200" dirty="0"/>
              <a:t>」、「</a:t>
            </a:r>
            <a:r>
              <a:rPr sz="1200" dirty="0" err="1"/>
              <a:t>ブロックチェーン」は決して新しい技術ではない</a:t>
            </a:r>
            <a:endParaRPr sz="1200" dirty="0"/>
          </a:p>
        </p:txBody>
      </p:sp>
    </p:spTree>
    <p:extLst>
      <p:ext uri="{BB962C8B-B14F-4D97-AF65-F5344CB8AC3E}">
        <p14:creationId xmlns:p14="http://schemas.microsoft.com/office/powerpoint/2010/main" val="784477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1" name="Shape 411"/>
          <p:cNvSpPr>
            <a:spLocks noGrp="1" noRot="1" noChangeAspect="1"/>
          </p:cNvSpPr>
          <p:nvPr>
            <p:ph type="sldImg"/>
          </p:nvPr>
        </p:nvSpPr>
        <p:spPr>
          <a:prstGeom prst="rect">
            <a:avLst/>
          </a:prstGeom>
        </p:spPr>
        <p:txBody>
          <a:bodyPr/>
          <a:lstStyle/>
          <a:p>
            <a:endParaRPr/>
          </a:p>
        </p:txBody>
      </p:sp>
      <p:sp>
        <p:nvSpPr>
          <p:cNvPr id="412" name="Shape 412"/>
          <p:cNvSpPr>
            <a:spLocks noGrp="1"/>
          </p:cNvSpPr>
          <p:nvPr>
            <p:ph type="body" sz="quarter" idx="1"/>
          </p:nvPr>
        </p:nvSpPr>
        <p:spPr>
          <a:prstGeom prst="rect">
            <a:avLst/>
          </a:prstGeom>
        </p:spPr>
        <p:txBody>
          <a:bodyPr/>
          <a:lstStyle/>
          <a:p>
            <a:pPr algn="ctr">
              <a:defRPr sz="2500">
                <a:latin typeface="游ゴシック体 ボールド"/>
                <a:ea typeface="游ゴシック体 ボールド"/>
                <a:cs typeface="游ゴシック体 ボールド"/>
                <a:sym typeface="游ゴシック体 ボールド"/>
              </a:defRPr>
            </a:pPr>
            <a:r>
              <a:rPr sz="1600" dirty="0"/>
              <a:t>ブロックチェーンを利用する代表的な3つのメリットについて</a:t>
            </a:r>
          </a:p>
          <a:p>
            <a:pPr algn="ctr">
              <a:defRPr sz="2500">
                <a:latin typeface="游ゴシック体 ボールド"/>
                <a:ea typeface="游ゴシック体 ボールド"/>
                <a:cs typeface="游ゴシック体 ボールド"/>
                <a:sym typeface="游ゴシック体 ボールド"/>
              </a:defRPr>
            </a:pPr>
            <a:endParaRPr sz="1200" dirty="0"/>
          </a:p>
          <a:p>
            <a:pPr>
              <a:defRPr sz="2000">
                <a:latin typeface="游ゴシック体 ボールド"/>
                <a:ea typeface="游ゴシック体 ボールド"/>
                <a:cs typeface="游ゴシック体 ボールド"/>
                <a:sym typeface="游ゴシック体 ボールド"/>
              </a:defRPr>
            </a:pPr>
            <a:r>
              <a:rPr sz="1200" dirty="0"/>
              <a:t>・</a:t>
            </a:r>
            <a:r>
              <a:rPr sz="1200" dirty="0" err="1"/>
              <a:t>管理者不在</a:t>
            </a:r>
            <a:endParaRPr sz="1200" dirty="0"/>
          </a:p>
          <a:p>
            <a:pPr>
              <a:defRPr sz="2000"/>
            </a:pPr>
            <a:r>
              <a:rPr sz="1200" dirty="0"/>
              <a:t>・</a:t>
            </a:r>
            <a:r>
              <a:rPr sz="1200" dirty="0" err="1">
                <a:latin typeface="游ゴシック体 ボールド"/>
                <a:ea typeface="游ゴシック体 ボールド"/>
                <a:cs typeface="游ゴシック体 ボールド"/>
                <a:sym typeface="游ゴシック体 ボールド"/>
              </a:rPr>
              <a:t>耐改ざん性</a:t>
            </a:r>
            <a:endParaRPr sz="1200" dirty="0">
              <a:latin typeface="游ゴシック体 ボールド"/>
              <a:ea typeface="游ゴシック体 ボールド"/>
              <a:cs typeface="游ゴシック体 ボールド"/>
              <a:sym typeface="游ゴシック体 ボールド"/>
            </a:endParaRPr>
          </a:p>
          <a:p>
            <a:pPr>
              <a:defRPr sz="2000"/>
            </a:pPr>
            <a:r>
              <a:rPr sz="1200" dirty="0"/>
              <a:t>・</a:t>
            </a:r>
            <a:r>
              <a:rPr sz="1200" dirty="0" err="1">
                <a:latin typeface="游ゴシック体 ボールド"/>
                <a:ea typeface="游ゴシック体 ボールド"/>
                <a:cs typeface="游ゴシック体 ボールド"/>
                <a:sym typeface="游ゴシック体 ボールド"/>
              </a:rPr>
              <a:t>透明性</a:t>
            </a:r>
            <a:endParaRPr sz="1200" dirty="0">
              <a:latin typeface="游ゴシック体 ボールド"/>
              <a:ea typeface="游ゴシック体 ボールド"/>
              <a:cs typeface="游ゴシック体 ボールド"/>
              <a:sym typeface="游ゴシック体 ボールド"/>
            </a:endParaRPr>
          </a:p>
          <a:p>
            <a:pPr>
              <a:defRPr sz="2000"/>
            </a:pPr>
            <a:endParaRPr sz="1200" dirty="0">
              <a:latin typeface="游ゴシック体 ボールド"/>
              <a:ea typeface="游ゴシック体 ボールド"/>
              <a:cs typeface="游ゴシック体 ボールド"/>
              <a:sym typeface="游ゴシック体 ボールド"/>
            </a:endParaRPr>
          </a:p>
          <a:p>
            <a:pPr>
              <a:defRPr sz="2000"/>
            </a:pPr>
            <a:r>
              <a:rPr sz="1200" dirty="0" err="1"/>
              <a:t>スマートコントラクトでは、ブロックチェーンの特徴を生かした取引を行うことができ、これらの特徴はブロックチェーンと一致している</a:t>
            </a:r>
            <a:r>
              <a:rPr sz="1200" dirty="0"/>
              <a:t>。</a:t>
            </a:r>
          </a:p>
        </p:txBody>
      </p:sp>
    </p:spTree>
    <p:extLst>
      <p:ext uri="{BB962C8B-B14F-4D97-AF65-F5344CB8AC3E}">
        <p14:creationId xmlns:p14="http://schemas.microsoft.com/office/powerpoint/2010/main" val="257092402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2" name="Shape 442"/>
          <p:cNvSpPr>
            <a:spLocks noGrp="1" noRot="1" noChangeAspect="1"/>
          </p:cNvSpPr>
          <p:nvPr>
            <p:ph type="sldImg"/>
          </p:nvPr>
        </p:nvSpPr>
        <p:spPr>
          <a:prstGeom prst="rect">
            <a:avLst/>
          </a:prstGeom>
        </p:spPr>
        <p:txBody>
          <a:bodyPr/>
          <a:lstStyle/>
          <a:p>
            <a:endParaRPr/>
          </a:p>
        </p:txBody>
      </p:sp>
      <p:sp>
        <p:nvSpPr>
          <p:cNvPr id="443" name="Shape 443"/>
          <p:cNvSpPr>
            <a:spLocks noGrp="1"/>
          </p:cNvSpPr>
          <p:nvPr>
            <p:ph type="body" sz="quarter" idx="1"/>
          </p:nvPr>
        </p:nvSpPr>
        <p:spPr>
          <a:prstGeom prst="rect">
            <a:avLst/>
          </a:prstGeom>
        </p:spPr>
        <p:txBody>
          <a:bodyPr/>
          <a:lstStyle/>
          <a:p>
            <a:pPr algn="ctr">
              <a:defRPr sz="2500">
                <a:latin typeface="游ゴシック体 ボールド"/>
                <a:ea typeface="游ゴシック体 ボールド"/>
                <a:cs typeface="游ゴシック体 ボールド"/>
                <a:sym typeface="游ゴシック体 ボールド"/>
              </a:defRPr>
            </a:pPr>
            <a:r>
              <a:rPr sz="1600" dirty="0" err="1"/>
              <a:t>管理者不在</a:t>
            </a:r>
            <a:endParaRPr sz="1600" dirty="0"/>
          </a:p>
          <a:p>
            <a:pPr>
              <a:defRPr sz="2000"/>
            </a:pPr>
            <a:endParaRPr sz="1200" dirty="0"/>
          </a:p>
          <a:p>
            <a:pPr>
              <a:defRPr sz="2000"/>
            </a:pPr>
            <a:r>
              <a:rPr sz="1200" dirty="0" err="1"/>
              <a:t>これまでのスマートコントラクトでは、管理者が必要だったが、ブロックチェーンを利用するスマートコントラクトでは管理者が必要ない</a:t>
            </a:r>
            <a:endParaRPr sz="1200" dirty="0"/>
          </a:p>
          <a:p>
            <a:pPr>
              <a:defRPr sz="2000"/>
            </a:pPr>
            <a:endParaRPr sz="1200" dirty="0"/>
          </a:p>
          <a:p>
            <a:pPr>
              <a:defRPr sz="2000">
                <a:latin typeface="游ゴシック体 ボールド"/>
                <a:ea typeface="游ゴシック体 ボールド"/>
                <a:cs typeface="游ゴシック体 ボールド"/>
                <a:sym typeface="游ゴシック体 ボールド"/>
              </a:defRPr>
            </a:pPr>
            <a:r>
              <a:rPr sz="1200" dirty="0" err="1"/>
              <a:t>管理者が不在であることの利点</a:t>
            </a:r>
            <a:endParaRPr sz="1200" dirty="0"/>
          </a:p>
          <a:p>
            <a:pPr>
              <a:defRPr sz="2000"/>
            </a:pPr>
            <a:r>
              <a:rPr sz="1200" dirty="0"/>
              <a:t>・</a:t>
            </a:r>
            <a:r>
              <a:rPr sz="1200" dirty="0" err="1"/>
              <a:t>単一障害点がなくなる</a:t>
            </a:r>
            <a:endParaRPr sz="1200" dirty="0"/>
          </a:p>
          <a:p>
            <a:pPr>
              <a:defRPr sz="2000"/>
            </a:pPr>
            <a:r>
              <a:rPr sz="1200" dirty="0"/>
              <a:t>・</a:t>
            </a:r>
            <a:r>
              <a:rPr sz="1200" dirty="0" err="1"/>
              <a:t>管理者の独断でシステムが利用できなくなるなどといったことがない</a:t>
            </a:r>
            <a:endParaRPr sz="1200" dirty="0"/>
          </a:p>
        </p:txBody>
      </p:sp>
    </p:spTree>
    <p:extLst>
      <p:ext uri="{BB962C8B-B14F-4D97-AF65-F5344CB8AC3E}">
        <p14:creationId xmlns:p14="http://schemas.microsoft.com/office/powerpoint/2010/main" val="220110261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5" name="Shape 475"/>
          <p:cNvSpPr>
            <a:spLocks noGrp="1" noRot="1" noChangeAspect="1"/>
          </p:cNvSpPr>
          <p:nvPr>
            <p:ph type="sldImg"/>
          </p:nvPr>
        </p:nvSpPr>
        <p:spPr>
          <a:prstGeom prst="rect">
            <a:avLst/>
          </a:prstGeom>
        </p:spPr>
        <p:txBody>
          <a:bodyPr/>
          <a:lstStyle/>
          <a:p>
            <a:endParaRPr/>
          </a:p>
        </p:txBody>
      </p:sp>
      <p:sp>
        <p:nvSpPr>
          <p:cNvPr id="476" name="Shape 476"/>
          <p:cNvSpPr>
            <a:spLocks noGrp="1"/>
          </p:cNvSpPr>
          <p:nvPr>
            <p:ph type="body" sz="quarter" idx="1"/>
          </p:nvPr>
        </p:nvSpPr>
        <p:spPr>
          <a:prstGeom prst="rect">
            <a:avLst/>
          </a:prstGeom>
        </p:spPr>
        <p:txBody>
          <a:bodyPr/>
          <a:lstStyle/>
          <a:p>
            <a:pPr>
              <a:defRPr sz="2000">
                <a:latin typeface="游ゴシック体 ボールド"/>
                <a:ea typeface="游ゴシック体 ボールド"/>
                <a:cs typeface="游ゴシック体 ボールド"/>
                <a:sym typeface="游ゴシック体 ボールド"/>
              </a:defRPr>
            </a:pPr>
            <a:r>
              <a:rPr sz="1200" dirty="0" err="1"/>
              <a:t>管理者が不在であることの利点</a:t>
            </a:r>
            <a:endParaRPr sz="1200" dirty="0"/>
          </a:p>
          <a:p>
            <a:pPr>
              <a:defRPr sz="2000"/>
            </a:pPr>
            <a:r>
              <a:rPr sz="1200" dirty="0"/>
              <a:t>管理者がいないことで、仲介により発生する手数料が必要なくなる。これによって利用者はより安い手数料でシステムを利用することができる</a:t>
            </a:r>
          </a:p>
        </p:txBody>
      </p:sp>
    </p:spTree>
    <p:extLst>
      <p:ext uri="{BB962C8B-B14F-4D97-AF65-F5344CB8AC3E}">
        <p14:creationId xmlns:p14="http://schemas.microsoft.com/office/powerpoint/2010/main" val="3805543579"/>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3" name="Shape 483"/>
          <p:cNvSpPr>
            <a:spLocks noGrp="1" noRot="1" noChangeAspect="1"/>
          </p:cNvSpPr>
          <p:nvPr>
            <p:ph type="sldImg"/>
          </p:nvPr>
        </p:nvSpPr>
        <p:spPr>
          <a:prstGeom prst="rect">
            <a:avLst/>
          </a:prstGeom>
        </p:spPr>
        <p:txBody>
          <a:bodyPr/>
          <a:lstStyle/>
          <a:p>
            <a:endParaRPr/>
          </a:p>
        </p:txBody>
      </p:sp>
      <p:sp>
        <p:nvSpPr>
          <p:cNvPr id="484" name="Shape 484"/>
          <p:cNvSpPr>
            <a:spLocks noGrp="1"/>
          </p:cNvSpPr>
          <p:nvPr>
            <p:ph type="body" sz="quarter" idx="1"/>
          </p:nvPr>
        </p:nvSpPr>
        <p:spPr>
          <a:prstGeom prst="rect">
            <a:avLst/>
          </a:prstGeom>
        </p:spPr>
        <p:txBody>
          <a:bodyPr/>
          <a:lstStyle/>
          <a:p>
            <a:pPr algn="ctr">
              <a:defRPr sz="2500">
                <a:latin typeface="游ゴシック体 ボールド"/>
                <a:ea typeface="游ゴシック体 ボールド"/>
                <a:cs typeface="游ゴシック体 ボールド"/>
                <a:sym typeface="游ゴシック体 ボールド"/>
              </a:defRPr>
            </a:pPr>
            <a:r>
              <a:rPr sz="1600" dirty="0" err="1"/>
              <a:t>高い透明性</a:t>
            </a:r>
            <a:endParaRPr sz="1600" dirty="0"/>
          </a:p>
          <a:p>
            <a:pPr>
              <a:defRPr sz="2000"/>
            </a:pPr>
            <a:endParaRPr sz="1200" dirty="0"/>
          </a:p>
          <a:p>
            <a:pPr>
              <a:defRPr sz="2000"/>
            </a:pPr>
            <a:r>
              <a:rPr sz="1200" dirty="0" err="1"/>
              <a:t>スマートコントラクトにパブリックブロックチェーンを利用する</a:t>
            </a:r>
            <a:endParaRPr sz="1200" dirty="0"/>
          </a:p>
          <a:p>
            <a:pPr>
              <a:defRPr sz="2000"/>
            </a:pPr>
            <a:r>
              <a:rPr sz="1200" dirty="0"/>
              <a:t>→</a:t>
            </a:r>
            <a:r>
              <a:rPr sz="1200" dirty="0" err="1"/>
              <a:t>取引の内容を世界中に公開する</a:t>
            </a:r>
            <a:endParaRPr sz="1200" dirty="0"/>
          </a:p>
          <a:p>
            <a:pPr>
              <a:defRPr sz="2000"/>
            </a:pPr>
            <a:r>
              <a:rPr sz="1200" dirty="0"/>
              <a:t>→</a:t>
            </a:r>
            <a:r>
              <a:rPr sz="1200" dirty="0" err="1"/>
              <a:t>透明性の高い取引を行うことができる</a:t>
            </a:r>
            <a:endParaRPr sz="1200" dirty="0"/>
          </a:p>
          <a:p>
            <a:pPr>
              <a:defRPr sz="2000"/>
            </a:pPr>
            <a:endParaRPr sz="1200" dirty="0"/>
          </a:p>
          <a:p>
            <a:pPr>
              <a:defRPr sz="2000">
                <a:latin typeface="游ゴシック体 ボールド"/>
                <a:ea typeface="游ゴシック体 ボールド"/>
                <a:cs typeface="游ゴシック体 ボールド"/>
                <a:sym typeface="游ゴシック体 ボールド"/>
              </a:defRPr>
            </a:pPr>
            <a:r>
              <a:rPr sz="1200" dirty="0" err="1"/>
              <a:t>秘匿性の問題</a:t>
            </a:r>
            <a:endParaRPr sz="1200" dirty="0"/>
          </a:p>
          <a:p>
            <a:pPr>
              <a:defRPr sz="2000"/>
            </a:pPr>
            <a:r>
              <a:rPr sz="1200" dirty="0" err="1"/>
              <a:t>非公開で行いたい取引にはパブリックブロックチェーンは向いてない</a:t>
            </a:r>
            <a:endParaRPr sz="1200" dirty="0"/>
          </a:p>
          <a:p>
            <a:pPr>
              <a:defRPr sz="2000"/>
            </a:pPr>
            <a:endParaRPr sz="1200" dirty="0"/>
          </a:p>
          <a:p>
            <a:pPr>
              <a:defRPr sz="2000">
                <a:latin typeface="游ゴシック体 ボールド"/>
                <a:ea typeface="游ゴシック体 ボールド"/>
                <a:cs typeface="游ゴシック体 ボールド"/>
                <a:sym typeface="游ゴシック体 ボールド"/>
              </a:defRPr>
            </a:pPr>
            <a:r>
              <a:rPr sz="1200" dirty="0" err="1"/>
              <a:t>対策方法</a:t>
            </a:r>
            <a:endParaRPr sz="1200" dirty="0"/>
          </a:p>
          <a:p>
            <a:pPr>
              <a:defRPr sz="2000"/>
            </a:pPr>
            <a:r>
              <a:rPr sz="1200" dirty="0"/>
              <a:t>・</a:t>
            </a:r>
            <a:r>
              <a:rPr sz="1200" dirty="0" err="1"/>
              <a:t>暗号化して書き込む</a:t>
            </a:r>
            <a:endParaRPr sz="1200" dirty="0"/>
          </a:p>
          <a:p>
            <a:pPr>
              <a:defRPr sz="2000"/>
            </a:pPr>
            <a:r>
              <a:rPr sz="1200" dirty="0"/>
              <a:t>・</a:t>
            </a:r>
            <a:r>
              <a:rPr sz="1200" dirty="0" err="1"/>
              <a:t>見られたくないことは書かない</a:t>
            </a:r>
            <a:endParaRPr sz="1200" dirty="0"/>
          </a:p>
          <a:p>
            <a:pPr>
              <a:defRPr sz="2000"/>
            </a:pPr>
            <a:endParaRPr sz="1200" dirty="0"/>
          </a:p>
          <a:p>
            <a:pPr>
              <a:defRPr sz="2000"/>
            </a:pPr>
            <a:r>
              <a:rPr sz="1200" dirty="0" err="1"/>
              <a:t>ブロックチェーンに書き込んだことは決して消すことができない</a:t>
            </a:r>
            <a:endParaRPr sz="1200" dirty="0"/>
          </a:p>
          <a:p>
            <a:pPr>
              <a:defRPr sz="2000"/>
            </a:pPr>
            <a:r>
              <a:rPr sz="1200" dirty="0"/>
              <a:t>→</a:t>
            </a:r>
            <a:r>
              <a:rPr sz="1200" dirty="0" err="1"/>
              <a:t>今安全とされている暗号方式で暗号化しても、それが永遠に破られないとは限らない</a:t>
            </a:r>
            <a:endParaRPr sz="1200" dirty="0"/>
          </a:p>
        </p:txBody>
      </p:sp>
    </p:spTree>
    <p:extLst>
      <p:ext uri="{BB962C8B-B14F-4D97-AF65-F5344CB8AC3E}">
        <p14:creationId xmlns:p14="http://schemas.microsoft.com/office/powerpoint/2010/main" val="31518182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 name="Shape 491"/>
          <p:cNvSpPr>
            <a:spLocks noGrp="1" noRot="1" noChangeAspect="1"/>
          </p:cNvSpPr>
          <p:nvPr>
            <p:ph type="sldImg"/>
          </p:nvPr>
        </p:nvSpPr>
        <p:spPr>
          <a:prstGeom prst="rect">
            <a:avLst/>
          </a:prstGeom>
        </p:spPr>
        <p:txBody>
          <a:bodyPr/>
          <a:lstStyle/>
          <a:p>
            <a:endParaRPr/>
          </a:p>
        </p:txBody>
      </p:sp>
      <p:sp>
        <p:nvSpPr>
          <p:cNvPr id="492" name="Shape 492"/>
          <p:cNvSpPr>
            <a:spLocks noGrp="1"/>
          </p:cNvSpPr>
          <p:nvPr>
            <p:ph type="body" sz="quarter" idx="1"/>
          </p:nvPr>
        </p:nvSpPr>
        <p:spPr>
          <a:prstGeom prst="rect">
            <a:avLst/>
          </a:prstGeom>
        </p:spPr>
        <p:txBody>
          <a:bodyPr/>
          <a:lstStyle/>
          <a:p>
            <a:pPr algn="ctr">
              <a:defRPr sz="2500">
                <a:latin typeface="游ゴシック体 ボールド"/>
                <a:ea typeface="游ゴシック体 ボールド"/>
                <a:cs typeface="游ゴシック体 ボールド"/>
                <a:sym typeface="游ゴシック体 ボールド"/>
              </a:defRPr>
            </a:pPr>
            <a:r>
              <a:rPr sz="1600" dirty="0" err="1"/>
              <a:t>耐改ざん性</a:t>
            </a:r>
            <a:endParaRPr sz="1600" dirty="0"/>
          </a:p>
          <a:p>
            <a:pPr>
              <a:defRPr sz="2000"/>
            </a:pPr>
            <a:endParaRPr sz="1200" dirty="0"/>
          </a:p>
          <a:p>
            <a:pPr>
              <a:defRPr sz="2000"/>
            </a:pPr>
            <a:r>
              <a:rPr sz="1200" dirty="0" err="1"/>
              <a:t>契約の内容や結果をブロックチェーンに記録することで、契約に対してブロックチェーンの高い改ざん耐性を利用することができる</a:t>
            </a:r>
            <a:endParaRPr sz="1200" dirty="0"/>
          </a:p>
          <a:p>
            <a:pPr>
              <a:defRPr sz="2000"/>
            </a:pPr>
            <a:r>
              <a:rPr sz="1200" dirty="0"/>
              <a:t>→</a:t>
            </a:r>
            <a:r>
              <a:rPr sz="1200" dirty="0" err="1"/>
              <a:t>契約プログラムの改ざんや、契約結果の書き換えなどを防ぐことができる</a:t>
            </a:r>
            <a:endParaRPr sz="1200" dirty="0"/>
          </a:p>
          <a:p>
            <a:pPr>
              <a:defRPr sz="2000"/>
            </a:pPr>
            <a:endParaRPr sz="1200" dirty="0"/>
          </a:p>
          <a:p>
            <a:pPr>
              <a:defRPr sz="2000"/>
            </a:pPr>
            <a:r>
              <a:rPr sz="1200" dirty="0" err="1"/>
              <a:t>これまでは、サーバーに保存、実行していたプログラムや、データベースに保存していた契約情報などをブロックチェーンにより管理する</a:t>
            </a:r>
            <a:endParaRPr sz="1200" dirty="0"/>
          </a:p>
        </p:txBody>
      </p:sp>
    </p:spTree>
    <p:extLst>
      <p:ext uri="{BB962C8B-B14F-4D97-AF65-F5344CB8AC3E}">
        <p14:creationId xmlns:p14="http://schemas.microsoft.com/office/powerpoint/2010/main" val="2139334110"/>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8" name="Shape 498"/>
          <p:cNvSpPr>
            <a:spLocks noGrp="1" noRot="1" noChangeAspect="1"/>
          </p:cNvSpPr>
          <p:nvPr>
            <p:ph type="sldImg"/>
          </p:nvPr>
        </p:nvSpPr>
        <p:spPr>
          <a:prstGeom prst="rect">
            <a:avLst/>
          </a:prstGeom>
        </p:spPr>
        <p:txBody>
          <a:bodyPr/>
          <a:lstStyle/>
          <a:p>
            <a:endParaRPr/>
          </a:p>
        </p:txBody>
      </p:sp>
      <p:sp>
        <p:nvSpPr>
          <p:cNvPr id="499" name="Shape 499"/>
          <p:cNvSpPr>
            <a:spLocks noGrp="1"/>
          </p:cNvSpPr>
          <p:nvPr>
            <p:ph type="body" sz="quarter" idx="1"/>
          </p:nvPr>
        </p:nvSpPr>
        <p:spPr>
          <a:prstGeom prst="rect">
            <a:avLst/>
          </a:prstGeom>
        </p:spPr>
        <p:txBody>
          <a:bodyPr/>
          <a:lstStyle/>
          <a:p>
            <a:pPr>
              <a:defRPr sz="2000"/>
            </a:pPr>
            <a:r>
              <a:rPr sz="1200" dirty="0" err="1"/>
              <a:t>スマートコントラクトには利点だけでなく課題点もあり、これらはブロックチェーンの課題点に起因する</a:t>
            </a:r>
            <a:endParaRPr sz="1200" dirty="0"/>
          </a:p>
          <a:p>
            <a:pPr>
              <a:defRPr sz="2000"/>
            </a:pPr>
            <a:endParaRPr sz="1200" dirty="0"/>
          </a:p>
          <a:p>
            <a:pPr>
              <a:defRPr sz="2000"/>
            </a:pPr>
            <a:r>
              <a:rPr sz="1200" dirty="0" err="1"/>
              <a:t>以下の課題点について順に説明する</a:t>
            </a:r>
            <a:r>
              <a:rPr sz="1200" dirty="0"/>
              <a:t>。</a:t>
            </a:r>
          </a:p>
        </p:txBody>
      </p:sp>
    </p:spTree>
    <p:extLst>
      <p:ext uri="{BB962C8B-B14F-4D97-AF65-F5344CB8AC3E}">
        <p14:creationId xmlns:p14="http://schemas.microsoft.com/office/powerpoint/2010/main" val="233349425"/>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8" name="Shape 508"/>
          <p:cNvSpPr>
            <a:spLocks noGrp="1" noRot="1" noChangeAspect="1"/>
          </p:cNvSpPr>
          <p:nvPr>
            <p:ph type="sldImg"/>
          </p:nvPr>
        </p:nvSpPr>
        <p:spPr>
          <a:prstGeom prst="rect">
            <a:avLst/>
          </a:prstGeom>
        </p:spPr>
        <p:txBody>
          <a:bodyPr/>
          <a:lstStyle/>
          <a:p>
            <a:endParaRPr/>
          </a:p>
        </p:txBody>
      </p:sp>
      <p:sp>
        <p:nvSpPr>
          <p:cNvPr id="509" name="Shape 509"/>
          <p:cNvSpPr>
            <a:spLocks noGrp="1"/>
          </p:cNvSpPr>
          <p:nvPr>
            <p:ph type="body" sz="quarter" idx="1"/>
          </p:nvPr>
        </p:nvSpPr>
        <p:spPr>
          <a:prstGeom prst="rect">
            <a:avLst/>
          </a:prstGeom>
        </p:spPr>
        <p:txBody>
          <a:bodyPr/>
          <a:lstStyle/>
          <a:p>
            <a:pPr algn="ctr">
              <a:defRPr sz="2500">
                <a:latin typeface="游ゴシック体 ボールド"/>
                <a:ea typeface="游ゴシック体 ボールド"/>
                <a:cs typeface="游ゴシック体 ボールド"/>
                <a:sym typeface="游ゴシック体 ボールド"/>
              </a:defRPr>
            </a:pPr>
            <a:r>
              <a:rPr sz="1600" dirty="0" err="1"/>
              <a:t>スケーラビリティ問題</a:t>
            </a:r>
            <a:endParaRPr sz="1600" dirty="0"/>
          </a:p>
          <a:p>
            <a:pPr algn="ctr">
              <a:defRPr sz="2500"/>
            </a:pPr>
            <a:endParaRPr sz="1200" dirty="0"/>
          </a:p>
          <a:p>
            <a:pPr>
              <a:defRPr sz="2000"/>
            </a:pPr>
            <a:r>
              <a:rPr sz="1200" dirty="0" err="1"/>
              <a:t>ブロックチェーンでは、一定時間に処理することのできる取引量が仕様の段階で決まっている</a:t>
            </a:r>
            <a:endParaRPr sz="1200" dirty="0"/>
          </a:p>
          <a:p>
            <a:pPr>
              <a:defRPr sz="2000"/>
            </a:pPr>
            <a:r>
              <a:rPr sz="1200" dirty="0"/>
              <a:t>→</a:t>
            </a:r>
            <a:r>
              <a:rPr sz="1200" dirty="0" err="1"/>
              <a:t>サーバーを増やす、マシンのスペックをあげるなどで対処することができない</a:t>
            </a:r>
            <a:endParaRPr sz="1200" dirty="0"/>
          </a:p>
          <a:p>
            <a:pPr>
              <a:defRPr sz="2000"/>
            </a:pPr>
            <a:endParaRPr sz="1200" dirty="0"/>
          </a:p>
          <a:p>
            <a:pPr>
              <a:defRPr sz="2000">
                <a:latin typeface="游ゴシック体 ボールド"/>
                <a:ea typeface="游ゴシック体 ボールド"/>
                <a:cs typeface="游ゴシック体 ボールド"/>
                <a:sym typeface="游ゴシック体 ボールド"/>
              </a:defRPr>
            </a:pPr>
            <a:r>
              <a:rPr sz="1200" dirty="0" err="1"/>
              <a:t>具体的には</a:t>
            </a:r>
            <a:endParaRPr sz="1200" dirty="0"/>
          </a:p>
          <a:p>
            <a:pPr>
              <a:defRPr sz="2000"/>
            </a:pPr>
            <a:r>
              <a:rPr sz="1200" dirty="0"/>
              <a:t>・Bitcoin(</a:t>
            </a:r>
            <a:r>
              <a:rPr sz="1200" dirty="0" err="1"/>
              <a:t>初めて実用化されたブロックチェーンシステム</a:t>
            </a:r>
            <a:r>
              <a:rPr sz="1200" dirty="0"/>
              <a:t>): 7TPS(Transaction Per Second)</a:t>
            </a:r>
          </a:p>
          <a:p>
            <a:pPr>
              <a:defRPr sz="2000"/>
            </a:pPr>
            <a:r>
              <a:rPr sz="1200" dirty="0"/>
              <a:t>・</a:t>
            </a:r>
            <a:r>
              <a:rPr sz="1200" dirty="0" err="1"/>
              <a:t>Ethereum</a:t>
            </a:r>
            <a:r>
              <a:rPr sz="1200" dirty="0"/>
              <a:t>(</a:t>
            </a:r>
            <a:r>
              <a:rPr sz="1200" dirty="0" err="1"/>
              <a:t>スマートコントラクトのために作られたブロックチェーン</a:t>
            </a:r>
            <a:r>
              <a:rPr sz="1200" dirty="0"/>
              <a:t> ): 15TPS</a:t>
            </a:r>
          </a:p>
          <a:p>
            <a:pPr>
              <a:defRPr sz="2000"/>
            </a:pPr>
            <a:endParaRPr sz="1200" dirty="0"/>
          </a:p>
          <a:p>
            <a:pPr>
              <a:defRPr sz="2000"/>
            </a:pPr>
            <a:r>
              <a:rPr sz="1200" dirty="0" err="1"/>
              <a:t>大手のクレジットカード会社は数千TPSであることから、ブロックチェーンの処理能力は極めて低いことがわかる</a:t>
            </a:r>
            <a:endParaRPr sz="1200" dirty="0"/>
          </a:p>
        </p:txBody>
      </p:sp>
    </p:spTree>
    <p:extLst>
      <p:ext uri="{BB962C8B-B14F-4D97-AF65-F5344CB8AC3E}">
        <p14:creationId xmlns:p14="http://schemas.microsoft.com/office/powerpoint/2010/main" val="21981824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7" name="Shape 517"/>
          <p:cNvSpPr>
            <a:spLocks noGrp="1" noRot="1" noChangeAspect="1"/>
          </p:cNvSpPr>
          <p:nvPr>
            <p:ph type="sldImg"/>
          </p:nvPr>
        </p:nvSpPr>
        <p:spPr>
          <a:prstGeom prst="rect">
            <a:avLst/>
          </a:prstGeom>
        </p:spPr>
        <p:txBody>
          <a:bodyPr/>
          <a:lstStyle/>
          <a:p>
            <a:endParaRPr/>
          </a:p>
        </p:txBody>
      </p:sp>
      <p:sp>
        <p:nvSpPr>
          <p:cNvPr id="518" name="Shape 518"/>
          <p:cNvSpPr>
            <a:spLocks noGrp="1"/>
          </p:cNvSpPr>
          <p:nvPr>
            <p:ph type="body" sz="quarter" idx="1"/>
          </p:nvPr>
        </p:nvSpPr>
        <p:spPr>
          <a:prstGeom prst="rect">
            <a:avLst/>
          </a:prstGeom>
        </p:spPr>
        <p:txBody>
          <a:bodyPr/>
          <a:lstStyle/>
          <a:p>
            <a:pPr algn="ctr">
              <a:defRPr sz="2500">
                <a:latin typeface="游ゴシック体 ボールド"/>
                <a:ea typeface="游ゴシック体 ボールド"/>
                <a:cs typeface="游ゴシック体 ボールド"/>
                <a:sym typeface="游ゴシック体 ボールド"/>
              </a:defRPr>
            </a:pPr>
            <a:r>
              <a:rPr sz="1200" dirty="0"/>
              <a:t>　</a:t>
            </a:r>
            <a:r>
              <a:rPr sz="1600" dirty="0" err="1"/>
              <a:t>鍵の管理</a:t>
            </a:r>
            <a:endParaRPr sz="1600" dirty="0"/>
          </a:p>
          <a:p>
            <a:pPr algn="ctr">
              <a:defRPr sz="2500">
                <a:latin typeface="游ゴシック体 ボールド"/>
                <a:ea typeface="游ゴシック体 ボールド"/>
                <a:cs typeface="游ゴシック体 ボールド"/>
                <a:sym typeface="游ゴシック体 ボールド"/>
              </a:defRPr>
            </a:pPr>
            <a:endParaRPr sz="1200" dirty="0"/>
          </a:p>
          <a:p>
            <a:pPr>
              <a:defRPr sz="2000">
                <a:latin typeface="游ゴシック体 ボールド"/>
                <a:ea typeface="游ゴシック体 ボールド"/>
                <a:cs typeface="游ゴシック体 ボールド"/>
                <a:sym typeface="游ゴシック体 ボールド"/>
              </a:defRPr>
            </a:pPr>
            <a:r>
              <a:rPr sz="1200" dirty="0" err="1"/>
              <a:t>仮想通貨を利用する際</a:t>
            </a:r>
            <a:r>
              <a:rPr sz="1200" dirty="0"/>
              <a:t>(</a:t>
            </a:r>
            <a:r>
              <a:rPr sz="1200" dirty="0" err="1"/>
              <a:t>トランザクションを発行する際</a:t>
            </a:r>
            <a:r>
              <a:rPr sz="1200" dirty="0"/>
              <a:t>)</a:t>
            </a:r>
            <a:r>
              <a:rPr sz="1200" dirty="0" err="1"/>
              <a:t>には、秘密鍵での署名が必要になる</a:t>
            </a:r>
            <a:endParaRPr sz="1200" dirty="0"/>
          </a:p>
          <a:p>
            <a:pPr>
              <a:defRPr sz="2000"/>
            </a:pPr>
            <a:r>
              <a:rPr sz="1200" dirty="0"/>
              <a:t>→</a:t>
            </a:r>
            <a:r>
              <a:rPr sz="1200" dirty="0" err="1"/>
              <a:t>秘密鍵を安全に管理しなければならない</a:t>
            </a:r>
            <a:endParaRPr sz="1200" dirty="0"/>
          </a:p>
          <a:p>
            <a:pPr>
              <a:defRPr sz="2000"/>
            </a:pPr>
            <a:endParaRPr sz="1200" dirty="0"/>
          </a:p>
          <a:p>
            <a:pPr>
              <a:defRPr sz="2000">
                <a:latin typeface="游ゴシック体 ボールド"/>
                <a:ea typeface="游ゴシック体 ボールド"/>
                <a:cs typeface="游ゴシック体 ボールド"/>
                <a:sym typeface="游ゴシック体 ボールド"/>
              </a:defRPr>
            </a:pPr>
            <a:r>
              <a:rPr sz="1200" dirty="0" err="1"/>
              <a:t>一般の利用者が鍵の管理を正しく行うことができるか</a:t>
            </a:r>
            <a:r>
              <a:rPr sz="1200" dirty="0">
                <a:latin typeface="+mj-lt"/>
                <a:ea typeface="+mj-ea"/>
                <a:cs typeface="+mj-cs"/>
                <a:sym typeface="游ゴシック体 ミディアム"/>
              </a:rPr>
              <a:t>?</a:t>
            </a:r>
          </a:p>
          <a:p>
            <a:pPr>
              <a:defRPr sz="2000"/>
            </a:pPr>
            <a:r>
              <a:rPr sz="1200" dirty="0"/>
              <a:t>→</a:t>
            </a:r>
            <a:r>
              <a:rPr sz="1200" dirty="0" err="1"/>
              <a:t>秘密鍵を紛失すると、秘密鍵に紐づいた仮想通貨は利用できなくなる</a:t>
            </a:r>
            <a:r>
              <a:rPr sz="1200" dirty="0"/>
              <a:t>(</a:t>
            </a:r>
            <a:r>
              <a:rPr sz="1200" dirty="0" err="1"/>
              <a:t>再発行を行う仕組み、機関は存在しない</a:t>
            </a:r>
            <a:r>
              <a:rPr sz="1200" dirty="0"/>
              <a:t>)</a:t>
            </a:r>
          </a:p>
          <a:p>
            <a:pPr>
              <a:defRPr sz="2000"/>
            </a:pPr>
            <a:endParaRPr sz="1200" dirty="0"/>
          </a:p>
          <a:p>
            <a:pPr>
              <a:defRPr sz="2000"/>
            </a:pPr>
            <a:r>
              <a:rPr sz="1200" dirty="0"/>
              <a:t>・</a:t>
            </a:r>
            <a:r>
              <a:rPr sz="1200" dirty="0" err="1"/>
              <a:t>銀行口座のパスワード→銀行で再発行可能</a:t>
            </a:r>
            <a:endParaRPr sz="1200" dirty="0"/>
          </a:p>
          <a:p>
            <a:pPr>
              <a:defRPr sz="2000"/>
            </a:pPr>
            <a:r>
              <a:rPr sz="1200" dirty="0"/>
              <a:t>・</a:t>
            </a:r>
            <a:r>
              <a:rPr sz="1200" dirty="0" err="1"/>
              <a:t>秘密鍵→再発行不可能</a:t>
            </a:r>
            <a:endParaRPr sz="1200" dirty="0"/>
          </a:p>
        </p:txBody>
      </p:sp>
    </p:spTree>
    <p:extLst>
      <p:ext uri="{BB962C8B-B14F-4D97-AF65-F5344CB8AC3E}">
        <p14:creationId xmlns:p14="http://schemas.microsoft.com/office/powerpoint/2010/main" val="143630019"/>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6" name="Shape 526"/>
          <p:cNvSpPr>
            <a:spLocks noGrp="1" noRot="1" noChangeAspect="1"/>
          </p:cNvSpPr>
          <p:nvPr>
            <p:ph type="sldImg"/>
          </p:nvPr>
        </p:nvSpPr>
        <p:spPr>
          <a:prstGeom prst="rect">
            <a:avLst/>
          </a:prstGeom>
        </p:spPr>
        <p:txBody>
          <a:bodyPr/>
          <a:lstStyle/>
          <a:p>
            <a:endParaRPr/>
          </a:p>
        </p:txBody>
      </p:sp>
      <p:sp>
        <p:nvSpPr>
          <p:cNvPr id="527" name="Shape 527"/>
          <p:cNvSpPr>
            <a:spLocks noGrp="1"/>
          </p:cNvSpPr>
          <p:nvPr>
            <p:ph type="body" sz="quarter" idx="1"/>
          </p:nvPr>
        </p:nvSpPr>
        <p:spPr>
          <a:prstGeom prst="rect">
            <a:avLst/>
          </a:prstGeom>
        </p:spPr>
        <p:txBody>
          <a:bodyPr/>
          <a:lstStyle/>
          <a:p>
            <a:pPr algn="ctr">
              <a:defRPr sz="2500">
                <a:latin typeface="游ゴシック体 ボールド"/>
                <a:ea typeface="游ゴシック体 ボールド"/>
                <a:cs typeface="游ゴシック体 ボールド"/>
                <a:sym typeface="游ゴシック体 ボールド"/>
              </a:defRPr>
            </a:pPr>
            <a:r>
              <a:rPr sz="1600" dirty="0" err="1"/>
              <a:t>手数料</a:t>
            </a:r>
            <a:endParaRPr sz="1600" dirty="0"/>
          </a:p>
          <a:p>
            <a:pPr algn="ctr">
              <a:defRPr sz="2500">
                <a:latin typeface="游ゴシック体 ボールド"/>
                <a:ea typeface="游ゴシック体 ボールド"/>
                <a:cs typeface="游ゴシック体 ボールド"/>
                <a:sym typeface="游ゴシック体 ボールド"/>
              </a:defRPr>
            </a:pPr>
            <a:endParaRPr sz="1200" dirty="0"/>
          </a:p>
          <a:p>
            <a:pPr>
              <a:defRPr sz="2000">
                <a:latin typeface="游ゴシック体 ボールド"/>
                <a:ea typeface="游ゴシック体 ボールド"/>
                <a:cs typeface="游ゴシック体 ボールド"/>
                <a:sym typeface="游ゴシック体 ボールド"/>
              </a:defRPr>
            </a:pPr>
            <a:r>
              <a:rPr sz="1200" dirty="0" err="1"/>
              <a:t>ブロックチェーン上で取引を行うためには、トランザクションを発行する必要がある</a:t>
            </a:r>
            <a:endParaRPr sz="1200" dirty="0"/>
          </a:p>
          <a:p>
            <a:pPr>
              <a:defRPr sz="2000"/>
            </a:pPr>
            <a:r>
              <a:rPr sz="1200" dirty="0"/>
              <a:t>→</a:t>
            </a:r>
            <a:r>
              <a:rPr sz="1200" dirty="0" err="1"/>
              <a:t>トランザクションを発行するためには手数料が必要になる</a:t>
            </a:r>
            <a:r>
              <a:rPr sz="1200" dirty="0"/>
              <a:t>(</a:t>
            </a:r>
            <a:r>
              <a:rPr sz="1200" dirty="0" err="1"/>
              <a:t>トランザクション手数料</a:t>
            </a:r>
            <a:r>
              <a:rPr sz="1200" dirty="0"/>
              <a:t>)</a:t>
            </a:r>
          </a:p>
          <a:p>
            <a:pPr>
              <a:defRPr sz="2000"/>
            </a:pPr>
            <a:r>
              <a:rPr sz="1200" dirty="0"/>
              <a:t>→</a:t>
            </a:r>
            <a:r>
              <a:rPr sz="1200" dirty="0" err="1"/>
              <a:t>支払いは利用しているうロックチェーンの内部通貨</a:t>
            </a:r>
            <a:r>
              <a:rPr sz="1200" dirty="0"/>
              <a:t>(</a:t>
            </a:r>
            <a:r>
              <a:rPr sz="1200" dirty="0" err="1"/>
              <a:t>仮想通貨</a:t>
            </a:r>
            <a:r>
              <a:rPr sz="1200" dirty="0"/>
              <a:t>)</a:t>
            </a:r>
          </a:p>
          <a:p>
            <a:pPr>
              <a:defRPr sz="2000"/>
            </a:pPr>
            <a:endParaRPr sz="1200" dirty="0"/>
          </a:p>
          <a:p>
            <a:pPr>
              <a:defRPr sz="2000">
                <a:latin typeface="游ゴシック体 ボールド"/>
                <a:ea typeface="游ゴシック体 ボールド"/>
                <a:cs typeface="游ゴシック体 ボールド"/>
                <a:sym typeface="游ゴシック体 ボールド"/>
              </a:defRPr>
            </a:pPr>
            <a:r>
              <a:rPr sz="1200" dirty="0" err="1"/>
              <a:t>仮想通貨を持っていないとブロックチェーンを用いたサービスを利用することができない</a:t>
            </a:r>
            <a:endParaRPr sz="1200" dirty="0"/>
          </a:p>
          <a:p>
            <a:pPr>
              <a:defRPr sz="2000"/>
            </a:pPr>
            <a:r>
              <a:rPr sz="1200" dirty="0"/>
              <a:t>→</a:t>
            </a:r>
            <a:r>
              <a:rPr sz="1200" dirty="0" err="1"/>
              <a:t>仮想通貨の保有率が極めて低い</a:t>
            </a:r>
            <a:r>
              <a:rPr sz="1200" dirty="0"/>
              <a:t>(</a:t>
            </a:r>
            <a:r>
              <a:rPr sz="1200" dirty="0" err="1"/>
              <a:t>この点がボトルネックとなる</a:t>
            </a:r>
            <a:r>
              <a:rPr sz="1200" dirty="0"/>
              <a:t>)</a:t>
            </a:r>
          </a:p>
          <a:p>
            <a:pPr>
              <a:defRPr sz="2000"/>
            </a:pPr>
            <a:endParaRPr sz="1200" dirty="0"/>
          </a:p>
          <a:p>
            <a:pPr>
              <a:defRPr sz="2000"/>
            </a:pPr>
            <a:r>
              <a:rPr sz="1200" dirty="0" err="1"/>
              <a:t>仮想通貨を保有することなく、サービスを利用できる仕組みは作られつつあるが、まだ普及段階</a:t>
            </a:r>
            <a:endParaRPr sz="1200" dirty="0"/>
          </a:p>
          <a:p>
            <a:pPr>
              <a:defRPr sz="2000"/>
            </a:pPr>
            <a:endParaRPr sz="1200" dirty="0"/>
          </a:p>
        </p:txBody>
      </p:sp>
    </p:spTree>
    <p:extLst>
      <p:ext uri="{BB962C8B-B14F-4D97-AF65-F5344CB8AC3E}">
        <p14:creationId xmlns:p14="http://schemas.microsoft.com/office/powerpoint/2010/main" val="1737483567"/>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5" name="Shape 535"/>
          <p:cNvSpPr>
            <a:spLocks noGrp="1" noRot="1" noChangeAspect="1"/>
          </p:cNvSpPr>
          <p:nvPr>
            <p:ph type="sldImg"/>
          </p:nvPr>
        </p:nvSpPr>
        <p:spPr>
          <a:prstGeom prst="rect">
            <a:avLst/>
          </a:prstGeom>
        </p:spPr>
        <p:txBody>
          <a:bodyPr/>
          <a:lstStyle/>
          <a:p>
            <a:endParaRPr/>
          </a:p>
        </p:txBody>
      </p:sp>
      <p:sp>
        <p:nvSpPr>
          <p:cNvPr id="536" name="Shape 536"/>
          <p:cNvSpPr>
            <a:spLocks noGrp="1"/>
          </p:cNvSpPr>
          <p:nvPr>
            <p:ph type="body" sz="quarter" idx="1"/>
          </p:nvPr>
        </p:nvSpPr>
        <p:spPr>
          <a:prstGeom prst="rect">
            <a:avLst/>
          </a:prstGeom>
        </p:spPr>
        <p:txBody>
          <a:bodyPr/>
          <a:lstStyle/>
          <a:p>
            <a:pPr algn="ctr">
              <a:defRPr sz="2500">
                <a:latin typeface="游ゴシック体 ボールド"/>
                <a:ea typeface="游ゴシック体 ボールド"/>
                <a:cs typeface="游ゴシック体 ボールド"/>
                <a:sym typeface="游ゴシック体 ボールド"/>
              </a:defRPr>
            </a:pPr>
            <a:r>
              <a:rPr sz="1600" dirty="0" err="1"/>
              <a:t>処理速度</a:t>
            </a:r>
            <a:endParaRPr sz="1600" dirty="0"/>
          </a:p>
          <a:p>
            <a:pPr algn="ctr">
              <a:defRPr sz="2500"/>
            </a:pPr>
            <a:endParaRPr sz="1200" dirty="0"/>
          </a:p>
          <a:p>
            <a:pPr>
              <a:defRPr sz="2000"/>
            </a:pPr>
            <a:r>
              <a:rPr sz="1200" dirty="0" err="1"/>
              <a:t>ブロックチェーンは、取引が行われてからの時間の経過とともに、取引の安全性が向上する</a:t>
            </a:r>
            <a:r>
              <a:rPr sz="1200" dirty="0"/>
              <a:t>(</a:t>
            </a:r>
            <a:r>
              <a:rPr sz="1200" dirty="0" err="1"/>
              <a:t>取引が書き換えられる、取り消される確率が低下する</a:t>
            </a:r>
            <a:r>
              <a:rPr sz="1200" dirty="0"/>
              <a:t>)</a:t>
            </a:r>
          </a:p>
          <a:p>
            <a:pPr>
              <a:defRPr sz="2000"/>
            </a:pPr>
            <a:r>
              <a:rPr sz="1200" dirty="0" err="1"/>
              <a:t>つまり、安全に取引を行うためには時間を必要となるため、処理速度が極めて遅い</a:t>
            </a:r>
            <a:endParaRPr sz="1200" dirty="0"/>
          </a:p>
          <a:p>
            <a:pPr>
              <a:defRPr sz="2000"/>
            </a:pPr>
            <a:r>
              <a:rPr sz="1200" dirty="0" err="1"/>
              <a:t>このような特徴から、即時性の求められる処理には向いていない</a:t>
            </a:r>
            <a:endParaRPr sz="1200" dirty="0"/>
          </a:p>
        </p:txBody>
      </p:sp>
    </p:spTree>
    <p:extLst>
      <p:ext uri="{BB962C8B-B14F-4D97-AF65-F5344CB8AC3E}">
        <p14:creationId xmlns:p14="http://schemas.microsoft.com/office/powerpoint/2010/main" val="9808511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 name="Shape 112"/>
          <p:cNvSpPr>
            <a:spLocks noGrp="1" noRot="1" noChangeAspect="1"/>
          </p:cNvSpPr>
          <p:nvPr>
            <p:ph type="sldImg"/>
          </p:nvPr>
        </p:nvSpPr>
        <p:spPr>
          <a:prstGeom prst="rect">
            <a:avLst/>
          </a:prstGeom>
        </p:spPr>
        <p:txBody>
          <a:bodyPr/>
          <a:lstStyle/>
          <a:p>
            <a:endParaRPr/>
          </a:p>
        </p:txBody>
      </p:sp>
      <p:sp>
        <p:nvSpPr>
          <p:cNvPr id="113" name="Shape 113"/>
          <p:cNvSpPr>
            <a:spLocks noGrp="1"/>
          </p:cNvSpPr>
          <p:nvPr>
            <p:ph type="body" sz="quarter" idx="1"/>
          </p:nvPr>
        </p:nvSpPr>
        <p:spPr>
          <a:prstGeom prst="rect">
            <a:avLst/>
          </a:prstGeom>
        </p:spPr>
        <p:txBody>
          <a:bodyPr/>
          <a:lstStyle/>
          <a:p>
            <a:pPr>
              <a:defRPr sz="2000"/>
            </a:pPr>
            <a:r>
              <a:rPr sz="1200" dirty="0"/>
              <a:t>・</a:t>
            </a:r>
            <a:r>
              <a:rPr sz="1200" dirty="0" err="1"/>
              <a:t>ブロックチェーンは既存の様々な技術の組み合わせによる新しい仕組み</a:t>
            </a:r>
            <a:endParaRPr sz="1200" dirty="0"/>
          </a:p>
          <a:p>
            <a:pPr>
              <a:defRPr sz="2000"/>
            </a:pPr>
            <a:r>
              <a:rPr sz="1200" dirty="0"/>
              <a:t>・</a:t>
            </a:r>
            <a:r>
              <a:rPr sz="1200" dirty="0" err="1">
                <a:latin typeface="游ゴシック体 ボールド"/>
                <a:ea typeface="游ゴシック体 ボールド"/>
                <a:cs typeface="游ゴシック体 ボールド"/>
                <a:sym typeface="游ゴシック体 ボールド"/>
              </a:rPr>
              <a:t>ITだけでなく、経済学なども利用</a:t>
            </a:r>
            <a:r>
              <a:rPr sz="1200" dirty="0" err="1"/>
              <a:t>してブロックチェーン</a:t>
            </a:r>
            <a:r>
              <a:rPr sz="1200" dirty="0"/>
              <a:t> </a:t>
            </a:r>
            <a:r>
              <a:rPr sz="1200" dirty="0" err="1"/>
              <a:t>の仕組みが作られている</a:t>
            </a:r>
            <a:endParaRPr sz="1200" dirty="0"/>
          </a:p>
          <a:p>
            <a:pPr>
              <a:defRPr sz="2000"/>
            </a:pPr>
            <a:r>
              <a:rPr sz="1200" dirty="0"/>
              <a:t>・このことから、ブロックチェーンは「</a:t>
            </a:r>
            <a:r>
              <a:rPr sz="1200" dirty="0">
                <a:latin typeface="游ゴシック体 ボールド"/>
                <a:ea typeface="游ゴシック体 ボールド"/>
                <a:cs typeface="游ゴシック体 ボールド"/>
                <a:sym typeface="游ゴシック体 ボールド"/>
              </a:rPr>
              <a:t>学問の総合格闘技</a:t>
            </a:r>
            <a:r>
              <a:rPr sz="1200" dirty="0"/>
              <a:t>」とも呼ばれている（実際に、ブロックチェーンを研究している文系の研究室もある)</a:t>
            </a:r>
          </a:p>
        </p:txBody>
      </p:sp>
    </p:spTree>
    <p:extLst>
      <p:ext uri="{BB962C8B-B14F-4D97-AF65-F5344CB8AC3E}">
        <p14:creationId xmlns:p14="http://schemas.microsoft.com/office/powerpoint/2010/main" val="142867601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5" name="Shape 545"/>
          <p:cNvSpPr>
            <a:spLocks noGrp="1" noRot="1" noChangeAspect="1"/>
          </p:cNvSpPr>
          <p:nvPr>
            <p:ph type="sldImg"/>
          </p:nvPr>
        </p:nvSpPr>
        <p:spPr>
          <a:prstGeom prst="rect">
            <a:avLst/>
          </a:prstGeom>
        </p:spPr>
        <p:txBody>
          <a:bodyPr/>
          <a:lstStyle/>
          <a:p>
            <a:endParaRPr/>
          </a:p>
        </p:txBody>
      </p:sp>
      <p:sp>
        <p:nvSpPr>
          <p:cNvPr id="546" name="Shape 546"/>
          <p:cNvSpPr>
            <a:spLocks noGrp="1"/>
          </p:cNvSpPr>
          <p:nvPr>
            <p:ph type="body" sz="quarter" idx="1"/>
          </p:nvPr>
        </p:nvSpPr>
        <p:spPr>
          <a:prstGeom prst="rect">
            <a:avLst/>
          </a:prstGeom>
        </p:spPr>
        <p:txBody>
          <a:bodyPr/>
          <a:lstStyle/>
          <a:p>
            <a:pPr algn="ctr">
              <a:defRPr sz="2500">
                <a:latin typeface="游ゴシック体 ボールド"/>
                <a:ea typeface="游ゴシック体 ボールド"/>
                <a:cs typeface="游ゴシック体 ボールド"/>
                <a:sym typeface="游ゴシック体 ボールド"/>
              </a:defRPr>
            </a:pPr>
            <a:r>
              <a:rPr sz="1600" dirty="0" err="1"/>
              <a:t>コントラクトの修正</a:t>
            </a:r>
            <a:endParaRPr sz="1600" dirty="0"/>
          </a:p>
          <a:p>
            <a:pPr algn="ctr">
              <a:defRPr sz="2500"/>
            </a:pPr>
            <a:endParaRPr sz="1200" dirty="0"/>
          </a:p>
          <a:p>
            <a:pPr>
              <a:defRPr sz="2000"/>
            </a:pPr>
            <a:r>
              <a:rPr sz="1200" dirty="0" err="1">
                <a:latin typeface="游ゴシック体 ボールド"/>
                <a:ea typeface="游ゴシック体 ボールド"/>
                <a:cs typeface="游ゴシック体 ボールド"/>
                <a:sym typeface="游ゴシック体 ボールド"/>
              </a:rPr>
              <a:t>ブロックチェーンでは一度書き込んだデータを書き換えることや消すことはできない</a:t>
            </a:r>
            <a:r>
              <a:rPr sz="1200" dirty="0"/>
              <a:t>(</a:t>
            </a:r>
            <a:r>
              <a:rPr sz="1200" dirty="0" err="1"/>
              <a:t>このような特徴から石板に刻むと例えられることがある</a:t>
            </a:r>
            <a:r>
              <a:rPr sz="1200" dirty="0"/>
              <a:t>)</a:t>
            </a:r>
          </a:p>
          <a:p>
            <a:pPr>
              <a:defRPr sz="2000"/>
            </a:pPr>
            <a:r>
              <a:rPr sz="1200" dirty="0"/>
              <a:t>→</a:t>
            </a:r>
            <a:r>
              <a:rPr sz="1200" dirty="0" err="1"/>
              <a:t>一度、ブロックチェーンに書き込んだプログラムは修正することができない</a:t>
            </a:r>
            <a:endParaRPr sz="1200" dirty="0"/>
          </a:p>
          <a:p>
            <a:pPr>
              <a:defRPr sz="2000"/>
            </a:pPr>
            <a:endParaRPr sz="1200" dirty="0"/>
          </a:p>
          <a:p>
            <a:pPr>
              <a:defRPr sz="2000">
                <a:latin typeface="游ゴシック体 ボールド"/>
                <a:ea typeface="游ゴシック体 ボールド"/>
                <a:cs typeface="游ゴシック体 ボールド"/>
                <a:sym typeface="游ゴシック体 ボールド"/>
              </a:defRPr>
            </a:pPr>
            <a:r>
              <a:rPr sz="1200" dirty="0" err="1"/>
              <a:t>利点</a:t>
            </a:r>
            <a:endParaRPr sz="1200" dirty="0"/>
          </a:p>
          <a:p>
            <a:pPr>
              <a:defRPr sz="2000"/>
            </a:pPr>
            <a:r>
              <a:rPr sz="1200" dirty="0" err="1"/>
              <a:t>一度正しいプログラムを書き込めば、誰にも書き換えられることがない</a:t>
            </a:r>
            <a:endParaRPr sz="1200" dirty="0"/>
          </a:p>
          <a:p>
            <a:pPr>
              <a:defRPr sz="2000"/>
            </a:pPr>
            <a:endParaRPr sz="1200" dirty="0"/>
          </a:p>
          <a:p>
            <a:pPr>
              <a:defRPr sz="2000">
                <a:latin typeface="游ゴシック体 ボールド"/>
                <a:ea typeface="游ゴシック体 ボールド"/>
                <a:cs typeface="游ゴシック体 ボールド"/>
                <a:sym typeface="游ゴシック体 ボールド"/>
              </a:defRPr>
            </a:pPr>
            <a:r>
              <a:rPr sz="1200" dirty="0" err="1"/>
              <a:t>難点</a:t>
            </a:r>
            <a:endParaRPr sz="1200" dirty="0"/>
          </a:p>
          <a:p>
            <a:pPr>
              <a:defRPr sz="2000"/>
            </a:pPr>
            <a:r>
              <a:rPr sz="1200" dirty="0" err="1"/>
              <a:t>プログラムにバグがあったとしても、書き換えることや修正することができない</a:t>
            </a:r>
            <a:endParaRPr sz="1200" dirty="0"/>
          </a:p>
          <a:p>
            <a:pPr>
              <a:defRPr sz="2000"/>
            </a:pPr>
            <a:endParaRPr sz="1200" dirty="0"/>
          </a:p>
          <a:p>
            <a:pPr>
              <a:defRPr sz="2000"/>
            </a:pPr>
            <a:r>
              <a:rPr sz="1200" dirty="0" err="1"/>
              <a:t>このような特徴から過去に多額の通貨が盗まれるといったことも発生している</a:t>
            </a:r>
            <a:endParaRPr sz="1200" dirty="0"/>
          </a:p>
        </p:txBody>
      </p:sp>
    </p:spTree>
    <p:extLst>
      <p:ext uri="{BB962C8B-B14F-4D97-AF65-F5344CB8AC3E}">
        <p14:creationId xmlns:p14="http://schemas.microsoft.com/office/powerpoint/2010/main" val="2989736186"/>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 name="Shape 552"/>
          <p:cNvSpPr>
            <a:spLocks noGrp="1" noRot="1" noChangeAspect="1"/>
          </p:cNvSpPr>
          <p:nvPr>
            <p:ph type="sldImg"/>
          </p:nvPr>
        </p:nvSpPr>
        <p:spPr>
          <a:prstGeom prst="rect">
            <a:avLst/>
          </a:prstGeom>
        </p:spPr>
        <p:txBody>
          <a:bodyPr/>
          <a:lstStyle/>
          <a:p>
            <a:endParaRPr/>
          </a:p>
        </p:txBody>
      </p:sp>
      <p:sp>
        <p:nvSpPr>
          <p:cNvPr id="553" name="Shape 553"/>
          <p:cNvSpPr>
            <a:spLocks noGrp="1"/>
          </p:cNvSpPr>
          <p:nvPr>
            <p:ph type="body" sz="quarter" idx="1"/>
          </p:nvPr>
        </p:nvSpPr>
        <p:spPr>
          <a:prstGeom prst="rect">
            <a:avLst/>
          </a:prstGeom>
        </p:spPr>
        <p:txBody>
          <a:bodyPr/>
          <a:lstStyle/>
          <a:p>
            <a:pPr>
              <a:defRPr sz="2000"/>
            </a:pPr>
            <a:r>
              <a:rPr sz="1200" dirty="0" err="1"/>
              <a:t>BitcoinやEthereumを始めとして無数のブロックチェーンが存在する</a:t>
            </a:r>
            <a:r>
              <a:rPr sz="1200" dirty="0"/>
              <a:t>。</a:t>
            </a:r>
          </a:p>
          <a:p>
            <a:pPr>
              <a:defRPr sz="2000"/>
            </a:pPr>
            <a:r>
              <a:rPr sz="1200" dirty="0" err="1"/>
              <a:t>これらを始めとして全てのブロックチェーンでスマートコントラクトを作ることができるのか</a:t>
            </a:r>
            <a:r>
              <a:rPr sz="1200" dirty="0"/>
              <a:t>?</a:t>
            </a:r>
          </a:p>
        </p:txBody>
      </p:sp>
    </p:spTree>
    <p:extLst>
      <p:ext uri="{BB962C8B-B14F-4D97-AF65-F5344CB8AC3E}">
        <p14:creationId xmlns:p14="http://schemas.microsoft.com/office/powerpoint/2010/main" val="1497607299"/>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9" name="Shape 559"/>
          <p:cNvSpPr>
            <a:spLocks noGrp="1" noRot="1" noChangeAspect="1"/>
          </p:cNvSpPr>
          <p:nvPr>
            <p:ph type="sldImg"/>
          </p:nvPr>
        </p:nvSpPr>
        <p:spPr>
          <a:prstGeom prst="rect">
            <a:avLst/>
          </a:prstGeom>
        </p:spPr>
        <p:txBody>
          <a:bodyPr/>
          <a:lstStyle/>
          <a:p>
            <a:endParaRPr/>
          </a:p>
        </p:txBody>
      </p:sp>
      <p:sp>
        <p:nvSpPr>
          <p:cNvPr id="560" name="Shape 560"/>
          <p:cNvSpPr>
            <a:spLocks noGrp="1"/>
          </p:cNvSpPr>
          <p:nvPr>
            <p:ph type="body" sz="quarter" idx="1"/>
          </p:nvPr>
        </p:nvSpPr>
        <p:spPr>
          <a:prstGeom prst="rect">
            <a:avLst/>
          </a:prstGeom>
        </p:spPr>
        <p:txBody>
          <a:bodyPr/>
          <a:lstStyle/>
          <a:p>
            <a:pPr algn="ctr">
              <a:defRPr sz="2500">
                <a:latin typeface="游ゴシック体 ボールド"/>
                <a:ea typeface="游ゴシック体 ボールド"/>
                <a:cs typeface="游ゴシック体 ボールド"/>
                <a:sym typeface="游ゴシック体 ボールド"/>
              </a:defRPr>
            </a:pPr>
            <a:r>
              <a:rPr sz="1600" dirty="0" err="1"/>
              <a:t>スマートコントラクトのために作られたブロックチェーン</a:t>
            </a:r>
            <a:r>
              <a:rPr sz="1600" dirty="0"/>
              <a:t> </a:t>
            </a:r>
            <a:r>
              <a:rPr sz="1600" dirty="0" err="1"/>
              <a:t>が必要</a:t>
            </a:r>
            <a:endParaRPr sz="1600" dirty="0"/>
          </a:p>
          <a:p>
            <a:pPr>
              <a:defRPr sz="2000"/>
            </a:pPr>
            <a:endParaRPr sz="1200" dirty="0"/>
          </a:p>
          <a:p>
            <a:pPr>
              <a:defRPr sz="2000"/>
            </a:pPr>
            <a:r>
              <a:rPr sz="1200" dirty="0" err="1"/>
              <a:t>ここからは具体的にスマートコントラクトに利用するブロックチェーンを紹介する</a:t>
            </a:r>
            <a:endParaRPr sz="1200" dirty="0"/>
          </a:p>
        </p:txBody>
      </p:sp>
    </p:spTree>
    <p:extLst>
      <p:ext uri="{BB962C8B-B14F-4D97-AF65-F5344CB8AC3E}">
        <p14:creationId xmlns:p14="http://schemas.microsoft.com/office/powerpoint/2010/main" val="3733631030"/>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8" name="Shape 568"/>
          <p:cNvSpPr>
            <a:spLocks noGrp="1" noRot="1" noChangeAspect="1"/>
          </p:cNvSpPr>
          <p:nvPr>
            <p:ph type="sldImg"/>
          </p:nvPr>
        </p:nvSpPr>
        <p:spPr>
          <a:prstGeom prst="rect">
            <a:avLst/>
          </a:prstGeom>
        </p:spPr>
        <p:txBody>
          <a:bodyPr/>
          <a:lstStyle/>
          <a:p>
            <a:endParaRPr/>
          </a:p>
        </p:txBody>
      </p:sp>
      <p:sp>
        <p:nvSpPr>
          <p:cNvPr id="569" name="Shape 569"/>
          <p:cNvSpPr>
            <a:spLocks noGrp="1"/>
          </p:cNvSpPr>
          <p:nvPr>
            <p:ph type="body" sz="quarter" idx="1"/>
          </p:nvPr>
        </p:nvSpPr>
        <p:spPr>
          <a:prstGeom prst="rect">
            <a:avLst/>
          </a:prstGeom>
        </p:spPr>
        <p:txBody>
          <a:bodyPr/>
          <a:lstStyle/>
          <a:p>
            <a:pPr algn="ctr">
              <a:defRPr sz="2500">
                <a:latin typeface="游ゴシック体 ボールド"/>
                <a:ea typeface="游ゴシック体 ボールド"/>
                <a:cs typeface="游ゴシック体 ボールド"/>
                <a:sym typeface="游ゴシック体 ボールド"/>
              </a:defRPr>
            </a:pPr>
            <a:r>
              <a:rPr sz="1600" dirty="0" err="1"/>
              <a:t>Ethereum</a:t>
            </a:r>
            <a:endParaRPr sz="1600" dirty="0"/>
          </a:p>
          <a:p>
            <a:pPr>
              <a:defRPr sz="2000"/>
            </a:pPr>
            <a:endParaRPr sz="1200" dirty="0"/>
          </a:p>
          <a:p>
            <a:pPr>
              <a:defRPr sz="2000"/>
            </a:pPr>
            <a:r>
              <a:rPr sz="1200" dirty="0" err="1"/>
              <a:t>スマートコントラクトを実現するために作られた初めてのブロックチェーン</a:t>
            </a:r>
            <a:endParaRPr sz="1200" dirty="0"/>
          </a:p>
          <a:p>
            <a:pPr>
              <a:defRPr sz="2000"/>
            </a:pPr>
            <a:endParaRPr sz="1200" dirty="0"/>
          </a:p>
          <a:p>
            <a:pPr>
              <a:defRPr sz="2000"/>
            </a:pPr>
            <a:r>
              <a:rPr sz="1200" dirty="0"/>
              <a:t>今回の教材では、スマートコントラクトの作成にEthereumを利用する。詳細については3章で説明する</a:t>
            </a:r>
          </a:p>
        </p:txBody>
      </p:sp>
    </p:spTree>
    <p:extLst>
      <p:ext uri="{BB962C8B-B14F-4D97-AF65-F5344CB8AC3E}">
        <p14:creationId xmlns:p14="http://schemas.microsoft.com/office/powerpoint/2010/main" val="2316869764"/>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8" name="Shape 578"/>
          <p:cNvSpPr>
            <a:spLocks noGrp="1" noRot="1" noChangeAspect="1"/>
          </p:cNvSpPr>
          <p:nvPr>
            <p:ph type="sldImg"/>
          </p:nvPr>
        </p:nvSpPr>
        <p:spPr>
          <a:prstGeom prst="rect">
            <a:avLst/>
          </a:prstGeom>
        </p:spPr>
        <p:txBody>
          <a:bodyPr/>
          <a:lstStyle/>
          <a:p>
            <a:endParaRPr/>
          </a:p>
        </p:txBody>
      </p:sp>
      <p:sp>
        <p:nvSpPr>
          <p:cNvPr id="579" name="Shape 579"/>
          <p:cNvSpPr>
            <a:spLocks noGrp="1"/>
          </p:cNvSpPr>
          <p:nvPr>
            <p:ph type="body" sz="quarter" idx="1"/>
          </p:nvPr>
        </p:nvSpPr>
        <p:spPr>
          <a:prstGeom prst="rect">
            <a:avLst/>
          </a:prstGeom>
        </p:spPr>
        <p:txBody>
          <a:bodyPr/>
          <a:lstStyle/>
          <a:p>
            <a:pPr algn="ctr">
              <a:defRPr sz="2500">
                <a:latin typeface="游ゴシック体 ボールド"/>
                <a:ea typeface="游ゴシック体 ボールド"/>
                <a:cs typeface="游ゴシック体 ボールド"/>
                <a:sym typeface="游ゴシック体 ボールド"/>
              </a:defRPr>
            </a:pPr>
            <a:r>
              <a:rPr sz="1600" dirty="0"/>
              <a:t>NEO</a:t>
            </a:r>
          </a:p>
          <a:p>
            <a:pPr>
              <a:defRPr sz="2000"/>
            </a:pPr>
            <a:endParaRPr sz="1200" dirty="0"/>
          </a:p>
          <a:p>
            <a:pPr>
              <a:defRPr sz="2000"/>
            </a:pPr>
            <a:r>
              <a:rPr sz="1200" dirty="0"/>
              <a:t>・</a:t>
            </a:r>
            <a:r>
              <a:rPr sz="1200" dirty="0" err="1"/>
              <a:t>中国で開発されたパブリックブロックチェーン</a:t>
            </a:r>
            <a:r>
              <a:rPr sz="1200" dirty="0"/>
              <a:t> </a:t>
            </a:r>
          </a:p>
          <a:p>
            <a:pPr>
              <a:defRPr sz="2000"/>
            </a:pPr>
            <a:r>
              <a:rPr sz="1200" dirty="0"/>
              <a:t>・</a:t>
            </a:r>
            <a:r>
              <a:rPr sz="1200" dirty="0" err="1"/>
              <a:t>スマートコントラクトの開発をPython、Javaなど様々な言語で行うことができる</a:t>
            </a:r>
            <a:endParaRPr sz="1200" dirty="0"/>
          </a:p>
          <a:p>
            <a:pPr>
              <a:defRPr sz="2000"/>
            </a:pPr>
            <a:endParaRPr sz="1200" dirty="0"/>
          </a:p>
          <a:p>
            <a:pPr algn="ctr">
              <a:defRPr sz="2500">
                <a:latin typeface="游ゴシック体 ボールド"/>
                <a:ea typeface="游ゴシック体 ボールド"/>
                <a:cs typeface="游ゴシック体 ボールド"/>
                <a:sym typeface="游ゴシック体 ボールド"/>
              </a:defRPr>
            </a:pPr>
            <a:r>
              <a:rPr sz="1600" dirty="0"/>
              <a:t>EOS</a:t>
            </a:r>
          </a:p>
          <a:p>
            <a:pPr>
              <a:defRPr sz="2000"/>
            </a:pPr>
            <a:endParaRPr sz="1200" dirty="0"/>
          </a:p>
          <a:p>
            <a:pPr>
              <a:defRPr sz="2000"/>
            </a:pPr>
            <a:r>
              <a:rPr sz="1200" dirty="0"/>
              <a:t>・</a:t>
            </a:r>
            <a:r>
              <a:rPr sz="1200" dirty="0" err="1"/>
              <a:t>トランザクションの処理が高速である</a:t>
            </a:r>
            <a:r>
              <a:rPr sz="1200" dirty="0"/>
              <a:t>(</a:t>
            </a:r>
            <a:r>
              <a:rPr sz="1200" dirty="0" err="1"/>
              <a:t>利用されているDPoSというコンセンサスアルゴリズムに特徴がある</a:t>
            </a:r>
            <a:r>
              <a:rPr sz="1200" dirty="0"/>
              <a:t>)</a:t>
            </a:r>
          </a:p>
          <a:p>
            <a:pPr>
              <a:defRPr sz="2000"/>
            </a:pPr>
            <a:r>
              <a:rPr sz="1200" dirty="0"/>
              <a:t>・</a:t>
            </a:r>
            <a:r>
              <a:rPr sz="1200" dirty="0" err="1"/>
              <a:t>完全なパブリックブロックチェーンではない</a:t>
            </a:r>
            <a:endParaRPr sz="1200" dirty="0"/>
          </a:p>
        </p:txBody>
      </p:sp>
    </p:spTree>
    <p:extLst>
      <p:ext uri="{BB962C8B-B14F-4D97-AF65-F5344CB8AC3E}">
        <p14:creationId xmlns:p14="http://schemas.microsoft.com/office/powerpoint/2010/main" val="3019466698"/>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3129876637"/>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7" name="Shape 587"/>
          <p:cNvSpPr>
            <a:spLocks noGrp="1" noRot="1" noChangeAspect="1"/>
          </p:cNvSpPr>
          <p:nvPr>
            <p:ph type="sldImg"/>
          </p:nvPr>
        </p:nvSpPr>
        <p:spPr>
          <a:prstGeom prst="rect">
            <a:avLst/>
          </a:prstGeom>
        </p:spPr>
        <p:txBody>
          <a:bodyPr/>
          <a:lstStyle/>
          <a:p>
            <a:endParaRPr/>
          </a:p>
        </p:txBody>
      </p:sp>
      <p:sp>
        <p:nvSpPr>
          <p:cNvPr id="588" name="Shape 588"/>
          <p:cNvSpPr>
            <a:spLocks noGrp="1"/>
          </p:cNvSpPr>
          <p:nvPr>
            <p:ph type="body" sz="quarter" idx="1"/>
          </p:nvPr>
        </p:nvSpPr>
        <p:spPr>
          <a:prstGeom prst="rect">
            <a:avLst/>
          </a:prstGeom>
        </p:spPr>
        <p:txBody>
          <a:bodyPr/>
          <a:lstStyle/>
          <a:p>
            <a:pPr>
              <a:defRPr sz="2000"/>
            </a:pPr>
            <a:r>
              <a:rPr sz="1200" dirty="0" err="1"/>
              <a:t>Ethereumは</a:t>
            </a:r>
            <a:endParaRPr sz="1200" dirty="0"/>
          </a:p>
          <a:p>
            <a:pPr>
              <a:defRPr sz="2000"/>
            </a:pPr>
            <a:r>
              <a:rPr sz="1200" dirty="0"/>
              <a:t>・</a:t>
            </a:r>
            <a:r>
              <a:rPr sz="1200" dirty="0" err="1"/>
              <a:t>パブリックブロックチェーン</a:t>
            </a:r>
            <a:r>
              <a:rPr sz="1200" dirty="0"/>
              <a:t> </a:t>
            </a:r>
          </a:p>
          <a:p>
            <a:pPr>
              <a:defRPr sz="2000"/>
            </a:pPr>
            <a:r>
              <a:rPr sz="1200" dirty="0"/>
              <a:t>・</a:t>
            </a:r>
            <a:r>
              <a:rPr sz="1200" dirty="0" err="1"/>
              <a:t>スマートコントラクトのためのブロックチェーン</a:t>
            </a:r>
            <a:r>
              <a:rPr sz="1200" dirty="0"/>
              <a:t> (</a:t>
            </a:r>
            <a:r>
              <a:rPr sz="1200" dirty="0" err="1"/>
              <a:t>管理者のいないシステム上で様々なサービスを実現するためのブロックチェーン</a:t>
            </a:r>
            <a:r>
              <a:rPr sz="1200" dirty="0"/>
              <a:t> )</a:t>
            </a:r>
          </a:p>
          <a:p>
            <a:pPr>
              <a:defRPr sz="2000"/>
            </a:pPr>
            <a:r>
              <a:rPr sz="1200" dirty="0"/>
              <a:t>・</a:t>
            </a:r>
            <a:r>
              <a:rPr sz="1200" dirty="0" err="1"/>
              <a:t>当時大学生だったヴィタリック・ブテリンにより作られた</a:t>
            </a:r>
            <a:endParaRPr sz="1200" dirty="0"/>
          </a:p>
        </p:txBody>
      </p:sp>
    </p:spTree>
    <p:extLst>
      <p:ext uri="{BB962C8B-B14F-4D97-AF65-F5344CB8AC3E}">
        <p14:creationId xmlns:p14="http://schemas.microsoft.com/office/powerpoint/2010/main" val="3637716912"/>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8" name="Shape 608"/>
          <p:cNvSpPr>
            <a:spLocks noGrp="1" noRot="1" noChangeAspect="1"/>
          </p:cNvSpPr>
          <p:nvPr>
            <p:ph type="sldImg"/>
          </p:nvPr>
        </p:nvSpPr>
        <p:spPr>
          <a:prstGeom prst="rect">
            <a:avLst/>
          </a:prstGeom>
        </p:spPr>
        <p:txBody>
          <a:bodyPr/>
          <a:lstStyle/>
          <a:p>
            <a:endParaRPr/>
          </a:p>
        </p:txBody>
      </p:sp>
      <p:sp>
        <p:nvSpPr>
          <p:cNvPr id="609" name="Shape 609"/>
          <p:cNvSpPr>
            <a:spLocks noGrp="1"/>
          </p:cNvSpPr>
          <p:nvPr>
            <p:ph type="body" sz="quarter" idx="1"/>
          </p:nvPr>
        </p:nvSpPr>
        <p:spPr>
          <a:prstGeom prst="rect">
            <a:avLst/>
          </a:prstGeom>
        </p:spPr>
        <p:txBody>
          <a:bodyPr/>
          <a:lstStyle/>
          <a:p>
            <a:pPr>
              <a:defRPr sz="2000"/>
            </a:pPr>
            <a:r>
              <a:rPr sz="1200" dirty="0"/>
              <a:t>Ethereumはパブリックブロックチェーンの一つであり、ネットワーク全体で一つの</a:t>
            </a:r>
            <a:r>
              <a:rPr sz="1200" dirty="0">
                <a:latin typeface="游ゴシック体 ボールド"/>
                <a:ea typeface="游ゴシック体 ボールド"/>
                <a:cs typeface="游ゴシック体 ボールド"/>
                <a:sym typeface="游ゴシック体 ボールド"/>
              </a:rPr>
              <a:t>仮想的なコンピュータ</a:t>
            </a:r>
            <a:r>
              <a:rPr sz="1200" dirty="0"/>
              <a:t>のように振る舞う。このコンピュータのことをEVM(</a:t>
            </a:r>
            <a:r>
              <a:rPr sz="1200" dirty="0" err="1"/>
              <a:t>Ethereum</a:t>
            </a:r>
            <a:r>
              <a:rPr sz="1200" dirty="0"/>
              <a:t> Virtual Machine)</a:t>
            </a:r>
            <a:r>
              <a:rPr sz="1200" dirty="0" err="1"/>
              <a:t>と呼ぶ</a:t>
            </a:r>
            <a:r>
              <a:rPr sz="1200" dirty="0"/>
              <a:t>。</a:t>
            </a:r>
          </a:p>
        </p:txBody>
      </p:sp>
    </p:spTree>
    <p:extLst>
      <p:ext uri="{BB962C8B-B14F-4D97-AF65-F5344CB8AC3E}">
        <p14:creationId xmlns:p14="http://schemas.microsoft.com/office/powerpoint/2010/main" val="168663460"/>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 name="Shape 615"/>
          <p:cNvSpPr>
            <a:spLocks noGrp="1" noRot="1" noChangeAspect="1"/>
          </p:cNvSpPr>
          <p:nvPr>
            <p:ph type="sldImg"/>
          </p:nvPr>
        </p:nvSpPr>
        <p:spPr>
          <a:prstGeom prst="rect">
            <a:avLst/>
          </a:prstGeom>
        </p:spPr>
        <p:txBody>
          <a:bodyPr/>
          <a:lstStyle/>
          <a:p>
            <a:endParaRPr/>
          </a:p>
        </p:txBody>
      </p:sp>
      <p:sp>
        <p:nvSpPr>
          <p:cNvPr id="616" name="Shape 616"/>
          <p:cNvSpPr>
            <a:spLocks noGrp="1"/>
          </p:cNvSpPr>
          <p:nvPr>
            <p:ph type="body" sz="quarter" idx="1"/>
          </p:nvPr>
        </p:nvSpPr>
        <p:spPr>
          <a:prstGeom prst="rect">
            <a:avLst/>
          </a:prstGeom>
        </p:spPr>
        <p:txBody>
          <a:bodyPr/>
          <a:lstStyle/>
          <a:p>
            <a:pPr>
              <a:defRPr sz="2000"/>
            </a:pPr>
            <a:r>
              <a:rPr sz="1200" dirty="0" err="1"/>
              <a:t>EVMは</a:t>
            </a:r>
            <a:endParaRPr sz="1200" dirty="0"/>
          </a:p>
          <a:p>
            <a:pPr>
              <a:defRPr sz="2000"/>
            </a:pPr>
            <a:r>
              <a:rPr sz="1200" dirty="0"/>
              <a:t>・</a:t>
            </a:r>
            <a:r>
              <a:rPr sz="1200" dirty="0" err="1">
                <a:latin typeface="游ゴシック体 ボールド"/>
                <a:ea typeface="游ゴシック体 ボールド"/>
                <a:cs typeface="游ゴシック体 ボールド"/>
                <a:sym typeface="游ゴシック体 ボールド"/>
              </a:rPr>
              <a:t>世界中の多数のノードにより構成される</a:t>
            </a:r>
            <a:endParaRPr sz="1200" dirty="0">
              <a:latin typeface="游ゴシック体 ボールド"/>
              <a:ea typeface="游ゴシック体 ボールド"/>
              <a:cs typeface="游ゴシック体 ボールド"/>
              <a:sym typeface="游ゴシック体 ボールド"/>
            </a:endParaRPr>
          </a:p>
          <a:p>
            <a:pPr>
              <a:defRPr sz="2000"/>
            </a:pPr>
            <a:r>
              <a:rPr sz="1200" dirty="0"/>
              <a:t>→ </a:t>
            </a:r>
            <a:r>
              <a:rPr sz="1200" dirty="0" err="1"/>
              <a:t>Ethereumはパブリックブロックチェーンであるため、世界中にEVMを構成するノードが存在する</a:t>
            </a:r>
            <a:endParaRPr sz="1200" dirty="0"/>
          </a:p>
          <a:p>
            <a:pPr>
              <a:defRPr sz="2000"/>
            </a:pPr>
            <a:endParaRPr sz="1200" dirty="0"/>
          </a:p>
          <a:p>
            <a:pPr>
              <a:defRPr sz="2000"/>
            </a:pPr>
            <a:r>
              <a:rPr sz="1200" dirty="0"/>
              <a:t>・</a:t>
            </a:r>
            <a:r>
              <a:rPr sz="1200" dirty="0" err="1">
                <a:latin typeface="游ゴシック体 ボールド"/>
                <a:ea typeface="游ゴシック体 ボールド"/>
                <a:cs typeface="游ゴシック体 ボールド"/>
                <a:sym typeface="游ゴシック体 ボールド"/>
              </a:rPr>
              <a:t>一般的な処理を行うことができる</a:t>
            </a:r>
            <a:endParaRPr sz="1200" dirty="0">
              <a:latin typeface="游ゴシック体 ボールド"/>
              <a:ea typeface="游ゴシック体 ボールド"/>
              <a:cs typeface="游ゴシック体 ボールド"/>
              <a:sym typeface="游ゴシック体 ボールド"/>
            </a:endParaRPr>
          </a:p>
          <a:p>
            <a:pPr>
              <a:defRPr sz="2000"/>
            </a:pPr>
            <a:r>
              <a:rPr sz="1200" dirty="0"/>
              <a:t>→　</a:t>
            </a:r>
            <a:r>
              <a:rPr sz="1200" dirty="0" err="1"/>
              <a:t>一般的なプログラムを実行することができる</a:t>
            </a:r>
            <a:r>
              <a:rPr sz="1200" dirty="0"/>
              <a:t>(</a:t>
            </a:r>
            <a:r>
              <a:rPr sz="1200" dirty="0" err="1"/>
              <a:t>Bitcoinなどでは繰り返し処理などを行うことができない</a:t>
            </a:r>
            <a:r>
              <a:rPr sz="1200" dirty="0"/>
              <a:t>)</a:t>
            </a:r>
          </a:p>
          <a:p>
            <a:pPr>
              <a:defRPr sz="2000"/>
            </a:pPr>
            <a:endParaRPr sz="1200" dirty="0"/>
          </a:p>
          <a:p>
            <a:pPr>
              <a:defRPr sz="2000"/>
            </a:pPr>
            <a:r>
              <a:rPr sz="1200" dirty="0"/>
              <a:t>・</a:t>
            </a:r>
            <a:r>
              <a:rPr sz="1200" dirty="0" err="1">
                <a:latin typeface="游ゴシック体 ボールド"/>
                <a:ea typeface="游ゴシック体 ボールド"/>
                <a:cs typeface="游ゴシック体 ボールド"/>
                <a:sym typeface="游ゴシック体 ボールド"/>
              </a:rPr>
              <a:t>状態は一意に保たれる</a:t>
            </a:r>
            <a:endParaRPr sz="1200" dirty="0">
              <a:latin typeface="游ゴシック体 ボールド"/>
              <a:ea typeface="游ゴシック体 ボールド"/>
              <a:cs typeface="游ゴシック体 ボールド"/>
              <a:sym typeface="游ゴシック体 ボールド"/>
            </a:endParaRPr>
          </a:p>
          <a:p>
            <a:pPr>
              <a:defRPr sz="2000"/>
            </a:pPr>
            <a:r>
              <a:rPr sz="1200" dirty="0"/>
              <a:t>→　</a:t>
            </a:r>
            <a:r>
              <a:rPr sz="1200" dirty="0" err="1"/>
              <a:t>EVM内のどのノードが全く同じデータを持っている</a:t>
            </a:r>
            <a:r>
              <a:rPr sz="1200" dirty="0"/>
              <a:t>(</a:t>
            </a:r>
            <a:r>
              <a:rPr sz="1200" dirty="0" err="1"/>
              <a:t>変数aの値をどのノードに聞いても必ず同じ答えが返ってくる</a:t>
            </a:r>
            <a:r>
              <a:rPr sz="1200" dirty="0"/>
              <a:t>)</a:t>
            </a:r>
          </a:p>
        </p:txBody>
      </p:sp>
    </p:spTree>
    <p:extLst>
      <p:ext uri="{BB962C8B-B14F-4D97-AF65-F5344CB8AC3E}">
        <p14:creationId xmlns:p14="http://schemas.microsoft.com/office/powerpoint/2010/main" val="3214750902"/>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2" name="Shape 622"/>
          <p:cNvSpPr>
            <a:spLocks noGrp="1" noRot="1" noChangeAspect="1"/>
          </p:cNvSpPr>
          <p:nvPr>
            <p:ph type="sldImg"/>
          </p:nvPr>
        </p:nvSpPr>
        <p:spPr>
          <a:prstGeom prst="rect">
            <a:avLst/>
          </a:prstGeom>
        </p:spPr>
        <p:txBody>
          <a:bodyPr/>
          <a:lstStyle/>
          <a:p>
            <a:endParaRPr/>
          </a:p>
        </p:txBody>
      </p:sp>
      <p:sp>
        <p:nvSpPr>
          <p:cNvPr id="623" name="Shape 623"/>
          <p:cNvSpPr>
            <a:spLocks noGrp="1"/>
          </p:cNvSpPr>
          <p:nvPr>
            <p:ph type="body" sz="quarter" idx="1"/>
          </p:nvPr>
        </p:nvSpPr>
        <p:spPr>
          <a:prstGeom prst="rect">
            <a:avLst/>
          </a:prstGeom>
        </p:spPr>
        <p:txBody>
          <a:bodyPr/>
          <a:lstStyle/>
          <a:p>
            <a:pPr>
              <a:defRPr sz="2000"/>
            </a:pPr>
            <a:r>
              <a:rPr sz="1200" dirty="0" err="1"/>
              <a:t>コントラクト</a:t>
            </a:r>
            <a:r>
              <a:rPr sz="1200" dirty="0"/>
              <a:t>(Contract)</a:t>
            </a:r>
            <a:r>
              <a:rPr sz="1200" dirty="0" err="1"/>
              <a:t>という言葉は辞書的には</a:t>
            </a:r>
            <a:r>
              <a:rPr sz="1200" dirty="0"/>
              <a:t>、「</a:t>
            </a:r>
            <a:r>
              <a:rPr sz="1200" dirty="0" err="1"/>
              <a:t>契約、契約書」という意味</a:t>
            </a:r>
            <a:endParaRPr sz="1200" dirty="0"/>
          </a:p>
          <a:p>
            <a:pPr>
              <a:defRPr sz="2000"/>
            </a:pPr>
            <a:endParaRPr sz="1200" dirty="0"/>
          </a:p>
          <a:p>
            <a:pPr>
              <a:defRPr sz="2000"/>
            </a:pPr>
            <a:r>
              <a:rPr sz="1200" dirty="0" err="1"/>
              <a:t>Ethereumにおいては、</a:t>
            </a:r>
            <a:r>
              <a:rPr sz="1200" dirty="0" err="1">
                <a:latin typeface="游ゴシック体 ボールド"/>
                <a:ea typeface="游ゴシック体 ボールド"/>
                <a:cs typeface="游ゴシック体 ボールド"/>
                <a:sym typeface="游ゴシック体 ボールド"/>
              </a:rPr>
              <a:t>Ethereum上で動くプログラムは全てコントラクト</a:t>
            </a:r>
            <a:r>
              <a:rPr sz="1200" dirty="0" err="1"/>
              <a:t>と呼ばれる</a:t>
            </a:r>
            <a:endParaRPr sz="1200" dirty="0"/>
          </a:p>
          <a:p>
            <a:pPr>
              <a:defRPr sz="2000"/>
            </a:pPr>
            <a:endParaRPr sz="1200" dirty="0"/>
          </a:p>
          <a:p>
            <a:pPr>
              <a:defRPr sz="2000"/>
            </a:pPr>
            <a:r>
              <a:rPr sz="1200" dirty="0"/>
              <a:t>・整数を与えると、その2倍の数を返すプログラム</a:t>
            </a:r>
          </a:p>
          <a:p>
            <a:pPr>
              <a:defRPr sz="2000"/>
            </a:pPr>
            <a:r>
              <a:rPr sz="1200" dirty="0"/>
              <a:t>・</a:t>
            </a:r>
            <a:r>
              <a:rPr sz="1200" dirty="0" err="1"/>
              <a:t>変数に文字列を登録するだけのプログラム</a:t>
            </a:r>
            <a:endParaRPr sz="1200" dirty="0"/>
          </a:p>
          <a:p>
            <a:pPr>
              <a:defRPr sz="2000"/>
            </a:pPr>
            <a:endParaRPr sz="1200" dirty="0"/>
          </a:p>
          <a:p>
            <a:pPr>
              <a:defRPr sz="2000"/>
            </a:pPr>
            <a:r>
              <a:rPr sz="1200" dirty="0" err="1"/>
              <a:t>これらもEthereumでは「</a:t>
            </a:r>
            <a:r>
              <a:rPr sz="1200" dirty="0" err="1">
                <a:latin typeface="游ゴシック体 ボールド"/>
                <a:ea typeface="游ゴシック体 ボールド"/>
                <a:cs typeface="游ゴシック体 ボールド"/>
                <a:sym typeface="游ゴシック体 ボールド"/>
              </a:rPr>
              <a:t>コントラクト</a:t>
            </a:r>
            <a:r>
              <a:rPr sz="1200" dirty="0" err="1"/>
              <a:t>」と呼ばれる</a:t>
            </a:r>
            <a:endParaRPr sz="1200" dirty="0"/>
          </a:p>
        </p:txBody>
      </p:sp>
    </p:spTree>
    <p:extLst>
      <p:ext uri="{BB962C8B-B14F-4D97-AF65-F5344CB8AC3E}">
        <p14:creationId xmlns:p14="http://schemas.microsoft.com/office/powerpoint/2010/main" val="34321294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 name="Shape 118"/>
          <p:cNvSpPr>
            <a:spLocks noGrp="1" noRot="1" noChangeAspect="1"/>
          </p:cNvSpPr>
          <p:nvPr>
            <p:ph type="sldImg"/>
          </p:nvPr>
        </p:nvSpPr>
        <p:spPr>
          <a:prstGeom prst="rect">
            <a:avLst/>
          </a:prstGeom>
        </p:spPr>
        <p:txBody>
          <a:bodyPr/>
          <a:lstStyle/>
          <a:p>
            <a:endParaRPr/>
          </a:p>
        </p:txBody>
      </p:sp>
      <p:sp>
        <p:nvSpPr>
          <p:cNvPr id="119" name="Shape 119"/>
          <p:cNvSpPr>
            <a:spLocks noGrp="1"/>
          </p:cNvSpPr>
          <p:nvPr>
            <p:ph type="body" sz="quarter" idx="1"/>
          </p:nvPr>
        </p:nvSpPr>
        <p:spPr>
          <a:prstGeom prst="rect">
            <a:avLst/>
          </a:prstGeom>
        </p:spPr>
        <p:txBody>
          <a:bodyPr/>
          <a:lstStyle/>
          <a:p>
            <a:pPr algn="ctr">
              <a:defRPr sz="2500">
                <a:latin typeface="游ゴシック体 ボールド"/>
                <a:ea typeface="游ゴシック体 ボールド"/>
                <a:cs typeface="游ゴシック体 ボールド"/>
                <a:sym typeface="游ゴシック体 ボールド"/>
              </a:defRPr>
            </a:pPr>
            <a:r>
              <a:rPr sz="1600" dirty="0" err="1"/>
              <a:t>ブロックチェーンの概要について説明</a:t>
            </a:r>
            <a:endParaRPr sz="1600" dirty="0"/>
          </a:p>
          <a:p>
            <a:pPr algn="ctr">
              <a:defRPr sz="2000"/>
            </a:pPr>
            <a:endParaRPr sz="1200" dirty="0"/>
          </a:p>
          <a:p>
            <a:pPr>
              <a:defRPr sz="2000"/>
            </a:pPr>
            <a:r>
              <a:rPr sz="1200" dirty="0" err="1"/>
              <a:t>ブロックチェーンが中立的なデータベースである部分にフォーカスして説明する</a:t>
            </a:r>
            <a:endParaRPr sz="1200" dirty="0"/>
          </a:p>
          <a:p>
            <a:pPr>
              <a:defRPr sz="2000"/>
            </a:pPr>
            <a:endParaRPr sz="1200" dirty="0"/>
          </a:p>
          <a:p>
            <a:pPr>
              <a:defRPr sz="2000"/>
            </a:pPr>
            <a:r>
              <a:rPr sz="1200" dirty="0" err="1"/>
              <a:t>ブロックチェーンを利用すると</a:t>
            </a:r>
            <a:endParaRPr sz="1200" dirty="0"/>
          </a:p>
          <a:p>
            <a:pPr marL="457200" indent="-457200">
              <a:buSzPct val="100000"/>
              <a:buFont typeface="Arial"/>
              <a:buChar char="•"/>
              <a:defRPr sz="2000"/>
            </a:pPr>
            <a:r>
              <a:rPr sz="1200" dirty="0" err="1"/>
              <a:t>データを半永久的に保存することができる</a:t>
            </a:r>
            <a:endParaRPr sz="1200" dirty="0"/>
          </a:p>
          <a:p>
            <a:pPr marL="457200" indent="-457200">
              <a:buSzPct val="100000"/>
              <a:buFont typeface="Arial"/>
              <a:buChar char="•"/>
              <a:defRPr sz="2000"/>
            </a:pPr>
            <a:r>
              <a:rPr sz="1200" dirty="0" err="1"/>
              <a:t>一度書き込まれたことは削除</a:t>
            </a:r>
            <a:r>
              <a:rPr sz="1200" dirty="0"/>
              <a:t>/</a:t>
            </a:r>
            <a:r>
              <a:rPr sz="1200" dirty="0" err="1"/>
              <a:t>編集することができない</a:t>
            </a:r>
            <a:endParaRPr sz="1200" dirty="0"/>
          </a:p>
        </p:txBody>
      </p:sp>
    </p:spTree>
    <p:extLst>
      <p:ext uri="{BB962C8B-B14F-4D97-AF65-F5344CB8AC3E}">
        <p14:creationId xmlns:p14="http://schemas.microsoft.com/office/powerpoint/2010/main" val="1141309883"/>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1" name="Shape 631"/>
          <p:cNvSpPr>
            <a:spLocks noGrp="1" noRot="1" noChangeAspect="1"/>
          </p:cNvSpPr>
          <p:nvPr>
            <p:ph type="sldImg"/>
          </p:nvPr>
        </p:nvSpPr>
        <p:spPr>
          <a:prstGeom prst="rect">
            <a:avLst/>
          </a:prstGeom>
        </p:spPr>
        <p:txBody>
          <a:bodyPr/>
          <a:lstStyle/>
          <a:p>
            <a:endParaRPr/>
          </a:p>
        </p:txBody>
      </p:sp>
      <p:sp>
        <p:nvSpPr>
          <p:cNvPr id="632" name="Shape 632"/>
          <p:cNvSpPr>
            <a:spLocks noGrp="1"/>
          </p:cNvSpPr>
          <p:nvPr>
            <p:ph type="body" sz="quarter" idx="1"/>
          </p:nvPr>
        </p:nvSpPr>
        <p:spPr>
          <a:prstGeom prst="rect">
            <a:avLst/>
          </a:prstGeom>
        </p:spPr>
        <p:txBody>
          <a:bodyPr/>
          <a:lstStyle/>
          <a:p>
            <a:pPr>
              <a:defRPr sz="2000"/>
            </a:pPr>
            <a:r>
              <a:rPr sz="1200" dirty="0" err="1"/>
              <a:t>ブロックチェーンには無数の種類があり、それぞれには作られた目的や特徴がある</a:t>
            </a:r>
            <a:endParaRPr sz="1200" dirty="0"/>
          </a:p>
          <a:p>
            <a:pPr>
              <a:defRPr sz="2000"/>
            </a:pPr>
            <a:endParaRPr sz="1200" dirty="0"/>
          </a:p>
          <a:p>
            <a:pPr>
              <a:defRPr sz="2000">
                <a:latin typeface="游ゴシック体 ボールド"/>
                <a:ea typeface="游ゴシック体 ボールド"/>
                <a:cs typeface="游ゴシック体 ボールド"/>
                <a:sym typeface="游ゴシック体 ボールド"/>
              </a:defRPr>
            </a:pPr>
            <a:r>
              <a:rPr sz="1200" dirty="0" err="1"/>
              <a:t>Ethereum</a:t>
            </a:r>
            <a:endParaRPr sz="1200" dirty="0"/>
          </a:p>
          <a:p>
            <a:pPr>
              <a:defRPr sz="2000"/>
            </a:pPr>
            <a:r>
              <a:rPr sz="1200" dirty="0"/>
              <a:t>・</a:t>
            </a:r>
            <a:r>
              <a:rPr sz="1200" dirty="0" err="1"/>
              <a:t>スマートコントラクト</a:t>
            </a:r>
            <a:r>
              <a:rPr sz="1200" dirty="0"/>
              <a:t>(</a:t>
            </a:r>
            <a:r>
              <a:rPr sz="1200" dirty="0" err="1"/>
              <a:t>ブロックチェーン</a:t>
            </a:r>
            <a:r>
              <a:rPr sz="1200" dirty="0"/>
              <a:t> </a:t>
            </a:r>
            <a:r>
              <a:rPr sz="1200" dirty="0" err="1"/>
              <a:t>上のアプリケーション</a:t>
            </a:r>
            <a:r>
              <a:rPr sz="1200" dirty="0"/>
              <a:t>)</a:t>
            </a:r>
            <a:r>
              <a:rPr sz="1200" dirty="0" err="1"/>
              <a:t>を動かすためのプラットフォーム</a:t>
            </a:r>
            <a:endParaRPr sz="1200" dirty="0"/>
          </a:p>
          <a:p>
            <a:pPr>
              <a:defRPr sz="2000"/>
            </a:pPr>
            <a:r>
              <a:rPr sz="1200" dirty="0"/>
              <a:t>・「</a:t>
            </a:r>
            <a:r>
              <a:rPr sz="1200" dirty="0" err="1">
                <a:latin typeface="游ゴシック体 ボールド"/>
                <a:ea typeface="游ゴシック体 ボールド"/>
                <a:cs typeface="游ゴシック体 ボールド"/>
                <a:sym typeface="游ゴシック体 ボールド"/>
              </a:rPr>
              <a:t>WorldComputer</a:t>
            </a:r>
            <a:r>
              <a:rPr sz="1200" dirty="0" err="1"/>
              <a:t>」とも呼ばれる</a:t>
            </a:r>
            <a:endParaRPr sz="1200" dirty="0"/>
          </a:p>
          <a:p>
            <a:pPr>
              <a:defRPr sz="2000"/>
            </a:pPr>
            <a:endParaRPr sz="1200" dirty="0"/>
          </a:p>
          <a:p>
            <a:pPr>
              <a:defRPr sz="2000">
                <a:latin typeface="游ゴシック体 ボールド"/>
                <a:ea typeface="游ゴシック体 ボールド"/>
                <a:cs typeface="游ゴシック体 ボールド"/>
                <a:sym typeface="游ゴシック体 ボールド"/>
              </a:defRPr>
            </a:pPr>
            <a:r>
              <a:rPr sz="1200" dirty="0"/>
              <a:t>Bitcoin</a:t>
            </a:r>
          </a:p>
          <a:p>
            <a:pPr>
              <a:defRPr sz="2000"/>
            </a:pPr>
            <a:r>
              <a:rPr sz="1200" dirty="0"/>
              <a:t>・</a:t>
            </a:r>
            <a:r>
              <a:rPr sz="1200" dirty="0" err="1"/>
              <a:t>価値</a:t>
            </a:r>
            <a:r>
              <a:rPr sz="1200" dirty="0"/>
              <a:t>(</a:t>
            </a:r>
            <a:r>
              <a:rPr sz="1200" dirty="0" err="1"/>
              <a:t>通貨</a:t>
            </a:r>
            <a:r>
              <a:rPr sz="1200" dirty="0"/>
              <a:t>)</a:t>
            </a:r>
            <a:r>
              <a:rPr sz="1200" dirty="0" err="1"/>
              <a:t>の移転に特化したブロックチェーン</a:t>
            </a:r>
            <a:r>
              <a:rPr sz="1200" dirty="0"/>
              <a:t> </a:t>
            </a:r>
          </a:p>
          <a:p>
            <a:pPr>
              <a:defRPr sz="2000"/>
            </a:pPr>
            <a:r>
              <a:rPr sz="1200" dirty="0"/>
              <a:t>・「</a:t>
            </a:r>
            <a:r>
              <a:rPr sz="1200" dirty="0">
                <a:latin typeface="游ゴシック体 ボールド"/>
                <a:ea typeface="游ゴシック体 ボールド"/>
                <a:cs typeface="游ゴシック体 ボールド"/>
                <a:sym typeface="游ゴシック体 ボールド"/>
              </a:rPr>
              <a:t>Digital </a:t>
            </a:r>
            <a:r>
              <a:rPr sz="1200" dirty="0" err="1">
                <a:latin typeface="游ゴシック体 ボールド"/>
                <a:ea typeface="游ゴシック体 ボールド"/>
                <a:cs typeface="游ゴシック体 ボールド"/>
                <a:sym typeface="游ゴシック体 ボールド"/>
              </a:rPr>
              <a:t>Gold</a:t>
            </a:r>
            <a:r>
              <a:rPr sz="1200" dirty="0" err="1"/>
              <a:t>」とも呼ばれる</a:t>
            </a:r>
            <a:endParaRPr sz="1200" dirty="0"/>
          </a:p>
        </p:txBody>
      </p:sp>
    </p:spTree>
    <p:extLst>
      <p:ext uri="{BB962C8B-B14F-4D97-AF65-F5344CB8AC3E}">
        <p14:creationId xmlns:p14="http://schemas.microsoft.com/office/powerpoint/2010/main" val="502405281"/>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1320590463"/>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2" name="Shape 642"/>
          <p:cNvSpPr>
            <a:spLocks noGrp="1" noRot="1" noChangeAspect="1"/>
          </p:cNvSpPr>
          <p:nvPr>
            <p:ph type="sldImg"/>
          </p:nvPr>
        </p:nvSpPr>
        <p:spPr>
          <a:prstGeom prst="rect">
            <a:avLst/>
          </a:prstGeom>
        </p:spPr>
        <p:txBody>
          <a:bodyPr/>
          <a:lstStyle/>
          <a:p>
            <a:endParaRPr/>
          </a:p>
        </p:txBody>
      </p:sp>
      <p:sp>
        <p:nvSpPr>
          <p:cNvPr id="643" name="Shape 643"/>
          <p:cNvSpPr>
            <a:spLocks noGrp="1"/>
          </p:cNvSpPr>
          <p:nvPr>
            <p:ph type="body" sz="quarter" idx="1"/>
          </p:nvPr>
        </p:nvSpPr>
        <p:spPr>
          <a:prstGeom prst="rect">
            <a:avLst/>
          </a:prstGeom>
        </p:spPr>
        <p:txBody>
          <a:bodyPr/>
          <a:lstStyle>
            <a:lvl1pPr>
              <a:defRPr sz="2000"/>
            </a:lvl1pPr>
          </a:lstStyle>
          <a:p>
            <a:r>
              <a:rPr sz="1200" dirty="0" err="1"/>
              <a:t>Ethereumはパブロックブロックチェーンの一つであり、参加者によりネットワークが構成されている</a:t>
            </a:r>
            <a:endParaRPr sz="1200" dirty="0"/>
          </a:p>
        </p:txBody>
      </p:sp>
    </p:spTree>
    <p:extLst>
      <p:ext uri="{BB962C8B-B14F-4D97-AF65-F5344CB8AC3E}">
        <p14:creationId xmlns:p14="http://schemas.microsoft.com/office/powerpoint/2010/main" val="366309342"/>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1" name="Shape 651"/>
          <p:cNvSpPr>
            <a:spLocks noGrp="1" noRot="1" noChangeAspect="1"/>
          </p:cNvSpPr>
          <p:nvPr>
            <p:ph type="sldImg"/>
          </p:nvPr>
        </p:nvSpPr>
        <p:spPr>
          <a:prstGeom prst="rect">
            <a:avLst/>
          </a:prstGeom>
        </p:spPr>
        <p:txBody>
          <a:bodyPr/>
          <a:lstStyle/>
          <a:p>
            <a:endParaRPr/>
          </a:p>
        </p:txBody>
      </p:sp>
      <p:sp>
        <p:nvSpPr>
          <p:cNvPr id="652" name="Shape 652"/>
          <p:cNvSpPr>
            <a:spLocks noGrp="1"/>
          </p:cNvSpPr>
          <p:nvPr>
            <p:ph type="body" sz="quarter" idx="1"/>
          </p:nvPr>
        </p:nvSpPr>
        <p:spPr>
          <a:prstGeom prst="rect">
            <a:avLst/>
          </a:prstGeom>
        </p:spPr>
        <p:txBody>
          <a:bodyPr/>
          <a:lstStyle/>
          <a:p>
            <a:pPr>
              <a:defRPr sz="2000"/>
            </a:pPr>
            <a:r>
              <a:rPr sz="1200" dirty="0" err="1"/>
              <a:t>ネットワーク内の一つの</a:t>
            </a:r>
            <a:r>
              <a:rPr sz="1200" dirty="0" err="1">
                <a:latin typeface="游ゴシック体 ボールド"/>
                <a:ea typeface="游ゴシック体 ボールド"/>
                <a:cs typeface="游ゴシック体 ボールド"/>
                <a:sym typeface="游ゴシック体 ボールド"/>
              </a:rPr>
              <a:t>ノード</a:t>
            </a:r>
            <a:r>
              <a:rPr sz="1200" dirty="0" err="1"/>
              <a:t>に注目する</a:t>
            </a:r>
            <a:endParaRPr sz="1200" dirty="0"/>
          </a:p>
          <a:p>
            <a:pPr>
              <a:defRPr sz="2000"/>
            </a:pPr>
            <a:endParaRPr sz="1200" dirty="0"/>
          </a:p>
          <a:p>
            <a:pPr>
              <a:defRPr sz="2000"/>
            </a:pPr>
            <a:r>
              <a:rPr sz="1200" dirty="0" err="1"/>
              <a:t>Ethereumのネットワークにノードの一つとして参加するためには、専用のソフトウェアが必要</a:t>
            </a:r>
            <a:r>
              <a:rPr sz="1200" dirty="0"/>
              <a:t>(</a:t>
            </a:r>
            <a:r>
              <a:rPr sz="1200" dirty="0" err="1"/>
              <a:t>インターネットで配布されている</a:t>
            </a:r>
            <a:r>
              <a:rPr sz="1200" dirty="0"/>
              <a:t>)</a:t>
            </a:r>
          </a:p>
          <a:p>
            <a:pPr>
              <a:defRPr sz="2000"/>
            </a:pPr>
            <a:r>
              <a:rPr sz="1200" dirty="0"/>
              <a:t>・</a:t>
            </a:r>
            <a:r>
              <a:rPr sz="1200" dirty="0" err="1"/>
              <a:t>その中でも最もシェアが高く有名なのが</a:t>
            </a:r>
            <a:r>
              <a:rPr sz="1200" dirty="0" err="1">
                <a:latin typeface="游ゴシック体 ボールド"/>
                <a:ea typeface="游ゴシック体 ボールド"/>
                <a:cs typeface="游ゴシック体 ボールド"/>
                <a:sym typeface="游ゴシック体 ボールド"/>
              </a:rPr>
              <a:t>Geth</a:t>
            </a:r>
            <a:r>
              <a:rPr sz="1200" dirty="0">
                <a:latin typeface="游ゴシック体 ボールド"/>
                <a:ea typeface="游ゴシック体 ボールド"/>
                <a:cs typeface="游ゴシック体 ボールド"/>
                <a:sym typeface="游ゴシック体 ボールド"/>
              </a:rPr>
              <a:t>(Go </a:t>
            </a:r>
            <a:r>
              <a:rPr sz="1200" dirty="0" err="1">
                <a:latin typeface="游ゴシック体 ボールド"/>
                <a:ea typeface="游ゴシック体 ボールド"/>
                <a:cs typeface="游ゴシック体 ボールド"/>
                <a:sym typeface="游ゴシック体 ボールド"/>
              </a:rPr>
              <a:t>Ethereum</a:t>
            </a:r>
            <a:r>
              <a:rPr sz="1200" dirty="0">
                <a:latin typeface="游ゴシック体 ボールド"/>
                <a:ea typeface="游ゴシック体 ボールド"/>
                <a:cs typeface="游ゴシック体 ボールド"/>
                <a:sym typeface="游ゴシック体 ボールド"/>
              </a:rPr>
              <a:t>)</a:t>
            </a:r>
          </a:p>
          <a:p>
            <a:pPr>
              <a:defRPr sz="2000"/>
            </a:pPr>
            <a:endParaRPr sz="1200" dirty="0">
              <a:latin typeface="游ゴシック体 ボールド"/>
              <a:ea typeface="游ゴシック体 ボールド"/>
              <a:cs typeface="游ゴシック体 ボールド"/>
              <a:sym typeface="游ゴシック体 ボールド"/>
            </a:endParaRPr>
          </a:p>
          <a:p>
            <a:pPr>
              <a:defRPr sz="2000"/>
            </a:pPr>
            <a:r>
              <a:rPr sz="1200" dirty="0" err="1"/>
              <a:t>参加のためのソフトウェアはEthereumの仕様に則っていれば、自作したものでも良い</a:t>
            </a:r>
            <a:endParaRPr sz="1200" dirty="0"/>
          </a:p>
        </p:txBody>
      </p:sp>
    </p:spTree>
    <p:extLst>
      <p:ext uri="{BB962C8B-B14F-4D97-AF65-F5344CB8AC3E}">
        <p14:creationId xmlns:p14="http://schemas.microsoft.com/office/powerpoint/2010/main" val="2342153217"/>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2" name="Shape 662"/>
          <p:cNvSpPr>
            <a:spLocks noGrp="1" noRot="1" noChangeAspect="1"/>
          </p:cNvSpPr>
          <p:nvPr>
            <p:ph type="sldImg"/>
          </p:nvPr>
        </p:nvSpPr>
        <p:spPr>
          <a:prstGeom prst="rect">
            <a:avLst/>
          </a:prstGeom>
        </p:spPr>
        <p:txBody>
          <a:bodyPr/>
          <a:lstStyle/>
          <a:p>
            <a:endParaRPr/>
          </a:p>
        </p:txBody>
      </p:sp>
      <p:sp>
        <p:nvSpPr>
          <p:cNvPr id="663" name="Shape 663"/>
          <p:cNvSpPr>
            <a:spLocks noGrp="1"/>
          </p:cNvSpPr>
          <p:nvPr>
            <p:ph type="body" sz="quarter" idx="1"/>
          </p:nvPr>
        </p:nvSpPr>
        <p:spPr>
          <a:prstGeom prst="rect">
            <a:avLst/>
          </a:prstGeom>
        </p:spPr>
        <p:txBody>
          <a:bodyPr/>
          <a:lstStyle/>
          <a:p>
            <a:pPr algn="ctr">
              <a:defRPr sz="2500">
                <a:latin typeface="游ゴシック体 ボールド"/>
                <a:ea typeface="游ゴシック体 ボールド"/>
                <a:cs typeface="游ゴシック体 ボールド"/>
                <a:sym typeface="游ゴシック体 ボールド"/>
              </a:defRPr>
            </a:pPr>
            <a:r>
              <a:rPr sz="1600" dirty="0" err="1"/>
              <a:t>ノード</a:t>
            </a:r>
            <a:endParaRPr sz="1600" dirty="0"/>
          </a:p>
          <a:p>
            <a:pPr>
              <a:defRPr sz="2000"/>
            </a:pPr>
            <a:endParaRPr sz="1200" dirty="0"/>
          </a:p>
          <a:p>
            <a:pPr>
              <a:defRPr sz="2000"/>
            </a:pPr>
            <a:r>
              <a:rPr sz="1200" dirty="0" err="1"/>
              <a:t>それぞれのノードが保有している情報</a:t>
            </a:r>
            <a:endParaRPr sz="1200" dirty="0"/>
          </a:p>
          <a:p>
            <a:pPr>
              <a:defRPr sz="2000"/>
            </a:pPr>
            <a:r>
              <a:rPr sz="1200" dirty="0"/>
              <a:t>・</a:t>
            </a:r>
            <a:r>
              <a:rPr sz="1200" dirty="0" err="1"/>
              <a:t>ブロックチェーン</a:t>
            </a:r>
            <a:r>
              <a:rPr sz="1200" dirty="0"/>
              <a:t>(</a:t>
            </a:r>
            <a:r>
              <a:rPr sz="1200" dirty="0" err="1"/>
              <a:t>ブロックの連なり</a:t>
            </a:r>
            <a:r>
              <a:rPr sz="1200" dirty="0"/>
              <a:t>)</a:t>
            </a:r>
          </a:p>
          <a:p>
            <a:pPr>
              <a:defRPr sz="2000"/>
            </a:pPr>
            <a:r>
              <a:rPr sz="1200" dirty="0"/>
              <a:t>・</a:t>
            </a:r>
            <a:r>
              <a:rPr sz="1200" dirty="0" err="1"/>
              <a:t>アカウントリスト</a:t>
            </a:r>
            <a:r>
              <a:rPr sz="1200" dirty="0"/>
              <a:t>(</a:t>
            </a:r>
            <a:r>
              <a:rPr sz="1200" dirty="0" err="1"/>
              <a:t>どのアカウントがどれだけの通貨を保有しているのか?などといった情報が記録されたもの</a:t>
            </a:r>
            <a:r>
              <a:rPr sz="1200" dirty="0"/>
              <a:t>)</a:t>
            </a:r>
          </a:p>
        </p:txBody>
      </p:sp>
    </p:spTree>
    <p:extLst>
      <p:ext uri="{BB962C8B-B14F-4D97-AF65-F5344CB8AC3E}">
        <p14:creationId xmlns:p14="http://schemas.microsoft.com/office/powerpoint/2010/main" val="2819653357"/>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4" name="Shape 674"/>
          <p:cNvSpPr>
            <a:spLocks noGrp="1" noRot="1" noChangeAspect="1"/>
          </p:cNvSpPr>
          <p:nvPr>
            <p:ph type="sldImg"/>
          </p:nvPr>
        </p:nvSpPr>
        <p:spPr>
          <a:prstGeom prst="rect">
            <a:avLst/>
          </a:prstGeom>
        </p:spPr>
        <p:txBody>
          <a:bodyPr/>
          <a:lstStyle/>
          <a:p>
            <a:endParaRPr/>
          </a:p>
        </p:txBody>
      </p:sp>
      <p:sp>
        <p:nvSpPr>
          <p:cNvPr id="675" name="Shape 675"/>
          <p:cNvSpPr>
            <a:spLocks noGrp="1"/>
          </p:cNvSpPr>
          <p:nvPr>
            <p:ph type="body" sz="quarter" idx="1"/>
          </p:nvPr>
        </p:nvSpPr>
        <p:spPr>
          <a:prstGeom prst="rect">
            <a:avLst/>
          </a:prstGeom>
        </p:spPr>
        <p:txBody>
          <a:bodyPr/>
          <a:lstStyle/>
          <a:p>
            <a:pPr algn="ctr">
              <a:defRPr sz="2500">
                <a:latin typeface="游ゴシック体 ボールド"/>
                <a:ea typeface="游ゴシック体 ボールド"/>
                <a:cs typeface="游ゴシック体 ボールド"/>
                <a:sym typeface="游ゴシック体 ボールド"/>
              </a:defRPr>
            </a:pPr>
            <a:r>
              <a:rPr sz="1600" dirty="0" err="1"/>
              <a:t>ノード</a:t>
            </a:r>
            <a:endParaRPr sz="1600" dirty="0"/>
          </a:p>
          <a:p>
            <a:pPr>
              <a:defRPr sz="2000"/>
            </a:pPr>
            <a:endParaRPr sz="1200" dirty="0"/>
          </a:p>
          <a:p>
            <a:pPr>
              <a:defRPr sz="2000"/>
            </a:pPr>
            <a:r>
              <a:rPr sz="1200" dirty="0" err="1"/>
              <a:t>ノードが保有している情報の内、ブロックチェーンに注目してさらに細かく中身を確認していく</a:t>
            </a:r>
            <a:endParaRPr sz="1200" dirty="0"/>
          </a:p>
        </p:txBody>
      </p:sp>
    </p:spTree>
    <p:extLst>
      <p:ext uri="{BB962C8B-B14F-4D97-AF65-F5344CB8AC3E}">
        <p14:creationId xmlns:p14="http://schemas.microsoft.com/office/powerpoint/2010/main" val="1505656404"/>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4" name="Shape 694"/>
          <p:cNvSpPr>
            <a:spLocks noGrp="1" noRot="1" noChangeAspect="1"/>
          </p:cNvSpPr>
          <p:nvPr>
            <p:ph type="sldImg"/>
          </p:nvPr>
        </p:nvSpPr>
        <p:spPr>
          <a:prstGeom prst="rect">
            <a:avLst/>
          </a:prstGeom>
        </p:spPr>
        <p:txBody>
          <a:bodyPr/>
          <a:lstStyle/>
          <a:p>
            <a:endParaRPr/>
          </a:p>
        </p:txBody>
      </p:sp>
      <p:sp>
        <p:nvSpPr>
          <p:cNvPr id="695" name="Shape 695"/>
          <p:cNvSpPr>
            <a:spLocks noGrp="1"/>
          </p:cNvSpPr>
          <p:nvPr>
            <p:ph type="body" sz="quarter" idx="1"/>
          </p:nvPr>
        </p:nvSpPr>
        <p:spPr>
          <a:prstGeom prst="rect">
            <a:avLst/>
          </a:prstGeom>
        </p:spPr>
        <p:txBody>
          <a:bodyPr/>
          <a:lstStyle/>
          <a:p>
            <a:pPr algn="ctr">
              <a:defRPr sz="2500">
                <a:latin typeface="游ゴシック体 ボールド"/>
                <a:ea typeface="游ゴシック体 ボールド"/>
                <a:cs typeface="游ゴシック体 ボールド"/>
                <a:sym typeface="游ゴシック体 ボールド"/>
              </a:defRPr>
            </a:pPr>
            <a:r>
              <a:rPr sz="1600" dirty="0" err="1"/>
              <a:t>ブロック</a:t>
            </a:r>
            <a:endParaRPr sz="1600" dirty="0"/>
          </a:p>
          <a:p>
            <a:pPr algn="ctr">
              <a:defRPr sz="2500">
                <a:latin typeface="游ゴシック体 ボールド"/>
                <a:ea typeface="游ゴシック体 ボールド"/>
                <a:cs typeface="游ゴシック体 ボールド"/>
                <a:sym typeface="游ゴシック体 ボールド"/>
              </a:defRPr>
            </a:pPr>
            <a:endParaRPr sz="1200" dirty="0"/>
          </a:p>
          <a:p>
            <a:pPr>
              <a:defRPr sz="2000"/>
            </a:pPr>
            <a:r>
              <a:rPr sz="1200" dirty="0" err="1"/>
              <a:t>Ethereumのブロックの構成</a:t>
            </a:r>
            <a:endParaRPr sz="1200" dirty="0"/>
          </a:p>
          <a:p>
            <a:pPr>
              <a:defRPr sz="2000"/>
            </a:pPr>
            <a:endParaRPr sz="1200" dirty="0"/>
          </a:p>
          <a:p>
            <a:pPr>
              <a:defRPr sz="2000"/>
            </a:pPr>
            <a:r>
              <a:rPr sz="1200" dirty="0"/>
              <a:t>大きく2つの部分により構成される</a:t>
            </a:r>
          </a:p>
          <a:p>
            <a:pPr>
              <a:defRPr sz="2000"/>
            </a:pPr>
            <a:r>
              <a:rPr sz="1200" dirty="0"/>
              <a:t>・</a:t>
            </a:r>
            <a:r>
              <a:rPr sz="1200" dirty="0" err="1">
                <a:latin typeface="游ゴシック体 ボールド"/>
                <a:ea typeface="游ゴシック体 ボールド"/>
                <a:cs typeface="游ゴシック体 ボールド"/>
                <a:sym typeface="游ゴシック体 ボールド"/>
              </a:rPr>
              <a:t>ブロックヘッダ</a:t>
            </a:r>
            <a:r>
              <a:rPr sz="1200" dirty="0">
                <a:latin typeface="游ゴシック体 ボールド"/>
                <a:ea typeface="游ゴシック体 ボールド"/>
                <a:cs typeface="游ゴシック体 ボールド"/>
                <a:sym typeface="游ゴシック体 ボールド"/>
              </a:rPr>
              <a:t>ー</a:t>
            </a:r>
            <a:r>
              <a:rPr sz="1200" dirty="0"/>
              <a:t>(</a:t>
            </a:r>
            <a:r>
              <a:rPr sz="1200" dirty="0" err="1"/>
              <a:t>スライドのブロックの上半分</a:t>
            </a:r>
            <a:r>
              <a:rPr sz="1200" dirty="0"/>
              <a:t>)</a:t>
            </a:r>
          </a:p>
          <a:p>
            <a:pPr>
              <a:defRPr sz="2000"/>
            </a:pPr>
            <a:r>
              <a:rPr sz="1200" dirty="0"/>
              <a:t>・</a:t>
            </a:r>
            <a:r>
              <a:rPr sz="1200" dirty="0" err="1">
                <a:latin typeface="游ゴシック体 ボールド"/>
                <a:ea typeface="游ゴシック体 ボールド"/>
                <a:cs typeface="游ゴシック体 ボールド"/>
                <a:sym typeface="游ゴシック体 ボールド"/>
              </a:rPr>
              <a:t>トランザクションリスト</a:t>
            </a:r>
            <a:r>
              <a:rPr sz="1200" dirty="0"/>
              <a:t>(</a:t>
            </a:r>
            <a:r>
              <a:rPr sz="1200" dirty="0" err="1"/>
              <a:t>スライドのブロックの下半分</a:t>
            </a:r>
            <a:r>
              <a:rPr sz="1200" dirty="0"/>
              <a:t>)</a:t>
            </a:r>
          </a:p>
          <a:p>
            <a:pPr>
              <a:defRPr sz="2000"/>
            </a:pPr>
            <a:endParaRPr sz="1200" dirty="0"/>
          </a:p>
          <a:p>
            <a:pPr>
              <a:defRPr sz="2000"/>
            </a:pPr>
            <a:r>
              <a:rPr sz="1200" dirty="0"/>
              <a:t>厳密には3つ目（Ommerブロックのリスト）があるが今回は触れない</a:t>
            </a:r>
          </a:p>
          <a:p>
            <a:pPr>
              <a:defRPr sz="2000"/>
            </a:pPr>
            <a:endParaRPr sz="1200" dirty="0"/>
          </a:p>
          <a:p>
            <a:pPr>
              <a:defRPr sz="2000"/>
            </a:pPr>
            <a:r>
              <a:rPr sz="1200" dirty="0"/>
              <a:t>・</a:t>
            </a:r>
            <a:r>
              <a:rPr sz="1200" dirty="0" err="1"/>
              <a:t>ヘッダーには、そのブロックの固有の情報が記録されている</a:t>
            </a:r>
            <a:endParaRPr sz="1200" dirty="0"/>
          </a:p>
          <a:p>
            <a:pPr>
              <a:defRPr sz="2000"/>
            </a:pPr>
            <a:r>
              <a:rPr sz="1200" dirty="0"/>
              <a:t>・</a:t>
            </a:r>
            <a:r>
              <a:rPr sz="1200" dirty="0" err="1"/>
              <a:t>トランザクションリストには、そのブロックにまとめられたトランザクションが記録されている</a:t>
            </a:r>
            <a:endParaRPr sz="1200" dirty="0"/>
          </a:p>
        </p:txBody>
      </p:sp>
    </p:spTree>
    <p:extLst>
      <p:ext uri="{BB962C8B-B14F-4D97-AF65-F5344CB8AC3E}">
        <p14:creationId xmlns:p14="http://schemas.microsoft.com/office/powerpoint/2010/main" val="1875299179"/>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5" name="Shape 715"/>
          <p:cNvSpPr>
            <a:spLocks noGrp="1" noRot="1" noChangeAspect="1"/>
          </p:cNvSpPr>
          <p:nvPr>
            <p:ph type="sldImg"/>
          </p:nvPr>
        </p:nvSpPr>
        <p:spPr>
          <a:prstGeom prst="rect">
            <a:avLst/>
          </a:prstGeom>
        </p:spPr>
        <p:txBody>
          <a:bodyPr/>
          <a:lstStyle/>
          <a:p>
            <a:endParaRPr/>
          </a:p>
        </p:txBody>
      </p:sp>
      <p:sp>
        <p:nvSpPr>
          <p:cNvPr id="716" name="Shape 716"/>
          <p:cNvSpPr>
            <a:spLocks noGrp="1"/>
          </p:cNvSpPr>
          <p:nvPr>
            <p:ph type="body" sz="quarter" idx="1"/>
          </p:nvPr>
        </p:nvSpPr>
        <p:spPr>
          <a:prstGeom prst="rect">
            <a:avLst/>
          </a:prstGeom>
        </p:spPr>
        <p:txBody>
          <a:bodyPr/>
          <a:lstStyle/>
          <a:p>
            <a:pPr algn="ctr">
              <a:defRPr sz="2500">
                <a:latin typeface="游ゴシック体 ボールド"/>
                <a:ea typeface="游ゴシック体 ボールド"/>
                <a:cs typeface="游ゴシック体 ボールド"/>
                <a:sym typeface="游ゴシック体 ボールド"/>
              </a:defRPr>
            </a:pPr>
            <a:r>
              <a:rPr sz="1600" dirty="0" err="1"/>
              <a:t>ブロック</a:t>
            </a:r>
            <a:endParaRPr sz="1600" dirty="0"/>
          </a:p>
          <a:p>
            <a:pPr algn="ctr">
              <a:defRPr sz="2500">
                <a:latin typeface="游ゴシック体 ボールド"/>
                <a:ea typeface="游ゴシック体 ボールド"/>
                <a:cs typeface="游ゴシック体 ボールド"/>
                <a:sym typeface="游ゴシック体 ボールド"/>
              </a:defRPr>
            </a:pPr>
            <a:endParaRPr sz="1200" dirty="0"/>
          </a:p>
          <a:p>
            <a:pPr>
              <a:defRPr sz="2000"/>
            </a:pPr>
            <a:r>
              <a:rPr sz="1200" dirty="0" err="1"/>
              <a:t>ブロックに含まれる情報の内、トランザクションに注目してさらに細かく中身を確認していく</a:t>
            </a:r>
            <a:endParaRPr sz="1200" dirty="0"/>
          </a:p>
        </p:txBody>
      </p:sp>
    </p:spTree>
    <p:extLst>
      <p:ext uri="{BB962C8B-B14F-4D97-AF65-F5344CB8AC3E}">
        <p14:creationId xmlns:p14="http://schemas.microsoft.com/office/powerpoint/2010/main" val="3296697986"/>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2" name="Shape 722"/>
          <p:cNvSpPr>
            <a:spLocks noGrp="1" noRot="1" noChangeAspect="1"/>
          </p:cNvSpPr>
          <p:nvPr>
            <p:ph type="sldImg"/>
          </p:nvPr>
        </p:nvSpPr>
        <p:spPr>
          <a:prstGeom prst="rect">
            <a:avLst/>
          </a:prstGeom>
        </p:spPr>
        <p:txBody>
          <a:bodyPr/>
          <a:lstStyle/>
          <a:p>
            <a:endParaRPr/>
          </a:p>
        </p:txBody>
      </p:sp>
      <p:sp>
        <p:nvSpPr>
          <p:cNvPr id="723" name="Shape 723"/>
          <p:cNvSpPr>
            <a:spLocks noGrp="1"/>
          </p:cNvSpPr>
          <p:nvPr>
            <p:ph type="body" sz="quarter" idx="1"/>
          </p:nvPr>
        </p:nvSpPr>
        <p:spPr>
          <a:prstGeom prst="rect">
            <a:avLst/>
          </a:prstGeom>
        </p:spPr>
        <p:txBody>
          <a:bodyPr/>
          <a:lstStyle/>
          <a:p>
            <a:pPr algn="ctr">
              <a:defRPr sz="2500">
                <a:latin typeface="游ゴシック体 ボールド"/>
                <a:ea typeface="游ゴシック体 ボールド"/>
                <a:cs typeface="游ゴシック体 ボールド"/>
                <a:sym typeface="游ゴシック体 ボールド"/>
              </a:defRPr>
            </a:pPr>
            <a:r>
              <a:rPr sz="1600" dirty="0" err="1"/>
              <a:t>トランザクションの種類</a:t>
            </a:r>
            <a:endParaRPr sz="1600" dirty="0"/>
          </a:p>
          <a:p>
            <a:pPr>
              <a:defRPr sz="2000"/>
            </a:pPr>
            <a:endParaRPr sz="1200" dirty="0"/>
          </a:p>
          <a:p>
            <a:pPr>
              <a:defRPr sz="2000">
                <a:latin typeface="游ゴシック体 ボールド"/>
                <a:ea typeface="游ゴシック体 ボールド"/>
                <a:cs typeface="游ゴシック体 ボールド"/>
                <a:sym typeface="游ゴシック体 ボールド"/>
              </a:defRPr>
            </a:pPr>
            <a:r>
              <a:rPr sz="1200" dirty="0"/>
              <a:t>Contract Creation</a:t>
            </a:r>
          </a:p>
          <a:p>
            <a:pPr>
              <a:defRPr sz="2000"/>
            </a:pPr>
            <a:r>
              <a:rPr sz="1200" dirty="0"/>
              <a:t>・</a:t>
            </a:r>
            <a:r>
              <a:rPr sz="1200" dirty="0" err="1"/>
              <a:t>作成したコントラクトをブロックチェーンに登録するためのトランザクション</a:t>
            </a:r>
            <a:r>
              <a:rPr sz="1200" dirty="0"/>
              <a:t>(</a:t>
            </a:r>
            <a:r>
              <a:rPr sz="1200" dirty="0" err="1"/>
              <a:t>コントラクトアカウントを作成するためのトランザクション</a:t>
            </a:r>
            <a:r>
              <a:rPr sz="1200" dirty="0"/>
              <a:t>)</a:t>
            </a:r>
          </a:p>
          <a:p>
            <a:pPr>
              <a:defRPr sz="2000"/>
            </a:pPr>
            <a:endParaRPr sz="1200" dirty="0"/>
          </a:p>
          <a:p>
            <a:pPr>
              <a:defRPr sz="2000">
                <a:latin typeface="游ゴシック体 ボールド"/>
                <a:ea typeface="游ゴシック体 ボールド"/>
                <a:cs typeface="游ゴシック体 ボールド"/>
                <a:sym typeface="游ゴシック体 ボールド"/>
              </a:defRPr>
            </a:pPr>
            <a:r>
              <a:rPr sz="1200" dirty="0"/>
              <a:t>Message Call</a:t>
            </a:r>
          </a:p>
          <a:p>
            <a:pPr>
              <a:defRPr sz="2000"/>
            </a:pPr>
            <a:r>
              <a:rPr sz="1200" dirty="0"/>
              <a:t>・</a:t>
            </a:r>
            <a:r>
              <a:rPr sz="1200" dirty="0" err="1"/>
              <a:t>Ethereum上で発行されるContract</a:t>
            </a:r>
            <a:r>
              <a:rPr sz="1200" dirty="0"/>
              <a:t> </a:t>
            </a:r>
            <a:r>
              <a:rPr sz="1200" dirty="0" err="1"/>
              <a:t>Creation以外のトランザクション。送金やコントラクトの実行などのためのトランザクション</a:t>
            </a:r>
            <a:endParaRPr sz="1200" dirty="0"/>
          </a:p>
        </p:txBody>
      </p:sp>
    </p:spTree>
    <p:extLst>
      <p:ext uri="{BB962C8B-B14F-4D97-AF65-F5344CB8AC3E}">
        <p14:creationId xmlns:p14="http://schemas.microsoft.com/office/powerpoint/2010/main" val="4278032228"/>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1" name="Shape 731"/>
          <p:cNvSpPr>
            <a:spLocks noGrp="1" noRot="1" noChangeAspect="1"/>
          </p:cNvSpPr>
          <p:nvPr>
            <p:ph type="sldImg"/>
          </p:nvPr>
        </p:nvSpPr>
        <p:spPr>
          <a:prstGeom prst="rect">
            <a:avLst/>
          </a:prstGeom>
        </p:spPr>
        <p:txBody>
          <a:bodyPr/>
          <a:lstStyle/>
          <a:p>
            <a:endParaRPr/>
          </a:p>
        </p:txBody>
      </p:sp>
      <p:sp>
        <p:nvSpPr>
          <p:cNvPr id="732" name="Shape 732"/>
          <p:cNvSpPr>
            <a:spLocks noGrp="1"/>
          </p:cNvSpPr>
          <p:nvPr>
            <p:ph type="body" sz="quarter" idx="1"/>
          </p:nvPr>
        </p:nvSpPr>
        <p:spPr>
          <a:prstGeom prst="rect">
            <a:avLst/>
          </a:prstGeom>
        </p:spPr>
        <p:txBody>
          <a:bodyPr/>
          <a:lstStyle/>
          <a:p>
            <a:pPr algn="ctr">
              <a:defRPr sz="2500">
                <a:latin typeface="游ゴシック体 ボールド"/>
                <a:ea typeface="游ゴシック体 ボールド"/>
                <a:cs typeface="游ゴシック体 ボールド"/>
                <a:sym typeface="游ゴシック体 ボールド"/>
              </a:defRPr>
            </a:pPr>
            <a:r>
              <a:rPr sz="1600" dirty="0" err="1"/>
              <a:t>トランザクション</a:t>
            </a:r>
            <a:endParaRPr sz="1600" dirty="0"/>
          </a:p>
          <a:p>
            <a:pPr>
              <a:defRPr sz="2000"/>
            </a:pPr>
            <a:endParaRPr sz="1200" dirty="0"/>
          </a:p>
          <a:p>
            <a:pPr>
              <a:defRPr sz="2000"/>
            </a:pPr>
            <a:r>
              <a:rPr sz="1200" dirty="0" err="1"/>
              <a:t>スライドのような項目からなる。重要な項目のみ説明する</a:t>
            </a:r>
            <a:r>
              <a:rPr sz="1200" dirty="0"/>
              <a:t>。</a:t>
            </a:r>
          </a:p>
          <a:p>
            <a:pPr>
              <a:defRPr sz="2000"/>
            </a:pPr>
            <a:endParaRPr sz="1200" dirty="0"/>
          </a:p>
          <a:p>
            <a:pPr>
              <a:defRPr sz="2000"/>
            </a:pPr>
            <a:r>
              <a:rPr sz="1200" dirty="0"/>
              <a:t>・</a:t>
            </a:r>
            <a:r>
              <a:rPr sz="1200" dirty="0">
                <a:latin typeface="游ゴシック体 ボールド"/>
                <a:ea typeface="游ゴシック体 ボールド"/>
                <a:cs typeface="游ゴシック体 ボールド"/>
                <a:sym typeface="游ゴシック体 ボールド"/>
              </a:rPr>
              <a:t>Nonce: </a:t>
            </a:r>
            <a:r>
              <a:rPr sz="1200" dirty="0"/>
              <a:t>トランザクションの発行者がこれまでに発行したトランザクションの数。この項目により順序付けてトランザクションを実行することができる</a:t>
            </a:r>
          </a:p>
          <a:p>
            <a:pPr>
              <a:defRPr sz="2000"/>
            </a:pPr>
            <a:endParaRPr sz="1200" dirty="0"/>
          </a:p>
          <a:p>
            <a:pPr>
              <a:defRPr sz="2000"/>
            </a:pPr>
            <a:r>
              <a:rPr sz="1200" dirty="0"/>
              <a:t>・</a:t>
            </a:r>
            <a:r>
              <a:rPr sz="1200" dirty="0" err="1">
                <a:latin typeface="游ゴシック体 ボールド"/>
                <a:ea typeface="游ゴシック体 ボールド"/>
                <a:cs typeface="游ゴシック体 ボールド"/>
                <a:sym typeface="游ゴシック体 ボールド"/>
              </a:rPr>
              <a:t>GasPrice、GasLimit</a:t>
            </a:r>
            <a:r>
              <a:rPr sz="1200" dirty="0">
                <a:latin typeface="游ゴシック体 ボールド"/>
                <a:ea typeface="游ゴシック体 ボールド"/>
                <a:cs typeface="游ゴシック体 ボールド"/>
                <a:sym typeface="游ゴシック体 ボールド"/>
              </a:rPr>
              <a:t>:</a:t>
            </a:r>
            <a:r>
              <a:rPr sz="1200" dirty="0"/>
              <a:t> </a:t>
            </a:r>
            <a:r>
              <a:rPr sz="1200" dirty="0" err="1"/>
              <a:t>次のスライドで説明</a:t>
            </a:r>
            <a:endParaRPr sz="1200" dirty="0"/>
          </a:p>
          <a:p>
            <a:pPr>
              <a:defRPr sz="2000"/>
            </a:pPr>
            <a:endParaRPr sz="1200" dirty="0"/>
          </a:p>
          <a:p>
            <a:pPr>
              <a:defRPr sz="2000"/>
            </a:pPr>
            <a:r>
              <a:rPr sz="1200" dirty="0"/>
              <a:t>・</a:t>
            </a:r>
            <a:r>
              <a:rPr sz="1200" dirty="0">
                <a:latin typeface="游ゴシック体 ボールド"/>
                <a:ea typeface="游ゴシック体 ボールド"/>
                <a:cs typeface="游ゴシック体 ボールド"/>
                <a:sym typeface="游ゴシック体 ボールド"/>
              </a:rPr>
              <a:t>To:</a:t>
            </a:r>
            <a:r>
              <a:rPr sz="1200" dirty="0"/>
              <a:t> 送金のためのトランザクションであれば送金先、コントラクトを実行するためのトランザクションであれば、実行したいトランザクションの識別子を記入</a:t>
            </a:r>
          </a:p>
          <a:p>
            <a:pPr>
              <a:defRPr sz="2000"/>
            </a:pPr>
            <a:endParaRPr sz="1200" dirty="0"/>
          </a:p>
          <a:p>
            <a:pPr>
              <a:defRPr sz="2000"/>
            </a:pPr>
            <a:r>
              <a:rPr sz="1200" dirty="0"/>
              <a:t>・</a:t>
            </a:r>
            <a:r>
              <a:rPr sz="1200" dirty="0">
                <a:latin typeface="游ゴシック体 ボールド"/>
                <a:ea typeface="游ゴシック体 ボールド"/>
                <a:cs typeface="游ゴシック体 ボールド"/>
                <a:sym typeface="游ゴシック体 ボールド"/>
              </a:rPr>
              <a:t>Value:</a:t>
            </a:r>
            <a:r>
              <a:rPr sz="1200" dirty="0"/>
              <a:t> </a:t>
            </a:r>
            <a:r>
              <a:rPr sz="1200" dirty="0" err="1"/>
              <a:t>総金額</a:t>
            </a:r>
            <a:endParaRPr sz="1200" dirty="0"/>
          </a:p>
        </p:txBody>
      </p:sp>
    </p:spTree>
    <p:extLst>
      <p:ext uri="{BB962C8B-B14F-4D97-AF65-F5344CB8AC3E}">
        <p14:creationId xmlns:p14="http://schemas.microsoft.com/office/powerpoint/2010/main" val="7876632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Shape 127"/>
          <p:cNvSpPr>
            <a:spLocks noGrp="1" noRot="1" noChangeAspect="1"/>
          </p:cNvSpPr>
          <p:nvPr>
            <p:ph type="sldImg"/>
          </p:nvPr>
        </p:nvSpPr>
        <p:spPr>
          <a:prstGeom prst="rect">
            <a:avLst/>
          </a:prstGeom>
        </p:spPr>
        <p:txBody>
          <a:bodyPr/>
          <a:lstStyle/>
          <a:p>
            <a:endParaRPr/>
          </a:p>
        </p:txBody>
      </p:sp>
      <p:sp>
        <p:nvSpPr>
          <p:cNvPr id="128" name="Shape 128"/>
          <p:cNvSpPr>
            <a:spLocks noGrp="1"/>
          </p:cNvSpPr>
          <p:nvPr>
            <p:ph type="body" sz="quarter" idx="1"/>
          </p:nvPr>
        </p:nvSpPr>
        <p:spPr>
          <a:prstGeom prst="rect">
            <a:avLst/>
          </a:prstGeom>
        </p:spPr>
        <p:txBody>
          <a:bodyPr/>
          <a:lstStyle/>
          <a:p>
            <a:pPr>
              <a:defRPr sz="2000"/>
            </a:pPr>
            <a:r>
              <a:rPr sz="1200" dirty="0"/>
              <a:t>「</a:t>
            </a:r>
            <a:r>
              <a:rPr sz="1200" dirty="0">
                <a:latin typeface="游ゴシック体 ボールド"/>
                <a:ea typeface="游ゴシック体 ボールド"/>
                <a:cs typeface="游ゴシック体 ボールド"/>
                <a:sym typeface="游ゴシック体 ボールド"/>
              </a:rPr>
              <a:t>半永久的に保存することができる</a:t>
            </a:r>
            <a:r>
              <a:rPr sz="1200" dirty="0"/>
              <a:t>」と聞いて「</a:t>
            </a:r>
            <a:r>
              <a:rPr sz="1200" dirty="0">
                <a:latin typeface="游ゴシック体 ボールド"/>
                <a:ea typeface="游ゴシック体 ボールド"/>
                <a:cs typeface="游ゴシック体 ボールド"/>
                <a:sym typeface="游ゴシック体 ボールド"/>
              </a:rPr>
              <a:t>現在使っているツールでデータを削除改ざんされることなく保存することは当たり前にできることなのでは?</a:t>
            </a:r>
            <a:r>
              <a:rPr sz="1200" dirty="0"/>
              <a:t>」</a:t>
            </a:r>
            <a:r>
              <a:rPr sz="1200" dirty="0" err="1"/>
              <a:t>と思った人がいると思う</a:t>
            </a:r>
            <a:r>
              <a:rPr sz="1200" dirty="0"/>
              <a:t>。</a:t>
            </a:r>
          </a:p>
        </p:txBody>
      </p:sp>
    </p:spTree>
    <p:extLst>
      <p:ext uri="{BB962C8B-B14F-4D97-AF65-F5344CB8AC3E}">
        <p14:creationId xmlns:p14="http://schemas.microsoft.com/office/powerpoint/2010/main" val="3508189663"/>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0" name="Shape 740"/>
          <p:cNvSpPr>
            <a:spLocks noGrp="1" noRot="1" noChangeAspect="1"/>
          </p:cNvSpPr>
          <p:nvPr>
            <p:ph type="sldImg"/>
          </p:nvPr>
        </p:nvSpPr>
        <p:spPr>
          <a:prstGeom prst="rect">
            <a:avLst/>
          </a:prstGeom>
        </p:spPr>
        <p:txBody>
          <a:bodyPr/>
          <a:lstStyle/>
          <a:p>
            <a:endParaRPr/>
          </a:p>
        </p:txBody>
      </p:sp>
      <p:sp>
        <p:nvSpPr>
          <p:cNvPr id="741" name="Shape 741"/>
          <p:cNvSpPr>
            <a:spLocks noGrp="1"/>
          </p:cNvSpPr>
          <p:nvPr>
            <p:ph type="body" sz="quarter" idx="1"/>
          </p:nvPr>
        </p:nvSpPr>
        <p:spPr>
          <a:prstGeom prst="rect">
            <a:avLst/>
          </a:prstGeom>
        </p:spPr>
        <p:txBody>
          <a:bodyPr/>
          <a:lstStyle/>
          <a:p>
            <a:pPr algn="ctr">
              <a:defRPr sz="2500"/>
            </a:pPr>
            <a:r>
              <a:rPr sz="1600" dirty="0"/>
              <a:t>Gas(</a:t>
            </a:r>
            <a:r>
              <a:rPr sz="1600" dirty="0" err="1"/>
              <a:t>ガス</a:t>
            </a:r>
            <a:r>
              <a:rPr sz="1600" dirty="0"/>
              <a:t>)</a:t>
            </a:r>
          </a:p>
          <a:p>
            <a:pPr algn="ctr">
              <a:defRPr sz="2500"/>
            </a:pPr>
            <a:endParaRPr sz="1200" dirty="0"/>
          </a:p>
          <a:p>
            <a:pPr>
              <a:defRPr sz="2000"/>
            </a:pPr>
            <a:r>
              <a:rPr sz="1200" dirty="0" err="1"/>
              <a:t>GasはEthereumでトランザクションを発行するための手数料</a:t>
            </a:r>
            <a:endParaRPr sz="1200" dirty="0"/>
          </a:p>
          <a:p>
            <a:pPr>
              <a:defRPr sz="2000"/>
            </a:pPr>
            <a:endParaRPr sz="1200" dirty="0"/>
          </a:p>
          <a:p>
            <a:pPr>
              <a:defRPr sz="2000"/>
            </a:pPr>
            <a:r>
              <a:rPr sz="1200" dirty="0"/>
              <a:t>・</a:t>
            </a:r>
            <a:r>
              <a:rPr sz="1200" dirty="0" err="1"/>
              <a:t>実行する処理の複雑さ</a:t>
            </a:r>
            <a:r>
              <a:rPr sz="1200" dirty="0"/>
              <a:t>(</a:t>
            </a:r>
            <a:r>
              <a:rPr sz="1200" dirty="0" err="1"/>
              <a:t>複雑であればあるほど、手数料は増える</a:t>
            </a:r>
            <a:r>
              <a:rPr sz="1200" dirty="0"/>
              <a:t>)</a:t>
            </a:r>
          </a:p>
          <a:p>
            <a:pPr>
              <a:defRPr sz="2000"/>
            </a:pPr>
            <a:r>
              <a:rPr sz="1200" dirty="0"/>
              <a:t>・</a:t>
            </a:r>
            <a:r>
              <a:rPr sz="1200" dirty="0" err="1"/>
              <a:t>ブロックチェーンに対する書き込みの量</a:t>
            </a:r>
            <a:r>
              <a:rPr sz="1200" dirty="0"/>
              <a:t>(</a:t>
            </a:r>
            <a:r>
              <a:rPr sz="1200" dirty="0" err="1"/>
              <a:t>データ量が多いほど、手数料は増える</a:t>
            </a:r>
            <a:r>
              <a:rPr sz="1200" dirty="0"/>
              <a:t>)</a:t>
            </a:r>
          </a:p>
          <a:p>
            <a:pPr>
              <a:defRPr sz="2000"/>
            </a:pPr>
            <a:endParaRPr sz="1200" dirty="0"/>
          </a:p>
          <a:p>
            <a:pPr>
              <a:defRPr sz="2000">
                <a:latin typeface="游ゴシック体 ボールド"/>
                <a:ea typeface="游ゴシック体 ボールド"/>
                <a:cs typeface="游ゴシック体 ボールド"/>
                <a:sym typeface="游ゴシック体 ボールド"/>
              </a:defRPr>
            </a:pPr>
            <a:r>
              <a:rPr sz="1200" dirty="0" err="1"/>
              <a:t>Gasの必要性</a:t>
            </a:r>
            <a:endParaRPr sz="1200" dirty="0"/>
          </a:p>
          <a:p>
            <a:pPr>
              <a:defRPr sz="2000"/>
            </a:pPr>
            <a:r>
              <a:rPr sz="1200" dirty="0"/>
              <a:t>・</a:t>
            </a:r>
            <a:r>
              <a:rPr sz="1200" dirty="0" err="1"/>
              <a:t>DoS攻撃を防ぐ</a:t>
            </a:r>
            <a:r>
              <a:rPr sz="1200" dirty="0"/>
              <a:t>: </a:t>
            </a:r>
            <a:r>
              <a:rPr sz="1200" dirty="0" err="1"/>
              <a:t>不要なトランザクションを発行させない</a:t>
            </a:r>
            <a:endParaRPr sz="1200" dirty="0"/>
          </a:p>
          <a:p>
            <a:pPr>
              <a:defRPr sz="2000"/>
            </a:pPr>
            <a:r>
              <a:rPr sz="1200" dirty="0"/>
              <a:t>・</a:t>
            </a:r>
            <a:r>
              <a:rPr sz="1200" dirty="0" err="1"/>
              <a:t>ストレージの増加を抑える</a:t>
            </a:r>
            <a:r>
              <a:rPr sz="1200" dirty="0"/>
              <a:t>: </a:t>
            </a:r>
            <a:r>
              <a:rPr sz="1200" dirty="0" err="1"/>
              <a:t>最低限の書き込みを行う</a:t>
            </a:r>
            <a:endParaRPr sz="1200" dirty="0"/>
          </a:p>
          <a:p>
            <a:pPr>
              <a:defRPr sz="2000"/>
            </a:pPr>
            <a:r>
              <a:rPr sz="1200" dirty="0"/>
              <a:t>・</a:t>
            </a:r>
            <a:r>
              <a:rPr sz="1200" dirty="0" err="1"/>
              <a:t>処理量の抑える</a:t>
            </a:r>
            <a:r>
              <a:rPr sz="1200" dirty="0"/>
              <a:t>: </a:t>
            </a:r>
            <a:r>
              <a:rPr sz="1200" dirty="0" err="1"/>
              <a:t>複雑なトランザクションが大量に発行されると、ネットワークに遅延が発生する</a:t>
            </a:r>
            <a:endParaRPr sz="1200" dirty="0"/>
          </a:p>
        </p:txBody>
      </p:sp>
    </p:spTree>
    <p:extLst>
      <p:ext uri="{BB962C8B-B14F-4D97-AF65-F5344CB8AC3E}">
        <p14:creationId xmlns:p14="http://schemas.microsoft.com/office/powerpoint/2010/main" val="2908342801"/>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1" name="Shape 751"/>
          <p:cNvSpPr>
            <a:spLocks noGrp="1" noRot="1" noChangeAspect="1"/>
          </p:cNvSpPr>
          <p:nvPr>
            <p:ph type="sldImg"/>
          </p:nvPr>
        </p:nvSpPr>
        <p:spPr>
          <a:prstGeom prst="rect">
            <a:avLst/>
          </a:prstGeom>
        </p:spPr>
        <p:txBody>
          <a:bodyPr/>
          <a:lstStyle/>
          <a:p>
            <a:endParaRPr/>
          </a:p>
        </p:txBody>
      </p:sp>
      <p:sp>
        <p:nvSpPr>
          <p:cNvPr id="752" name="Shape 752"/>
          <p:cNvSpPr>
            <a:spLocks noGrp="1"/>
          </p:cNvSpPr>
          <p:nvPr>
            <p:ph type="body" sz="quarter" idx="1"/>
          </p:nvPr>
        </p:nvSpPr>
        <p:spPr>
          <a:prstGeom prst="rect">
            <a:avLst/>
          </a:prstGeom>
        </p:spPr>
        <p:txBody>
          <a:bodyPr/>
          <a:lstStyle/>
          <a:p>
            <a:pPr>
              <a:defRPr sz="2000"/>
            </a:pPr>
            <a:r>
              <a:rPr sz="1200" dirty="0" err="1"/>
              <a:t>ノードが持っている情報である、</a:t>
            </a:r>
            <a:r>
              <a:rPr sz="1200" dirty="0" err="1">
                <a:latin typeface="游ゴシック体 ボールド"/>
                <a:ea typeface="游ゴシック体 ボールド"/>
                <a:cs typeface="游ゴシック体 ボールド"/>
                <a:sym typeface="游ゴシック体 ボールド"/>
              </a:rPr>
              <a:t>アカウントリスト</a:t>
            </a:r>
            <a:r>
              <a:rPr sz="1200" dirty="0" err="1"/>
              <a:t>について</a:t>
            </a:r>
            <a:endParaRPr sz="1200" dirty="0"/>
          </a:p>
        </p:txBody>
      </p:sp>
    </p:spTree>
    <p:extLst>
      <p:ext uri="{BB962C8B-B14F-4D97-AF65-F5344CB8AC3E}">
        <p14:creationId xmlns:p14="http://schemas.microsoft.com/office/powerpoint/2010/main" val="4167521465"/>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9" name="Shape 759"/>
          <p:cNvSpPr>
            <a:spLocks noGrp="1" noRot="1" noChangeAspect="1"/>
          </p:cNvSpPr>
          <p:nvPr>
            <p:ph type="sldImg"/>
          </p:nvPr>
        </p:nvSpPr>
        <p:spPr>
          <a:prstGeom prst="rect">
            <a:avLst/>
          </a:prstGeom>
        </p:spPr>
        <p:txBody>
          <a:bodyPr/>
          <a:lstStyle/>
          <a:p>
            <a:endParaRPr/>
          </a:p>
        </p:txBody>
      </p:sp>
      <p:sp>
        <p:nvSpPr>
          <p:cNvPr id="760" name="Shape 760"/>
          <p:cNvSpPr>
            <a:spLocks noGrp="1"/>
          </p:cNvSpPr>
          <p:nvPr>
            <p:ph type="body" sz="quarter" idx="1"/>
          </p:nvPr>
        </p:nvSpPr>
        <p:spPr>
          <a:prstGeom prst="rect">
            <a:avLst/>
          </a:prstGeom>
        </p:spPr>
        <p:txBody>
          <a:bodyPr/>
          <a:lstStyle/>
          <a:p>
            <a:pPr algn="ctr">
              <a:defRPr sz="2500">
                <a:latin typeface="游ゴシック体 ボールド"/>
                <a:ea typeface="游ゴシック体 ボールド"/>
                <a:cs typeface="游ゴシック体 ボールド"/>
                <a:sym typeface="游ゴシック体 ボールド"/>
              </a:defRPr>
            </a:pPr>
            <a:r>
              <a:rPr sz="1600" dirty="0" err="1"/>
              <a:t>アカウント</a:t>
            </a:r>
            <a:endParaRPr sz="1600" dirty="0"/>
          </a:p>
          <a:p>
            <a:pPr>
              <a:defRPr sz="2000"/>
            </a:pPr>
            <a:endParaRPr sz="1200" dirty="0"/>
          </a:p>
          <a:p>
            <a:pPr>
              <a:defRPr sz="2000"/>
            </a:pPr>
            <a:r>
              <a:rPr sz="1200" dirty="0"/>
              <a:t>・</a:t>
            </a:r>
            <a:r>
              <a:rPr sz="1200" dirty="0" err="1">
                <a:latin typeface="游ゴシック体 ボールド"/>
                <a:ea typeface="游ゴシック体 ボールド"/>
                <a:cs typeface="游ゴシック体 ボールド"/>
                <a:sym typeface="游ゴシック体 ボールド"/>
              </a:rPr>
              <a:t>アドレス</a:t>
            </a:r>
            <a:r>
              <a:rPr sz="1200" dirty="0">
                <a:latin typeface="游ゴシック体 ボールド"/>
                <a:ea typeface="游ゴシック体 ボールド"/>
                <a:cs typeface="游ゴシック体 ボールド"/>
                <a:sym typeface="游ゴシック体 ボールド"/>
              </a:rPr>
              <a:t>:</a:t>
            </a:r>
            <a:r>
              <a:rPr sz="1200" dirty="0"/>
              <a:t> </a:t>
            </a:r>
            <a:r>
              <a:rPr sz="1200" dirty="0" err="1"/>
              <a:t>全てのアカウントをユニークに管理するための識別子</a:t>
            </a:r>
            <a:r>
              <a:rPr sz="1200" dirty="0"/>
              <a:t>(</a:t>
            </a:r>
            <a:r>
              <a:rPr sz="1200" dirty="0" err="1"/>
              <a:t>Hash関数により作られる</a:t>
            </a:r>
            <a:r>
              <a:rPr sz="1200" dirty="0"/>
              <a:t>)</a:t>
            </a:r>
          </a:p>
          <a:p>
            <a:pPr>
              <a:defRPr sz="2000"/>
            </a:pPr>
            <a:r>
              <a:rPr sz="1200" dirty="0"/>
              <a:t>・</a:t>
            </a:r>
            <a:r>
              <a:rPr sz="1200" dirty="0" err="1"/>
              <a:t>銀行の口座番号のようなイメージ</a:t>
            </a:r>
            <a:endParaRPr sz="1200" dirty="0"/>
          </a:p>
        </p:txBody>
      </p:sp>
    </p:spTree>
    <p:extLst>
      <p:ext uri="{BB962C8B-B14F-4D97-AF65-F5344CB8AC3E}">
        <p14:creationId xmlns:p14="http://schemas.microsoft.com/office/powerpoint/2010/main" val="2533963521"/>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6" name="Shape 766"/>
          <p:cNvSpPr>
            <a:spLocks noGrp="1" noRot="1" noChangeAspect="1"/>
          </p:cNvSpPr>
          <p:nvPr>
            <p:ph type="sldImg"/>
          </p:nvPr>
        </p:nvSpPr>
        <p:spPr>
          <a:prstGeom prst="rect">
            <a:avLst/>
          </a:prstGeom>
        </p:spPr>
        <p:txBody>
          <a:bodyPr/>
          <a:lstStyle/>
          <a:p>
            <a:endParaRPr/>
          </a:p>
        </p:txBody>
      </p:sp>
      <p:sp>
        <p:nvSpPr>
          <p:cNvPr id="767" name="Shape 767"/>
          <p:cNvSpPr>
            <a:spLocks noGrp="1"/>
          </p:cNvSpPr>
          <p:nvPr>
            <p:ph type="body" sz="quarter" idx="1"/>
          </p:nvPr>
        </p:nvSpPr>
        <p:spPr>
          <a:prstGeom prst="rect">
            <a:avLst/>
          </a:prstGeom>
        </p:spPr>
        <p:txBody>
          <a:bodyPr/>
          <a:lstStyle/>
          <a:p>
            <a:pPr algn="ctr">
              <a:defRPr sz="2500">
                <a:latin typeface="游ゴシック体 ボールド"/>
                <a:ea typeface="游ゴシック体 ボールド"/>
                <a:cs typeface="游ゴシック体 ボールド"/>
                <a:sym typeface="游ゴシック体 ボールド"/>
              </a:defRPr>
            </a:pPr>
            <a:r>
              <a:rPr sz="1600" dirty="0" err="1"/>
              <a:t>アカウントの種類</a:t>
            </a:r>
            <a:endParaRPr sz="1600" dirty="0"/>
          </a:p>
          <a:p>
            <a:pPr>
              <a:defRPr sz="2000"/>
            </a:pPr>
            <a:endParaRPr sz="1200" dirty="0"/>
          </a:p>
          <a:p>
            <a:pPr>
              <a:defRPr sz="2000">
                <a:latin typeface="游ゴシック体 ボールド"/>
                <a:ea typeface="游ゴシック体 ボールド"/>
                <a:cs typeface="游ゴシック体 ボールド"/>
                <a:sym typeface="游ゴシック体 ボールド"/>
              </a:defRPr>
            </a:pPr>
            <a:r>
              <a:rPr sz="1200" dirty="0" err="1"/>
              <a:t>外部アカウント</a:t>
            </a:r>
            <a:r>
              <a:rPr sz="1200" dirty="0">
                <a:latin typeface="+mj-lt"/>
                <a:ea typeface="+mj-ea"/>
                <a:cs typeface="+mj-cs"/>
                <a:sym typeface="游ゴシック体 ミディアム"/>
              </a:rPr>
              <a:t>: </a:t>
            </a:r>
            <a:r>
              <a:rPr sz="1200" dirty="0" err="1">
                <a:latin typeface="+mj-lt"/>
                <a:ea typeface="+mj-ea"/>
                <a:cs typeface="+mj-cs"/>
                <a:sym typeface="游ゴシック体 ミディアム"/>
              </a:rPr>
              <a:t>人間が秘密鍵によって管理するアカウント</a:t>
            </a:r>
            <a:r>
              <a:rPr sz="1200" dirty="0">
                <a:latin typeface="+mj-lt"/>
                <a:ea typeface="+mj-ea"/>
                <a:cs typeface="+mj-cs"/>
                <a:sym typeface="游ゴシック体 ミディアム"/>
              </a:rPr>
              <a:t>(</a:t>
            </a:r>
            <a:r>
              <a:rPr sz="1200" dirty="0" err="1">
                <a:latin typeface="+mj-lt"/>
                <a:ea typeface="+mj-ea"/>
                <a:cs typeface="+mj-cs"/>
                <a:sym typeface="游ゴシック体 ミディアム"/>
              </a:rPr>
              <a:t>一般的な銀行口座のようなイメージ</a:t>
            </a:r>
            <a:r>
              <a:rPr sz="1200" dirty="0">
                <a:latin typeface="+mj-lt"/>
                <a:ea typeface="+mj-ea"/>
                <a:cs typeface="+mj-cs"/>
                <a:sym typeface="游ゴシック体 ミディアム"/>
              </a:rPr>
              <a:t>)</a:t>
            </a:r>
          </a:p>
          <a:p>
            <a:pPr>
              <a:defRPr sz="2000">
                <a:latin typeface="游ゴシック体 ボールド"/>
                <a:ea typeface="游ゴシック体 ボールド"/>
                <a:cs typeface="游ゴシック体 ボールド"/>
                <a:sym typeface="游ゴシック体 ボールド"/>
              </a:defRPr>
            </a:pPr>
            <a:r>
              <a:rPr sz="1200" dirty="0" err="1"/>
              <a:t>コントラクトアカウント</a:t>
            </a:r>
            <a:r>
              <a:rPr sz="1200" dirty="0">
                <a:latin typeface="+mj-lt"/>
                <a:ea typeface="+mj-ea"/>
                <a:cs typeface="+mj-cs"/>
                <a:sym typeface="游ゴシック体 ミディアム"/>
              </a:rPr>
              <a:t>: </a:t>
            </a:r>
            <a:r>
              <a:rPr sz="1200" dirty="0" err="1">
                <a:latin typeface="+mj-lt"/>
                <a:ea typeface="+mj-ea"/>
                <a:cs typeface="+mj-cs"/>
                <a:sym typeface="游ゴシック体 ミディアム"/>
              </a:rPr>
              <a:t>Ethereum上のコントラクトが持つアカウント</a:t>
            </a:r>
            <a:r>
              <a:rPr sz="1200" dirty="0">
                <a:latin typeface="+mj-lt"/>
                <a:ea typeface="+mj-ea"/>
                <a:cs typeface="+mj-cs"/>
                <a:sym typeface="游ゴシック体 ミディアム"/>
              </a:rPr>
              <a:t>(</a:t>
            </a:r>
            <a:r>
              <a:rPr sz="1200" dirty="0" err="1">
                <a:latin typeface="+mj-lt"/>
                <a:ea typeface="+mj-ea"/>
                <a:cs typeface="+mj-cs"/>
                <a:sym typeface="游ゴシック体 ミディアム"/>
              </a:rPr>
              <a:t>それぞれのコントラクトにも人間と同様にアカウントが与えられる</a:t>
            </a:r>
            <a:r>
              <a:rPr sz="1200" dirty="0">
                <a:latin typeface="+mj-lt"/>
                <a:ea typeface="+mj-ea"/>
                <a:cs typeface="+mj-cs"/>
                <a:sym typeface="游ゴシック体 ミディアム"/>
              </a:rPr>
              <a:t>)</a:t>
            </a:r>
          </a:p>
          <a:p>
            <a:pPr>
              <a:defRPr sz="2000"/>
            </a:pPr>
            <a:endParaRPr sz="1200" dirty="0">
              <a:latin typeface="+mj-lt"/>
              <a:ea typeface="+mj-ea"/>
              <a:cs typeface="+mj-cs"/>
              <a:sym typeface="游ゴシック体 ミディアム"/>
            </a:endParaRPr>
          </a:p>
          <a:p>
            <a:pPr>
              <a:defRPr sz="2000"/>
            </a:pPr>
            <a:r>
              <a:rPr sz="1200" dirty="0"/>
              <a:t> </a:t>
            </a:r>
            <a:r>
              <a:rPr sz="1200" dirty="0" err="1"/>
              <a:t>人が管理するアカウントも、コントラクト</a:t>
            </a:r>
            <a:r>
              <a:rPr sz="1200" dirty="0"/>
              <a:t>(</a:t>
            </a:r>
            <a:r>
              <a:rPr sz="1200" dirty="0" err="1"/>
              <a:t>Ethereum上のプログラム</a:t>
            </a:r>
            <a:r>
              <a:rPr sz="1200" dirty="0"/>
              <a:t>)</a:t>
            </a:r>
            <a:r>
              <a:rPr sz="1200" dirty="0" err="1"/>
              <a:t>が持つアカウントもEthereum上では同等に扱われる</a:t>
            </a:r>
            <a:endParaRPr sz="1200" dirty="0"/>
          </a:p>
        </p:txBody>
      </p:sp>
    </p:spTree>
    <p:extLst>
      <p:ext uri="{BB962C8B-B14F-4D97-AF65-F5344CB8AC3E}">
        <p14:creationId xmlns:p14="http://schemas.microsoft.com/office/powerpoint/2010/main" val="2220513108"/>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 name="Shape 778"/>
          <p:cNvSpPr>
            <a:spLocks noGrp="1" noRot="1" noChangeAspect="1"/>
          </p:cNvSpPr>
          <p:nvPr>
            <p:ph type="sldImg"/>
          </p:nvPr>
        </p:nvSpPr>
        <p:spPr>
          <a:prstGeom prst="rect">
            <a:avLst/>
          </a:prstGeom>
        </p:spPr>
        <p:txBody>
          <a:bodyPr/>
          <a:lstStyle/>
          <a:p>
            <a:endParaRPr/>
          </a:p>
        </p:txBody>
      </p:sp>
      <p:sp>
        <p:nvSpPr>
          <p:cNvPr id="779" name="Shape 779"/>
          <p:cNvSpPr>
            <a:spLocks noGrp="1"/>
          </p:cNvSpPr>
          <p:nvPr>
            <p:ph type="body" sz="quarter" idx="1"/>
          </p:nvPr>
        </p:nvSpPr>
        <p:spPr>
          <a:prstGeom prst="rect">
            <a:avLst/>
          </a:prstGeom>
        </p:spPr>
        <p:txBody>
          <a:bodyPr/>
          <a:lstStyle/>
          <a:p>
            <a:pPr algn="ctr">
              <a:defRPr sz="2500">
                <a:latin typeface="游ゴシック体 ボールド"/>
                <a:ea typeface="游ゴシック体 ボールド"/>
                <a:cs typeface="游ゴシック体 ボールド"/>
                <a:sym typeface="游ゴシック体 ボールド"/>
              </a:defRPr>
            </a:pPr>
            <a:r>
              <a:rPr sz="1600" dirty="0" err="1"/>
              <a:t>アカウントの構成要素</a:t>
            </a:r>
            <a:endParaRPr sz="1600" dirty="0"/>
          </a:p>
          <a:p>
            <a:pPr>
              <a:defRPr sz="2000"/>
            </a:pPr>
            <a:endParaRPr sz="1200" dirty="0"/>
          </a:p>
          <a:p>
            <a:pPr>
              <a:defRPr sz="2000"/>
            </a:pPr>
            <a:r>
              <a:rPr sz="1200" dirty="0"/>
              <a:t>・</a:t>
            </a:r>
            <a:r>
              <a:rPr sz="1200" dirty="0">
                <a:latin typeface="游ゴシック体 ボールド"/>
                <a:ea typeface="游ゴシック体 ボールド"/>
                <a:cs typeface="游ゴシック体 ボールド"/>
                <a:sym typeface="游ゴシック体 ボールド"/>
              </a:rPr>
              <a:t>Address:</a:t>
            </a:r>
            <a:r>
              <a:rPr sz="1200" dirty="0"/>
              <a:t> </a:t>
            </a:r>
            <a:r>
              <a:rPr sz="1200" dirty="0" err="1"/>
              <a:t>識別子</a:t>
            </a:r>
            <a:endParaRPr sz="1200" dirty="0"/>
          </a:p>
          <a:p>
            <a:pPr>
              <a:defRPr sz="2000"/>
            </a:pPr>
            <a:r>
              <a:rPr sz="1200" dirty="0"/>
              <a:t>・</a:t>
            </a:r>
            <a:r>
              <a:rPr sz="1200" dirty="0">
                <a:latin typeface="游ゴシック体 ボールド"/>
                <a:ea typeface="游ゴシック体 ボールド"/>
                <a:cs typeface="游ゴシック体 ボールド"/>
                <a:sym typeface="游ゴシック体 ボールド"/>
              </a:rPr>
              <a:t>Nonce:</a:t>
            </a:r>
            <a:r>
              <a:rPr sz="1200" dirty="0"/>
              <a:t> </a:t>
            </a:r>
            <a:r>
              <a:rPr sz="1200" dirty="0" err="1"/>
              <a:t>このアカウントがこれまでに発行したトランザクションの数</a:t>
            </a:r>
            <a:r>
              <a:rPr sz="1200" dirty="0"/>
              <a:t>(</a:t>
            </a:r>
            <a:r>
              <a:rPr sz="1200" dirty="0" err="1"/>
              <a:t>トランザクションや実行するプログラムに順序付けをすることができる</a:t>
            </a:r>
            <a:r>
              <a:rPr sz="1200" dirty="0"/>
              <a:t>)</a:t>
            </a:r>
          </a:p>
          <a:p>
            <a:pPr>
              <a:defRPr sz="2000"/>
            </a:pPr>
            <a:r>
              <a:rPr sz="1200" dirty="0"/>
              <a:t>・</a:t>
            </a:r>
            <a:r>
              <a:rPr sz="1200" dirty="0">
                <a:latin typeface="游ゴシック体 ボールド"/>
                <a:ea typeface="游ゴシック体 ボールド"/>
                <a:cs typeface="游ゴシック体 ボールド"/>
                <a:sym typeface="游ゴシック体 ボールド"/>
              </a:rPr>
              <a:t>Balance:</a:t>
            </a:r>
            <a:r>
              <a:rPr sz="1200" dirty="0"/>
              <a:t> </a:t>
            </a:r>
            <a:r>
              <a:rPr sz="1200" dirty="0" err="1"/>
              <a:t>保有する通貨の量</a:t>
            </a:r>
            <a:endParaRPr sz="1200" dirty="0"/>
          </a:p>
        </p:txBody>
      </p:sp>
    </p:spTree>
    <p:extLst>
      <p:ext uri="{BB962C8B-B14F-4D97-AF65-F5344CB8AC3E}">
        <p14:creationId xmlns:p14="http://schemas.microsoft.com/office/powerpoint/2010/main" val="1914293956"/>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7" name="Shape 787"/>
          <p:cNvSpPr>
            <a:spLocks noGrp="1" noRot="1" noChangeAspect="1"/>
          </p:cNvSpPr>
          <p:nvPr>
            <p:ph type="sldImg"/>
          </p:nvPr>
        </p:nvSpPr>
        <p:spPr>
          <a:prstGeom prst="rect">
            <a:avLst/>
          </a:prstGeom>
        </p:spPr>
        <p:txBody>
          <a:bodyPr/>
          <a:lstStyle/>
          <a:p>
            <a:endParaRPr/>
          </a:p>
        </p:txBody>
      </p:sp>
      <p:sp>
        <p:nvSpPr>
          <p:cNvPr id="788" name="Shape 788"/>
          <p:cNvSpPr>
            <a:spLocks noGrp="1"/>
          </p:cNvSpPr>
          <p:nvPr>
            <p:ph type="body" sz="quarter" idx="1"/>
          </p:nvPr>
        </p:nvSpPr>
        <p:spPr>
          <a:prstGeom prst="rect">
            <a:avLst/>
          </a:prstGeom>
        </p:spPr>
        <p:txBody>
          <a:bodyPr/>
          <a:lstStyle/>
          <a:p>
            <a:pPr>
              <a:defRPr sz="2000"/>
            </a:pPr>
            <a:r>
              <a:rPr sz="1200" dirty="0" err="1"/>
              <a:t>Etheruemについて学ぶ際には</a:t>
            </a:r>
            <a:r>
              <a:rPr sz="1200" dirty="0"/>
              <a:t>、</a:t>
            </a:r>
            <a:r>
              <a:rPr sz="1200" dirty="0">
                <a:latin typeface="游ゴシック体 ボールド"/>
                <a:ea typeface="游ゴシック体 ボールド"/>
                <a:cs typeface="游ゴシック体 ボールド"/>
                <a:sym typeface="游ゴシック体 ボールド"/>
              </a:rPr>
              <a:t>「</a:t>
            </a:r>
            <a:r>
              <a:rPr sz="1200" dirty="0" err="1">
                <a:latin typeface="游ゴシック体 ボールド"/>
                <a:ea typeface="游ゴシック体 ボールド"/>
                <a:cs typeface="游ゴシック体 ボールド"/>
                <a:sym typeface="游ゴシック体 ボールド"/>
              </a:rPr>
              <a:t>状態</a:t>
            </a:r>
            <a:r>
              <a:rPr sz="1200" dirty="0" err="1"/>
              <a:t>」や</a:t>
            </a:r>
            <a:r>
              <a:rPr sz="1200" dirty="0" err="1">
                <a:latin typeface="游ゴシック体 ボールド"/>
                <a:ea typeface="游ゴシック体 ボールド"/>
                <a:cs typeface="游ゴシック体 ボールド"/>
                <a:sym typeface="游ゴシック体 ボールド"/>
              </a:rPr>
              <a:t>「state</a:t>
            </a:r>
            <a:r>
              <a:rPr sz="1200" dirty="0" err="1"/>
              <a:t>」といった言葉がよく出てくる</a:t>
            </a:r>
            <a:endParaRPr sz="1200" dirty="0"/>
          </a:p>
          <a:p>
            <a:pPr>
              <a:defRPr sz="2000"/>
            </a:pPr>
            <a:r>
              <a:rPr sz="1200" dirty="0" err="1"/>
              <a:t>Ethereumにおける状態とは、Ethereumをコンピュータとして考えた時の、変数の値であると考えるとわかりやすい</a:t>
            </a:r>
            <a:r>
              <a:rPr sz="1200" dirty="0"/>
              <a:t>。</a:t>
            </a:r>
          </a:p>
          <a:p>
            <a:pPr>
              <a:defRPr sz="2000"/>
            </a:pPr>
            <a:endParaRPr sz="1200" dirty="0"/>
          </a:p>
          <a:p>
            <a:pPr>
              <a:defRPr sz="2000"/>
            </a:pPr>
            <a:r>
              <a:rPr sz="1200" dirty="0"/>
              <a:t>Ethereumにおける状態には2種類ある</a:t>
            </a:r>
          </a:p>
          <a:p>
            <a:pPr>
              <a:defRPr sz="2000"/>
            </a:pPr>
            <a:endParaRPr sz="1200" dirty="0"/>
          </a:p>
          <a:p>
            <a:pPr>
              <a:defRPr sz="2000">
                <a:latin typeface="游ゴシック体 ボールド"/>
                <a:ea typeface="游ゴシック体 ボールド"/>
                <a:cs typeface="游ゴシック体 ボールド"/>
                <a:sym typeface="游ゴシック体 ボールド"/>
              </a:defRPr>
            </a:pPr>
            <a:r>
              <a:rPr sz="1200" dirty="0"/>
              <a:t>・Account State</a:t>
            </a:r>
            <a:r>
              <a:rPr sz="1200" dirty="0">
                <a:latin typeface="+mj-lt"/>
                <a:ea typeface="+mj-ea"/>
                <a:cs typeface="+mj-cs"/>
                <a:sym typeface="游ゴシック体 ミディアム"/>
              </a:rPr>
              <a:t>: </a:t>
            </a:r>
            <a:r>
              <a:rPr sz="1200" dirty="0" err="1">
                <a:latin typeface="+mj-lt"/>
                <a:ea typeface="+mj-ea"/>
                <a:cs typeface="+mj-cs"/>
                <a:sym typeface="游ゴシック体 ミディアム"/>
              </a:rPr>
              <a:t>それぞれのアカウントが持つ変数をまとめたもの</a:t>
            </a:r>
            <a:r>
              <a:rPr sz="1200" dirty="0">
                <a:latin typeface="+mj-lt"/>
                <a:ea typeface="+mj-ea"/>
                <a:cs typeface="+mj-cs"/>
                <a:sym typeface="游ゴシック体 ミディアム"/>
              </a:rPr>
              <a:t>(</a:t>
            </a:r>
            <a:r>
              <a:rPr sz="1200" dirty="0" err="1">
                <a:latin typeface="+mj-lt"/>
                <a:ea typeface="+mj-ea"/>
                <a:cs typeface="+mj-cs"/>
                <a:sym typeface="游ゴシック体 ミディアム"/>
              </a:rPr>
              <a:t>木構造を利用</a:t>
            </a:r>
            <a:r>
              <a:rPr sz="1200" dirty="0">
                <a:latin typeface="+mj-lt"/>
                <a:ea typeface="+mj-ea"/>
                <a:cs typeface="+mj-cs"/>
                <a:sym typeface="游ゴシック体 ミディアム"/>
              </a:rPr>
              <a:t>)</a:t>
            </a:r>
          </a:p>
          <a:p>
            <a:pPr>
              <a:defRPr sz="2000">
                <a:latin typeface="游ゴシック体 ボールド"/>
                <a:ea typeface="游ゴシック体 ボールド"/>
                <a:cs typeface="游ゴシック体 ボールド"/>
                <a:sym typeface="游ゴシック体 ボールド"/>
              </a:defRPr>
            </a:pPr>
            <a:r>
              <a:rPr sz="1200" dirty="0"/>
              <a:t>・World State</a:t>
            </a:r>
            <a:r>
              <a:rPr sz="1200" dirty="0">
                <a:latin typeface="+mj-lt"/>
                <a:ea typeface="+mj-ea"/>
                <a:cs typeface="+mj-cs"/>
                <a:sym typeface="游ゴシック体 ミディアム"/>
              </a:rPr>
              <a:t>: </a:t>
            </a:r>
            <a:r>
              <a:rPr sz="1200" dirty="0" err="1">
                <a:latin typeface="+mj-lt"/>
                <a:ea typeface="+mj-ea"/>
                <a:cs typeface="+mj-cs"/>
                <a:sym typeface="游ゴシック体 ミディアム"/>
              </a:rPr>
              <a:t>Ethereum内の全てのアカウントの状態をまとめたもの</a:t>
            </a:r>
            <a:r>
              <a:rPr sz="1200" dirty="0">
                <a:latin typeface="+mj-lt"/>
                <a:ea typeface="+mj-ea"/>
                <a:cs typeface="+mj-cs"/>
                <a:sym typeface="游ゴシック体 ミディアム"/>
              </a:rPr>
              <a:t>(</a:t>
            </a:r>
            <a:r>
              <a:rPr sz="1200" dirty="0" err="1">
                <a:latin typeface="+mj-lt"/>
                <a:ea typeface="+mj-ea"/>
                <a:cs typeface="+mj-cs"/>
                <a:sym typeface="游ゴシック体 ミディアム"/>
              </a:rPr>
              <a:t>木構造を利用</a:t>
            </a:r>
            <a:r>
              <a:rPr sz="1200" dirty="0">
                <a:latin typeface="+mj-lt"/>
                <a:ea typeface="+mj-ea"/>
                <a:cs typeface="+mj-cs"/>
                <a:sym typeface="游ゴシック体 ミディアム"/>
              </a:rPr>
              <a:t>)</a:t>
            </a:r>
          </a:p>
        </p:txBody>
      </p:sp>
    </p:spTree>
    <p:extLst>
      <p:ext uri="{BB962C8B-B14F-4D97-AF65-F5344CB8AC3E}">
        <p14:creationId xmlns:p14="http://schemas.microsoft.com/office/powerpoint/2010/main" val="997452543"/>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4" name="Shape 794"/>
          <p:cNvSpPr>
            <a:spLocks noGrp="1" noRot="1" noChangeAspect="1"/>
          </p:cNvSpPr>
          <p:nvPr>
            <p:ph type="sldImg"/>
          </p:nvPr>
        </p:nvSpPr>
        <p:spPr>
          <a:prstGeom prst="rect">
            <a:avLst/>
          </a:prstGeom>
        </p:spPr>
        <p:txBody>
          <a:bodyPr/>
          <a:lstStyle/>
          <a:p>
            <a:endParaRPr/>
          </a:p>
        </p:txBody>
      </p:sp>
      <p:sp>
        <p:nvSpPr>
          <p:cNvPr id="795" name="Shape 795"/>
          <p:cNvSpPr>
            <a:spLocks noGrp="1"/>
          </p:cNvSpPr>
          <p:nvPr>
            <p:ph type="body" sz="quarter" idx="1"/>
          </p:nvPr>
        </p:nvSpPr>
        <p:spPr>
          <a:prstGeom prst="rect">
            <a:avLst/>
          </a:prstGeom>
        </p:spPr>
        <p:txBody>
          <a:bodyPr/>
          <a:lstStyle/>
          <a:p>
            <a:pPr algn="ctr">
              <a:defRPr sz="2500">
                <a:latin typeface="游ゴシック体 ボールド"/>
                <a:ea typeface="游ゴシック体 ボールド"/>
                <a:cs typeface="游ゴシック体 ボールド"/>
                <a:sym typeface="游ゴシック体 ボールド"/>
              </a:defRPr>
            </a:pPr>
            <a:r>
              <a:rPr sz="1600" dirty="0" err="1"/>
              <a:t>Ethereumの処理の流れ</a:t>
            </a:r>
            <a:endParaRPr sz="1600" dirty="0"/>
          </a:p>
          <a:p>
            <a:pPr>
              <a:defRPr sz="2000"/>
            </a:pPr>
            <a:r>
              <a:rPr sz="1200" dirty="0" err="1"/>
              <a:t>大きな流れは</a:t>
            </a:r>
            <a:r>
              <a:rPr sz="1200" dirty="0"/>
              <a:t>、</a:t>
            </a:r>
          </a:p>
          <a:p>
            <a:pPr>
              <a:defRPr sz="2000"/>
            </a:pPr>
            <a:r>
              <a:rPr sz="1200" dirty="0"/>
              <a:t>・</a:t>
            </a:r>
            <a:r>
              <a:rPr sz="1200" dirty="0" err="1">
                <a:latin typeface="游ゴシック体 ボールド"/>
                <a:ea typeface="游ゴシック体 ボールド"/>
                <a:cs typeface="游ゴシック体 ボールド"/>
                <a:sym typeface="游ゴシック体 ボールド"/>
              </a:rPr>
              <a:t>トランザクションが発行される</a:t>
            </a:r>
            <a:endParaRPr sz="1200" dirty="0">
              <a:latin typeface="游ゴシック体 ボールド"/>
              <a:ea typeface="游ゴシック体 ボールド"/>
              <a:cs typeface="游ゴシック体 ボールド"/>
              <a:sym typeface="游ゴシック体 ボールド"/>
            </a:endParaRPr>
          </a:p>
          <a:p>
            <a:pPr>
              <a:defRPr sz="2000"/>
            </a:pPr>
            <a:r>
              <a:rPr sz="1200" dirty="0"/>
              <a:t>・</a:t>
            </a:r>
            <a:r>
              <a:rPr sz="1200" dirty="0" err="1">
                <a:latin typeface="游ゴシック体 ボールド"/>
                <a:ea typeface="游ゴシック体 ボールド"/>
                <a:cs typeface="游ゴシック体 ボールド"/>
                <a:sym typeface="游ゴシック体 ボールド"/>
              </a:rPr>
              <a:t>マイナーがブロックを作る</a:t>
            </a:r>
            <a:endParaRPr sz="1200" dirty="0">
              <a:latin typeface="游ゴシック体 ボールド"/>
              <a:ea typeface="游ゴシック体 ボールド"/>
              <a:cs typeface="游ゴシック体 ボールド"/>
              <a:sym typeface="游ゴシック体 ボールド"/>
            </a:endParaRPr>
          </a:p>
          <a:p>
            <a:pPr>
              <a:defRPr sz="2000"/>
            </a:pPr>
            <a:r>
              <a:rPr sz="1200" dirty="0"/>
              <a:t>・</a:t>
            </a:r>
            <a:r>
              <a:rPr sz="1200" dirty="0" err="1">
                <a:latin typeface="游ゴシック体 ボールド"/>
                <a:ea typeface="游ゴシック体 ボールド"/>
                <a:cs typeface="游ゴシック体 ボールド"/>
                <a:sym typeface="游ゴシック体 ボールド"/>
              </a:rPr>
              <a:t>ブロックチェーン</a:t>
            </a:r>
            <a:r>
              <a:rPr sz="1200" dirty="0">
                <a:latin typeface="游ゴシック体 ボールド"/>
                <a:ea typeface="游ゴシック体 ボールド"/>
                <a:cs typeface="游ゴシック体 ボールド"/>
                <a:sym typeface="游ゴシック体 ボールド"/>
              </a:rPr>
              <a:t> </a:t>
            </a:r>
            <a:r>
              <a:rPr sz="1200" dirty="0" err="1">
                <a:latin typeface="游ゴシック体 ボールド"/>
                <a:ea typeface="游ゴシック体 ボールド"/>
                <a:cs typeface="游ゴシック体 ボールド"/>
                <a:sym typeface="游ゴシック体 ボールド"/>
              </a:rPr>
              <a:t>が形成される</a:t>
            </a:r>
            <a:endParaRPr sz="1200" dirty="0">
              <a:latin typeface="游ゴシック体 ボールド"/>
              <a:ea typeface="游ゴシック体 ボールド"/>
              <a:cs typeface="游ゴシック体 ボールド"/>
              <a:sym typeface="游ゴシック体 ボールド"/>
            </a:endParaRPr>
          </a:p>
          <a:p>
            <a:pPr>
              <a:defRPr sz="2000"/>
            </a:pPr>
            <a:endParaRPr sz="1200" dirty="0">
              <a:latin typeface="游ゴシック体 ボールド"/>
              <a:ea typeface="游ゴシック体 ボールド"/>
              <a:cs typeface="游ゴシック体 ボールド"/>
              <a:sym typeface="游ゴシック体 ボールド"/>
            </a:endParaRPr>
          </a:p>
          <a:p>
            <a:pPr>
              <a:defRPr sz="2000"/>
            </a:pPr>
            <a:r>
              <a:rPr sz="1200" dirty="0"/>
              <a:t>Ethereumはパブリックブロックチェーンの一つであり、基本的な処理の流れは既に説明したブロックチェーンの処理の流れと一致する。</a:t>
            </a:r>
          </a:p>
        </p:txBody>
      </p:sp>
    </p:spTree>
    <p:extLst>
      <p:ext uri="{BB962C8B-B14F-4D97-AF65-F5344CB8AC3E}">
        <p14:creationId xmlns:p14="http://schemas.microsoft.com/office/powerpoint/2010/main" val="1490082549"/>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1" name="Shape 801"/>
          <p:cNvSpPr>
            <a:spLocks noGrp="1" noRot="1" noChangeAspect="1"/>
          </p:cNvSpPr>
          <p:nvPr>
            <p:ph type="sldImg"/>
          </p:nvPr>
        </p:nvSpPr>
        <p:spPr>
          <a:prstGeom prst="rect">
            <a:avLst/>
          </a:prstGeom>
        </p:spPr>
        <p:txBody>
          <a:bodyPr/>
          <a:lstStyle/>
          <a:p>
            <a:endParaRPr/>
          </a:p>
        </p:txBody>
      </p:sp>
      <p:sp>
        <p:nvSpPr>
          <p:cNvPr id="802" name="Shape 802"/>
          <p:cNvSpPr>
            <a:spLocks noGrp="1"/>
          </p:cNvSpPr>
          <p:nvPr>
            <p:ph type="body" sz="quarter" idx="1"/>
          </p:nvPr>
        </p:nvSpPr>
        <p:spPr>
          <a:prstGeom prst="rect">
            <a:avLst/>
          </a:prstGeom>
        </p:spPr>
        <p:txBody>
          <a:bodyPr/>
          <a:lstStyle/>
          <a:p>
            <a:pPr algn="ctr">
              <a:defRPr sz="2500"/>
            </a:pPr>
            <a:r>
              <a:rPr sz="1600" dirty="0" err="1"/>
              <a:t>Ethereumにコントラクトを載せる</a:t>
            </a:r>
            <a:endParaRPr sz="1600" dirty="0"/>
          </a:p>
          <a:p>
            <a:pPr algn="ctr">
              <a:defRPr sz="2500"/>
            </a:pPr>
            <a:endParaRPr sz="1200" dirty="0"/>
          </a:p>
          <a:p>
            <a:pPr>
              <a:defRPr sz="2000"/>
            </a:pPr>
            <a:r>
              <a:rPr sz="1200" dirty="0" err="1"/>
              <a:t>Ethereum上でコントラクトを実行するためには、事前に作成したコントラクトをEtheruem上に載せておく必要がある</a:t>
            </a:r>
            <a:endParaRPr sz="1200" dirty="0"/>
          </a:p>
        </p:txBody>
      </p:sp>
    </p:spTree>
    <p:extLst>
      <p:ext uri="{BB962C8B-B14F-4D97-AF65-F5344CB8AC3E}">
        <p14:creationId xmlns:p14="http://schemas.microsoft.com/office/powerpoint/2010/main" val="2286690052"/>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 name="Shape 808"/>
          <p:cNvSpPr>
            <a:spLocks noGrp="1" noRot="1" noChangeAspect="1"/>
          </p:cNvSpPr>
          <p:nvPr>
            <p:ph type="sldImg"/>
          </p:nvPr>
        </p:nvSpPr>
        <p:spPr>
          <a:prstGeom prst="rect">
            <a:avLst/>
          </a:prstGeom>
        </p:spPr>
        <p:txBody>
          <a:bodyPr/>
          <a:lstStyle/>
          <a:p>
            <a:endParaRPr/>
          </a:p>
        </p:txBody>
      </p:sp>
      <p:sp>
        <p:nvSpPr>
          <p:cNvPr id="809" name="Shape 809"/>
          <p:cNvSpPr>
            <a:spLocks noGrp="1"/>
          </p:cNvSpPr>
          <p:nvPr>
            <p:ph type="body" sz="quarter" idx="1"/>
          </p:nvPr>
        </p:nvSpPr>
        <p:spPr>
          <a:prstGeom prst="rect">
            <a:avLst/>
          </a:prstGeom>
        </p:spPr>
        <p:txBody>
          <a:bodyPr/>
          <a:lstStyle/>
          <a:p>
            <a:pPr algn="ctr">
              <a:defRPr sz="2500">
                <a:latin typeface="游ゴシック体 ボールド"/>
                <a:ea typeface="游ゴシック体 ボールド"/>
                <a:cs typeface="游ゴシック体 ボールド"/>
                <a:sym typeface="游ゴシック体 ボールド"/>
              </a:defRPr>
            </a:pPr>
            <a:r>
              <a:rPr sz="1600" dirty="0" err="1"/>
              <a:t>Ethereumにコントラクトを載せる</a:t>
            </a:r>
            <a:endParaRPr sz="1600" dirty="0"/>
          </a:p>
          <a:p>
            <a:pPr>
              <a:defRPr sz="3000"/>
            </a:pPr>
            <a:endParaRPr sz="1200" dirty="0"/>
          </a:p>
          <a:p>
            <a:pPr>
              <a:defRPr sz="2000"/>
            </a:pPr>
            <a:r>
              <a:rPr sz="1200" dirty="0"/>
              <a:t>・</a:t>
            </a:r>
            <a:r>
              <a:rPr sz="1200" dirty="0" err="1"/>
              <a:t>コードを作成する</a:t>
            </a:r>
            <a:r>
              <a:rPr sz="1200" dirty="0"/>
              <a:t>(言語はSolidityという専用の言語。5章で扱う)</a:t>
            </a:r>
          </a:p>
          <a:p>
            <a:pPr>
              <a:defRPr sz="2000"/>
            </a:pPr>
            <a:r>
              <a:rPr sz="1200" dirty="0"/>
              <a:t>・</a:t>
            </a:r>
            <a:r>
              <a:rPr sz="1200" dirty="0" err="1"/>
              <a:t>コンパイルする</a:t>
            </a:r>
            <a:endParaRPr sz="1200" dirty="0"/>
          </a:p>
          <a:p>
            <a:pPr>
              <a:defRPr sz="2000"/>
            </a:pPr>
            <a:endParaRPr sz="1200" dirty="0"/>
          </a:p>
          <a:p>
            <a:pPr>
              <a:defRPr sz="2000"/>
            </a:pPr>
            <a:r>
              <a:rPr sz="1200" dirty="0"/>
              <a:t>コードの作成とコンパイルに関しては、5章の演習時にツールの紹介を行う。</a:t>
            </a:r>
          </a:p>
        </p:txBody>
      </p:sp>
    </p:spTree>
    <p:extLst>
      <p:ext uri="{BB962C8B-B14F-4D97-AF65-F5344CB8AC3E}">
        <p14:creationId xmlns:p14="http://schemas.microsoft.com/office/powerpoint/2010/main" val="2449008449"/>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7" name="Shape 817"/>
          <p:cNvSpPr>
            <a:spLocks noGrp="1" noRot="1" noChangeAspect="1"/>
          </p:cNvSpPr>
          <p:nvPr>
            <p:ph type="sldImg"/>
          </p:nvPr>
        </p:nvSpPr>
        <p:spPr>
          <a:prstGeom prst="rect">
            <a:avLst/>
          </a:prstGeom>
        </p:spPr>
        <p:txBody>
          <a:bodyPr/>
          <a:lstStyle/>
          <a:p>
            <a:endParaRPr/>
          </a:p>
        </p:txBody>
      </p:sp>
      <p:sp>
        <p:nvSpPr>
          <p:cNvPr id="818" name="Shape 818"/>
          <p:cNvSpPr>
            <a:spLocks noGrp="1"/>
          </p:cNvSpPr>
          <p:nvPr>
            <p:ph type="body" sz="quarter" idx="1"/>
          </p:nvPr>
        </p:nvSpPr>
        <p:spPr>
          <a:prstGeom prst="rect">
            <a:avLst/>
          </a:prstGeom>
        </p:spPr>
        <p:txBody>
          <a:bodyPr/>
          <a:lstStyle/>
          <a:p>
            <a:pPr algn="ctr">
              <a:defRPr sz="2500">
                <a:latin typeface="游ゴシック体 ボールド"/>
                <a:ea typeface="游ゴシック体 ボールド"/>
                <a:cs typeface="游ゴシック体 ボールド"/>
                <a:sym typeface="游ゴシック体 ボールド"/>
              </a:defRPr>
            </a:pPr>
            <a:r>
              <a:rPr sz="1600" dirty="0" err="1"/>
              <a:t>Ethereumにコントラクトを載せる</a:t>
            </a:r>
            <a:endParaRPr sz="1600" dirty="0"/>
          </a:p>
          <a:p>
            <a:pPr algn="ctr">
              <a:defRPr sz="2500"/>
            </a:pPr>
            <a:endParaRPr sz="1200" dirty="0"/>
          </a:p>
          <a:p>
            <a:pPr>
              <a:defRPr sz="2000"/>
            </a:pPr>
            <a:r>
              <a:rPr sz="1200" dirty="0" err="1"/>
              <a:t>トランザクション内の「Init」という項目に、EVMバイトコード</a:t>
            </a:r>
            <a:r>
              <a:rPr sz="1200" dirty="0"/>
              <a:t>(</a:t>
            </a:r>
            <a:r>
              <a:rPr sz="1200" dirty="0" err="1"/>
              <a:t>コンパイルしたコード</a:t>
            </a:r>
            <a:r>
              <a:rPr sz="1200" dirty="0"/>
              <a:t>)</a:t>
            </a:r>
            <a:r>
              <a:rPr sz="1200" dirty="0" err="1"/>
              <a:t>を記述し、トランザクションを発行する</a:t>
            </a:r>
            <a:r>
              <a:rPr sz="1200" dirty="0"/>
              <a:t>。</a:t>
            </a:r>
          </a:p>
          <a:p>
            <a:pPr>
              <a:defRPr sz="2000"/>
            </a:pPr>
            <a:endParaRPr sz="1200" dirty="0"/>
          </a:p>
        </p:txBody>
      </p:sp>
    </p:spTree>
    <p:extLst>
      <p:ext uri="{BB962C8B-B14F-4D97-AF65-F5344CB8AC3E}">
        <p14:creationId xmlns:p14="http://schemas.microsoft.com/office/powerpoint/2010/main" val="13057615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 name="Shape 135"/>
          <p:cNvSpPr>
            <a:spLocks noGrp="1" noRot="1" noChangeAspect="1"/>
          </p:cNvSpPr>
          <p:nvPr>
            <p:ph type="sldImg"/>
          </p:nvPr>
        </p:nvSpPr>
        <p:spPr>
          <a:prstGeom prst="rect">
            <a:avLst/>
          </a:prstGeom>
        </p:spPr>
        <p:txBody>
          <a:bodyPr/>
          <a:lstStyle/>
          <a:p>
            <a:endParaRPr/>
          </a:p>
        </p:txBody>
      </p:sp>
      <p:sp>
        <p:nvSpPr>
          <p:cNvPr id="136" name="Shape 136"/>
          <p:cNvSpPr>
            <a:spLocks noGrp="1"/>
          </p:cNvSpPr>
          <p:nvPr>
            <p:ph type="body" sz="quarter" idx="1"/>
          </p:nvPr>
        </p:nvSpPr>
        <p:spPr>
          <a:prstGeom prst="rect">
            <a:avLst/>
          </a:prstGeom>
        </p:spPr>
        <p:txBody>
          <a:bodyPr/>
          <a:lstStyle/>
          <a:p>
            <a:pPr algn="ctr">
              <a:defRPr sz="2500">
                <a:latin typeface="游ゴシック体 ボールド"/>
                <a:ea typeface="游ゴシック体 ボールド"/>
                <a:cs typeface="游ゴシック体 ボールド"/>
                <a:sym typeface="游ゴシック体 ボールド"/>
              </a:defRPr>
            </a:pPr>
            <a:r>
              <a:rPr sz="1600" dirty="0" err="1"/>
              <a:t>質問を投げかける</a:t>
            </a:r>
            <a:endParaRPr sz="1600" dirty="0"/>
          </a:p>
          <a:p>
            <a:pPr algn="ctr">
              <a:defRPr sz="2500">
                <a:latin typeface="游ゴシック体 ボールド"/>
                <a:ea typeface="游ゴシック体 ボールド"/>
                <a:cs typeface="游ゴシック体 ボールド"/>
                <a:sym typeface="游ゴシック体 ボールド"/>
              </a:defRPr>
            </a:pPr>
            <a:endParaRPr sz="1200" dirty="0"/>
          </a:p>
          <a:p>
            <a:pPr>
              <a:defRPr sz="2000"/>
            </a:pPr>
            <a:r>
              <a:rPr sz="1200" dirty="0" err="1"/>
              <a:t>皆さんの手元にあるファイル</a:t>
            </a:r>
            <a:r>
              <a:rPr sz="1200" dirty="0"/>
              <a:t>(</a:t>
            </a:r>
            <a:r>
              <a:rPr sz="1200" dirty="0" err="1"/>
              <a:t>何でもいいです。word</a:t>
            </a:r>
            <a:r>
              <a:rPr sz="1200" dirty="0"/>
              <a:t>, txt, html, </a:t>
            </a:r>
            <a:r>
              <a:rPr sz="1200" dirty="0" err="1"/>
              <a:t>js</a:t>
            </a:r>
            <a:r>
              <a:rPr sz="1200" dirty="0"/>
              <a:t>, etc..)を100年間改ざんや削除されることなく、100年後に自分の子孫が見ることができるようにしてください。どのような方法で保存しますか?</a:t>
            </a:r>
          </a:p>
          <a:p>
            <a:pPr>
              <a:defRPr sz="3500"/>
            </a:pPr>
            <a:endParaRPr sz="1200" dirty="0"/>
          </a:p>
          <a:p>
            <a:pPr>
              <a:defRPr sz="2500">
                <a:latin typeface="游ゴシック体 ボールド"/>
                <a:ea typeface="游ゴシック体 ボールド"/>
                <a:cs typeface="游ゴシック体 ボールド"/>
                <a:sym typeface="游ゴシック体 ボールド"/>
              </a:defRPr>
            </a:pPr>
            <a:r>
              <a:rPr sz="1200" dirty="0" err="1"/>
              <a:t>回答例</a:t>
            </a:r>
            <a:endParaRPr sz="1200" dirty="0"/>
          </a:p>
          <a:p>
            <a:pPr>
              <a:defRPr sz="2000"/>
            </a:pPr>
            <a:r>
              <a:rPr sz="1200" dirty="0" err="1"/>
              <a:t>手元のPCで保存すると答えた場合</a:t>
            </a:r>
            <a:endParaRPr sz="1200" dirty="0"/>
          </a:p>
          <a:p>
            <a:pPr marL="342899" indent="-342899">
              <a:buSzPct val="100000"/>
              <a:buFont typeface="Arial"/>
              <a:buChar char="•"/>
              <a:defRPr sz="2000"/>
            </a:pPr>
            <a:r>
              <a:rPr sz="1200" dirty="0"/>
              <a:t>そのパソコンが100年間安全に利用できることを保証することはできますか</a:t>
            </a:r>
          </a:p>
          <a:p>
            <a:pPr>
              <a:defRPr sz="2500"/>
            </a:pPr>
            <a:endParaRPr sz="1200" dirty="0"/>
          </a:p>
          <a:p>
            <a:pPr>
              <a:defRPr sz="2000"/>
            </a:pPr>
            <a:r>
              <a:rPr sz="1200" dirty="0" err="1"/>
              <a:t>クラウドなどを利用すると答えた場合</a:t>
            </a:r>
            <a:endParaRPr sz="1200" dirty="0"/>
          </a:p>
          <a:p>
            <a:pPr marL="342899" indent="-342899">
              <a:buSzPct val="100000"/>
              <a:buFont typeface="Arial"/>
              <a:buChar char="•"/>
              <a:defRPr sz="2000"/>
            </a:pPr>
            <a:r>
              <a:rPr sz="1200" dirty="0"/>
              <a:t>グーグルやアマゾンなどのクラウドサービスが100年間利用できることを保証できますか</a:t>
            </a:r>
          </a:p>
          <a:p>
            <a:pPr marL="342899" indent="-342899">
              <a:buSzPct val="100000"/>
              <a:buFont typeface="Arial"/>
              <a:buChar char="•"/>
              <a:defRPr sz="2000"/>
            </a:pPr>
            <a:r>
              <a:rPr sz="1200" dirty="0" err="1"/>
              <a:t>大企業によって都合の悪いことが削除されないという保証はされますか</a:t>
            </a:r>
            <a:endParaRPr sz="1200" dirty="0"/>
          </a:p>
          <a:p>
            <a:pPr>
              <a:defRPr sz="2500"/>
            </a:pPr>
            <a:endParaRPr sz="1200" dirty="0"/>
          </a:p>
          <a:p>
            <a:pPr algn="ctr">
              <a:defRPr sz="2500">
                <a:latin typeface="游ゴシック体 ボールド"/>
                <a:ea typeface="游ゴシック体 ボールド"/>
                <a:cs typeface="游ゴシック体 ボールド"/>
                <a:sym typeface="游ゴシック体 ボールド"/>
              </a:defRPr>
            </a:pPr>
            <a:r>
              <a:rPr sz="1200" dirty="0" err="1"/>
              <a:t>考えてみると案外難しいことがわかる</a:t>
            </a:r>
            <a:endParaRPr sz="1200" dirty="0"/>
          </a:p>
          <a:p>
            <a:pPr>
              <a:defRPr sz="3500"/>
            </a:pPr>
            <a:endParaRPr sz="1200" dirty="0"/>
          </a:p>
        </p:txBody>
      </p:sp>
    </p:spTree>
    <p:extLst>
      <p:ext uri="{BB962C8B-B14F-4D97-AF65-F5344CB8AC3E}">
        <p14:creationId xmlns:p14="http://schemas.microsoft.com/office/powerpoint/2010/main" val="839691353"/>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 name="Shape 829"/>
          <p:cNvSpPr>
            <a:spLocks noGrp="1" noRot="1" noChangeAspect="1"/>
          </p:cNvSpPr>
          <p:nvPr>
            <p:ph type="sldImg"/>
          </p:nvPr>
        </p:nvSpPr>
        <p:spPr>
          <a:prstGeom prst="rect">
            <a:avLst/>
          </a:prstGeom>
        </p:spPr>
        <p:txBody>
          <a:bodyPr/>
          <a:lstStyle/>
          <a:p>
            <a:endParaRPr/>
          </a:p>
        </p:txBody>
      </p:sp>
      <p:sp>
        <p:nvSpPr>
          <p:cNvPr id="830" name="Shape 830"/>
          <p:cNvSpPr>
            <a:spLocks noGrp="1"/>
          </p:cNvSpPr>
          <p:nvPr>
            <p:ph type="body" sz="quarter" idx="1"/>
          </p:nvPr>
        </p:nvSpPr>
        <p:spPr>
          <a:prstGeom prst="rect">
            <a:avLst/>
          </a:prstGeom>
        </p:spPr>
        <p:txBody>
          <a:bodyPr/>
          <a:lstStyle/>
          <a:p>
            <a:pPr algn="ctr">
              <a:defRPr sz="2500">
                <a:latin typeface="游ゴシック体 ボールド"/>
                <a:ea typeface="游ゴシック体 ボールド"/>
                <a:cs typeface="游ゴシック体 ボールド"/>
                <a:sym typeface="游ゴシック体 ボールド"/>
              </a:defRPr>
            </a:pPr>
            <a:r>
              <a:rPr sz="1600" dirty="0" err="1"/>
              <a:t>Ethereumにコントラクトを載せる</a:t>
            </a:r>
            <a:endParaRPr sz="1600" dirty="0"/>
          </a:p>
          <a:p>
            <a:pPr algn="ctr">
              <a:defRPr sz="2500"/>
            </a:pPr>
            <a:endParaRPr sz="1200" dirty="0"/>
          </a:p>
          <a:p>
            <a:pPr>
              <a:defRPr sz="2000"/>
            </a:pPr>
            <a:r>
              <a:rPr sz="1200" dirty="0" err="1"/>
              <a:t>トランザクションをEthereumネットワークにブロードキャストする</a:t>
            </a:r>
            <a:endParaRPr sz="1200" dirty="0"/>
          </a:p>
        </p:txBody>
      </p:sp>
    </p:spTree>
    <p:extLst>
      <p:ext uri="{BB962C8B-B14F-4D97-AF65-F5344CB8AC3E}">
        <p14:creationId xmlns:p14="http://schemas.microsoft.com/office/powerpoint/2010/main" val="2491767169"/>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7" name="Shape 837"/>
          <p:cNvSpPr>
            <a:spLocks noGrp="1" noRot="1" noChangeAspect="1"/>
          </p:cNvSpPr>
          <p:nvPr>
            <p:ph type="sldImg"/>
          </p:nvPr>
        </p:nvSpPr>
        <p:spPr>
          <a:prstGeom prst="rect">
            <a:avLst/>
          </a:prstGeom>
        </p:spPr>
        <p:txBody>
          <a:bodyPr/>
          <a:lstStyle/>
          <a:p>
            <a:endParaRPr/>
          </a:p>
        </p:txBody>
      </p:sp>
      <p:sp>
        <p:nvSpPr>
          <p:cNvPr id="838" name="Shape 838"/>
          <p:cNvSpPr>
            <a:spLocks noGrp="1"/>
          </p:cNvSpPr>
          <p:nvPr>
            <p:ph type="body" sz="quarter" idx="1"/>
          </p:nvPr>
        </p:nvSpPr>
        <p:spPr>
          <a:prstGeom prst="rect">
            <a:avLst/>
          </a:prstGeom>
        </p:spPr>
        <p:txBody>
          <a:bodyPr/>
          <a:lstStyle/>
          <a:p>
            <a:pPr algn="ctr">
              <a:defRPr sz="2500">
                <a:latin typeface="游ゴシック体 ボールド"/>
                <a:ea typeface="游ゴシック体 ボールド"/>
                <a:cs typeface="游ゴシック体 ボールド"/>
                <a:sym typeface="游ゴシック体 ボールド"/>
              </a:defRPr>
            </a:pPr>
            <a:r>
              <a:rPr sz="1600" dirty="0" err="1"/>
              <a:t>Ethereumにコントラクトを載せる</a:t>
            </a:r>
            <a:endParaRPr sz="1600" dirty="0"/>
          </a:p>
          <a:p>
            <a:pPr>
              <a:defRPr sz="2000"/>
            </a:pPr>
            <a:endParaRPr sz="1200" dirty="0"/>
          </a:p>
          <a:p>
            <a:pPr>
              <a:defRPr sz="2000"/>
            </a:pPr>
            <a:r>
              <a:rPr sz="1200" dirty="0"/>
              <a:t>トランザクションを受けとったマイナーが、トランザクション内のEVMバイトコードを元に、コントラクト用のアカウントであるコントラクトアカウントを作成する</a:t>
            </a:r>
          </a:p>
          <a:p>
            <a:pPr>
              <a:defRPr sz="2000"/>
            </a:pPr>
            <a:endParaRPr sz="1200" dirty="0"/>
          </a:p>
          <a:p>
            <a:pPr>
              <a:defRPr sz="2000"/>
            </a:pPr>
            <a:r>
              <a:rPr sz="1200" dirty="0" err="1"/>
              <a:t>アカウントが新規に作成されると</a:t>
            </a:r>
            <a:r>
              <a:rPr sz="1200" dirty="0"/>
              <a:t>(</a:t>
            </a:r>
            <a:r>
              <a:rPr sz="1200" dirty="0" err="1"/>
              <a:t>この時、今回発行されたトランザクションだけでなく、世界中で発行されたトンラククションが同時並行で処理される</a:t>
            </a:r>
            <a:r>
              <a:rPr sz="1200" dirty="0"/>
              <a:t>)、Ethereum内の全てのアカウントの状態をまとめたWorldStateが変化する。その変化を踏まえてマイナーがブロックを作る</a:t>
            </a:r>
          </a:p>
        </p:txBody>
      </p:sp>
    </p:spTree>
    <p:extLst>
      <p:ext uri="{BB962C8B-B14F-4D97-AF65-F5344CB8AC3E}">
        <p14:creationId xmlns:p14="http://schemas.microsoft.com/office/powerpoint/2010/main" val="3486731670"/>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6" name="Shape 846"/>
          <p:cNvSpPr>
            <a:spLocks noGrp="1" noRot="1" noChangeAspect="1"/>
          </p:cNvSpPr>
          <p:nvPr>
            <p:ph type="sldImg"/>
          </p:nvPr>
        </p:nvSpPr>
        <p:spPr>
          <a:prstGeom prst="rect">
            <a:avLst/>
          </a:prstGeom>
        </p:spPr>
        <p:txBody>
          <a:bodyPr/>
          <a:lstStyle/>
          <a:p>
            <a:endParaRPr/>
          </a:p>
        </p:txBody>
      </p:sp>
      <p:sp>
        <p:nvSpPr>
          <p:cNvPr id="847" name="Shape 847"/>
          <p:cNvSpPr>
            <a:spLocks noGrp="1"/>
          </p:cNvSpPr>
          <p:nvPr>
            <p:ph type="body" sz="quarter" idx="1"/>
          </p:nvPr>
        </p:nvSpPr>
        <p:spPr>
          <a:prstGeom prst="rect">
            <a:avLst/>
          </a:prstGeom>
        </p:spPr>
        <p:txBody>
          <a:bodyPr/>
          <a:lstStyle/>
          <a:p>
            <a:pPr algn="ctr">
              <a:defRPr sz="2500">
                <a:latin typeface="游ゴシック体 ボールド"/>
                <a:ea typeface="游ゴシック体 ボールド"/>
                <a:cs typeface="游ゴシック体 ボールド"/>
                <a:sym typeface="游ゴシック体 ボールド"/>
              </a:defRPr>
            </a:pPr>
            <a:r>
              <a:rPr sz="1600" dirty="0" err="1"/>
              <a:t>Ethereumにコントラクトを載せる</a:t>
            </a:r>
            <a:endParaRPr sz="1600" dirty="0"/>
          </a:p>
          <a:p>
            <a:pPr algn="ctr">
              <a:defRPr sz="2500"/>
            </a:pPr>
            <a:endParaRPr sz="1200" dirty="0"/>
          </a:p>
          <a:p>
            <a:pPr>
              <a:defRPr sz="2000"/>
            </a:pPr>
            <a:r>
              <a:rPr sz="1200" dirty="0" err="1"/>
              <a:t>新たにアカウントが作成されると、その情報を手元のアカウントリストに反映する</a:t>
            </a:r>
            <a:endParaRPr sz="1200" dirty="0"/>
          </a:p>
          <a:p>
            <a:pPr>
              <a:defRPr sz="2000"/>
            </a:pPr>
            <a:r>
              <a:rPr sz="1200" dirty="0"/>
              <a:t>(</a:t>
            </a:r>
            <a:r>
              <a:rPr sz="1200" dirty="0" err="1"/>
              <a:t>赤字で示されているのが、新たに作成されたアカウント</a:t>
            </a:r>
            <a:r>
              <a:rPr sz="1200" dirty="0"/>
              <a:t>)</a:t>
            </a:r>
          </a:p>
        </p:txBody>
      </p:sp>
    </p:spTree>
    <p:extLst>
      <p:ext uri="{BB962C8B-B14F-4D97-AF65-F5344CB8AC3E}">
        <p14:creationId xmlns:p14="http://schemas.microsoft.com/office/powerpoint/2010/main" val="2413727888"/>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3" name="Shape 863"/>
          <p:cNvSpPr>
            <a:spLocks noGrp="1" noRot="1" noChangeAspect="1"/>
          </p:cNvSpPr>
          <p:nvPr>
            <p:ph type="sldImg"/>
          </p:nvPr>
        </p:nvSpPr>
        <p:spPr>
          <a:prstGeom prst="rect">
            <a:avLst/>
          </a:prstGeom>
        </p:spPr>
        <p:txBody>
          <a:bodyPr/>
          <a:lstStyle/>
          <a:p>
            <a:endParaRPr/>
          </a:p>
        </p:txBody>
      </p:sp>
      <p:sp>
        <p:nvSpPr>
          <p:cNvPr id="864" name="Shape 864"/>
          <p:cNvSpPr>
            <a:spLocks noGrp="1"/>
          </p:cNvSpPr>
          <p:nvPr>
            <p:ph type="body" sz="quarter" idx="1"/>
          </p:nvPr>
        </p:nvSpPr>
        <p:spPr>
          <a:prstGeom prst="rect">
            <a:avLst/>
          </a:prstGeom>
        </p:spPr>
        <p:txBody>
          <a:bodyPr/>
          <a:lstStyle/>
          <a:p>
            <a:pPr algn="ctr">
              <a:defRPr sz="2500">
                <a:latin typeface="游ゴシック体 ボールド"/>
                <a:ea typeface="游ゴシック体 ボールド"/>
                <a:cs typeface="游ゴシック体 ボールド"/>
                <a:sym typeface="游ゴシック体 ボールド"/>
              </a:defRPr>
            </a:pPr>
            <a:r>
              <a:rPr sz="1600" dirty="0" err="1"/>
              <a:t>Ethereumにコントラクトを載せる</a:t>
            </a:r>
            <a:endParaRPr sz="1600" dirty="0"/>
          </a:p>
          <a:p>
            <a:pPr algn="ctr">
              <a:defRPr sz="2500"/>
            </a:pPr>
            <a:endParaRPr sz="1200" dirty="0"/>
          </a:p>
          <a:p>
            <a:pPr>
              <a:defRPr sz="2000"/>
            </a:pPr>
            <a:r>
              <a:rPr sz="1200" dirty="0" err="1"/>
              <a:t>アカウントの変更を踏まえて、新たなブロックを作成する</a:t>
            </a:r>
            <a:endParaRPr sz="1200" dirty="0"/>
          </a:p>
          <a:p>
            <a:pPr>
              <a:defRPr sz="2000"/>
            </a:pPr>
            <a:endParaRPr sz="1200" dirty="0"/>
          </a:p>
          <a:p>
            <a:pPr>
              <a:defRPr sz="2000"/>
            </a:pPr>
            <a:r>
              <a:rPr sz="1200" dirty="0"/>
              <a:t>発行したトランザクションが新たなブロックに取り込まれた段階で、このトランザクションに対する処理は終了し、作成したコントラクトは実行可能な状態となる</a:t>
            </a:r>
          </a:p>
        </p:txBody>
      </p:sp>
    </p:spTree>
    <p:extLst>
      <p:ext uri="{BB962C8B-B14F-4D97-AF65-F5344CB8AC3E}">
        <p14:creationId xmlns:p14="http://schemas.microsoft.com/office/powerpoint/2010/main" val="2313357598"/>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 name="Shape 870"/>
          <p:cNvSpPr>
            <a:spLocks noGrp="1" noRot="1" noChangeAspect="1"/>
          </p:cNvSpPr>
          <p:nvPr>
            <p:ph type="sldImg"/>
          </p:nvPr>
        </p:nvSpPr>
        <p:spPr>
          <a:prstGeom prst="rect">
            <a:avLst/>
          </a:prstGeom>
        </p:spPr>
        <p:txBody>
          <a:bodyPr/>
          <a:lstStyle/>
          <a:p>
            <a:endParaRPr/>
          </a:p>
        </p:txBody>
      </p:sp>
      <p:sp>
        <p:nvSpPr>
          <p:cNvPr id="871" name="Shape 871"/>
          <p:cNvSpPr>
            <a:spLocks noGrp="1"/>
          </p:cNvSpPr>
          <p:nvPr>
            <p:ph type="body" sz="quarter" idx="1"/>
          </p:nvPr>
        </p:nvSpPr>
        <p:spPr>
          <a:prstGeom prst="rect">
            <a:avLst/>
          </a:prstGeom>
        </p:spPr>
        <p:txBody>
          <a:bodyPr/>
          <a:lstStyle/>
          <a:p>
            <a:pPr algn="ctr">
              <a:defRPr sz="2500">
                <a:latin typeface="游ゴシック体 ボールド"/>
                <a:ea typeface="游ゴシック体 ボールド"/>
                <a:cs typeface="游ゴシック体 ボールド"/>
                <a:sym typeface="游ゴシック体 ボールド"/>
              </a:defRPr>
            </a:pPr>
            <a:r>
              <a:rPr sz="1600" dirty="0" err="1"/>
              <a:t>コントラクトを実行する</a:t>
            </a:r>
            <a:endParaRPr sz="1600" dirty="0"/>
          </a:p>
          <a:p>
            <a:pPr algn="ctr">
              <a:defRPr sz="2500"/>
            </a:pPr>
            <a:endParaRPr sz="1200" dirty="0"/>
          </a:p>
          <a:p>
            <a:pPr>
              <a:defRPr sz="2000"/>
            </a:pPr>
            <a:r>
              <a:rPr sz="1200" dirty="0" err="1"/>
              <a:t>既にブロックチェーンに登録されたコントラクトを実行する</a:t>
            </a:r>
            <a:endParaRPr sz="1200" dirty="0"/>
          </a:p>
        </p:txBody>
      </p:sp>
    </p:spTree>
    <p:extLst>
      <p:ext uri="{BB962C8B-B14F-4D97-AF65-F5344CB8AC3E}">
        <p14:creationId xmlns:p14="http://schemas.microsoft.com/office/powerpoint/2010/main" val="3041202304"/>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9" name="Shape 879"/>
          <p:cNvSpPr>
            <a:spLocks noGrp="1" noRot="1" noChangeAspect="1"/>
          </p:cNvSpPr>
          <p:nvPr>
            <p:ph type="sldImg"/>
          </p:nvPr>
        </p:nvSpPr>
        <p:spPr>
          <a:prstGeom prst="rect">
            <a:avLst/>
          </a:prstGeom>
        </p:spPr>
        <p:txBody>
          <a:bodyPr/>
          <a:lstStyle/>
          <a:p>
            <a:endParaRPr/>
          </a:p>
        </p:txBody>
      </p:sp>
      <p:sp>
        <p:nvSpPr>
          <p:cNvPr id="880" name="Shape 880"/>
          <p:cNvSpPr>
            <a:spLocks noGrp="1"/>
          </p:cNvSpPr>
          <p:nvPr>
            <p:ph type="body" sz="quarter" idx="1"/>
          </p:nvPr>
        </p:nvSpPr>
        <p:spPr>
          <a:prstGeom prst="rect">
            <a:avLst/>
          </a:prstGeom>
        </p:spPr>
        <p:txBody>
          <a:bodyPr/>
          <a:lstStyle/>
          <a:p>
            <a:pPr algn="ctr">
              <a:defRPr sz="2500">
                <a:latin typeface="游ゴシック体 ボールド"/>
                <a:ea typeface="游ゴシック体 ボールド"/>
                <a:cs typeface="游ゴシック体 ボールド"/>
                <a:sym typeface="游ゴシック体 ボールド"/>
              </a:defRPr>
            </a:pPr>
            <a:r>
              <a:rPr sz="1600" dirty="0" err="1"/>
              <a:t>コントラクトを実行する</a:t>
            </a:r>
            <a:endParaRPr sz="1600" dirty="0"/>
          </a:p>
          <a:p>
            <a:pPr>
              <a:defRPr sz="2000"/>
            </a:pPr>
            <a:endParaRPr sz="1200" dirty="0"/>
          </a:p>
          <a:p>
            <a:pPr>
              <a:defRPr sz="2000"/>
            </a:pPr>
            <a:r>
              <a:rPr sz="1200" dirty="0" err="1"/>
              <a:t>トランザクションを発行する。トランザクションの以下の項目を記入する</a:t>
            </a:r>
            <a:endParaRPr sz="1200" dirty="0"/>
          </a:p>
          <a:p>
            <a:pPr>
              <a:defRPr sz="2000"/>
            </a:pPr>
            <a:endParaRPr sz="1200" dirty="0"/>
          </a:p>
          <a:p>
            <a:pPr>
              <a:defRPr sz="2000"/>
            </a:pPr>
            <a:r>
              <a:rPr sz="1200" dirty="0"/>
              <a:t>・</a:t>
            </a:r>
            <a:r>
              <a:rPr sz="1200" dirty="0">
                <a:latin typeface="游ゴシック体 ボールド"/>
                <a:ea typeface="游ゴシック体 ボールド"/>
                <a:cs typeface="游ゴシック体 ボールド"/>
                <a:sym typeface="游ゴシック体 ボールド"/>
              </a:rPr>
              <a:t>To: </a:t>
            </a:r>
            <a:r>
              <a:rPr sz="1200" dirty="0" err="1"/>
              <a:t>どのコントラクトを実行したいか、コントラクトアカウントのアドレスを指定する</a:t>
            </a:r>
            <a:endParaRPr sz="1200" dirty="0"/>
          </a:p>
          <a:p>
            <a:pPr>
              <a:defRPr sz="2000"/>
            </a:pPr>
            <a:r>
              <a:rPr sz="1200" dirty="0"/>
              <a:t>・</a:t>
            </a:r>
            <a:r>
              <a:rPr sz="1200" dirty="0">
                <a:latin typeface="游ゴシック体 ボールド"/>
                <a:ea typeface="游ゴシック体 ボールド"/>
                <a:cs typeface="游ゴシック体 ボールド"/>
                <a:sym typeface="游ゴシック体 ボールド"/>
              </a:rPr>
              <a:t>Data:</a:t>
            </a:r>
            <a:r>
              <a:rPr sz="1200" dirty="0"/>
              <a:t> </a:t>
            </a:r>
            <a:r>
              <a:rPr sz="1200" dirty="0" err="1"/>
              <a:t>コントラクト内のどの関数を実行するか</a:t>
            </a:r>
            <a:r>
              <a:rPr sz="1200" dirty="0"/>
              <a:t>? </a:t>
            </a:r>
            <a:r>
              <a:rPr sz="1200" dirty="0" err="1"/>
              <a:t>その関数にどのような変数を渡すか?などといった情報を記入する</a:t>
            </a:r>
            <a:endParaRPr sz="1200" dirty="0"/>
          </a:p>
        </p:txBody>
      </p:sp>
    </p:spTree>
    <p:extLst>
      <p:ext uri="{BB962C8B-B14F-4D97-AF65-F5344CB8AC3E}">
        <p14:creationId xmlns:p14="http://schemas.microsoft.com/office/powerpoint/2010/main" val="2523521602"/>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1" name="Shape 891"/>
          <p:cNvSpPr>
            <a:spLocks noGrp="1" noRot="1" noChangeAspect="1"/>
          </p:cNvSpPr>
          <p:nvPr>
            <p:ph type="sldImg"/>
          </p:nvPr>
        </p:nvSpPr>
        <p:spPr>
          <a:prstGeom prst="rect">
            <a:avLst/>
          </a:prstGeom>
        </p:spPr>
        <p:txBody>
          <a:bodyPr/>
          <a:lstStyle/>
          <a:p>
            <a:endParaRPr/>
          </a:p>
        </p:txBody>
      </p:sp>
      <p:sp>
        <p:nvSpPr>
          <p:cNvPr id="892" name="Shape 892"/>
          <p:cNvSpPr>
            <a:spLocks noGrp="1"/>
          </p:cNvSpPr>
          <p:nvPr>
            <p:ph type="body" sz="quarter" idx="1"/>
          </p:nvPr>
        </p:nvSpPr>
        <p:spPr>
          <a:prstGeom prst="rect">
            <a:avLst/>
          </a:prstGeom>
        </p:spPr>
        <p:txBody>
          <a:bodyPr/>
          <a:lstStyle/>
          <a:p>
            <a:pPr algn="ctr">
              <a:defRPr sz="2500">
                <a:latin typeface="游ゴシック体 ボールド"/>
                <a:ea typeface="游ゴシック体 ボールド"/>
                <a:cs typeface="游ゴシック体 ボールド"/>
                <a:sym typeface="游ゴシック体 ボールド"/>
              </a:defRPr>
            </a:pPr>
            <a:r>
              <a:rPr sz="1600" dirty="0" err="1"/>
              <a:t>コントラクトを実行する</a:t>
            </a:r>
            <a:endParaRPr sz="1600" dirty="0"/>
          </a:p>
          <a:p>
            <a:pPr>
              <a:defRPr sz="3000"/>
            </a:pPr>
            <a:endParaRPr sz="1200" dirty="0"/>
          </a:p>
          <a:p>
            <a:pPr>
              <a:defRPr sz="2000"/>
            </a:pPr>
            <a:r>
              <a:rPr sz="1200" dirty="0" err="1"/>
              <a:t>トランザクションをEthereumネットワークにブロードキャストする</a:t>
            </a:r>
            <a:endParaRPr sz="1200" dirty="0"/>
          </a:p>
        </p:txBody>
      </p:sp>
    </p:spTree>
    <p:extLst>
      <p:ext uri="{BB962C8B-B14F-4D97-AF65-F5344CB8AC3E}">
        <p14:creationId xmlns:p14="http://schemas.microsoft.com/office/powerpoint/2010/main" val="2855256123"/>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9" name="Shape 899"/>
          <p:cNvSpPr>
            <a:spLocks noGrp="1" noRot="1" noChangeAspect="1"/>
          </p:cNvSpPr>
          <p:nvPr>
            <p:ph type="sldImg"/>
          </p:nvPr>
        </p:nvSpPr>
        <p:spPr>
          <a:prstGeom prst="rect">
            <a:avLst/>
          </a:prstGeom>
        </p:spPr>
        <p:txBody>
          <a:bodyPr/>
          <a:lstStyle/>
          <a:p>
            <a:endParaRPr/>
          </a:p>
        </p:txBody>
      </p:sp>
      <p:sp>
        <p:nvSpPr>
          <p:cNvPr id="900" name="Shape 900"/>
          <p:cNvSpPr>
            <a:spLocks noGrp="1"/>
          </p:cNvSpPr>
          <p:nvPr>
            <p:ph type="body" sz="quarter" idx="1"/>
          </p:nvPr>
        </p:nvSpPr>
        <p:spPr>
          <a:prstGeom prst="rect">
            <a:avLst/>
          </a:prstGeom>
        </p:spPr>
        <p:txBody>
          <a:bodyPr/>
          <a:lstStyle/>
          <a:p>
            <a:pPr algn="ctr">
              <a:defRPr sz="2500">
                <a:latin typeface="游ゴシック体 ボールド"/>
                <a:ea typeface="游ゴシック体 ボールド"/>
                <a:cs typeface="游ゴシック体 ボールド"/>
                <a:sym typeface="游ゴシック体 ボールド"/>
              </a:defRPr>
            </a:pPr>
            <a:r>
              <a:rPr sz="1600" dirty="0" err="1"/>
              <a:t>コントラクトを実行する</a:t>
            </a:r>
            <a:endParaRPr sz="1600" dirty="0"/>
          </a:p>
          <a:p>
            <a:pPr>
              <a:defRPr sz="3000"/>
            </a:pPr>
            <a:endParaRPr sz="1200" dirty="0"/>
          </a:p>
          <a:p>
            <a:pPr>
              <a:defRPr sz="2000"/>
            </a:pPr>
            <a:r>
              <a:rPr sz="1200" dirty="0" err="1"/>
              <a:t>マイナーが</a:t>
            </a:r>
            <a:endParaRPr sz="1200" dirty="0"/>
          </a:p>
          <a:p>
            <a:pPr>
              <a:defRPr sz="2000"/>
            </a:pPr>
            <a:r>
              <a:rPr sz="1200" dirty="0"/>
              <a:t>・</a:t>
            </a:r>
            <a:r>
              <a:rPr sz="1200" dirty="0" err="1"/>
              <a:t>トランザクションに記述されたコントラクトアカウントのアドレスから、該当のコントラクトを見つける</a:t>
            </a:r>
            <a:r>
              <a:rPr sz="1200" dirty="0"/>
              <a:t>(</a:t>
            </a:r>
            <a:r>
              <a:rPr sz="1200" dirty="0" err="1"/>
              <a:t>次のスライドに図示</a:t>
            </a:r>
            <a:r>
              <a:rPr sz="1200" dirty="0"/>
              <a:t>)</a:t>
            </a:r>
          </a:p>
          <a:p>
            <a:pPr>
              <a:defRPr sz="2000"/>
            </a:pPr>
            <a:endParaRPr sz="1200" dirty="0"/>
          </a:p>
          <a:p>
            <a:pPr>
              <a:defRPr sz="2000"/>
            </a:pPr>
            <a:r>
              <a:rPr sz="1200" dirty="0"/>
              <a:t>・</a:t>
            </a:r>
            <a:r>
              <a:rPr sz="1200" dirty="0" err="1"/>
              <a:t>コントラクト内のコードを実行し、コントラクトアカウントが持つパラメータを遷移させる</a:t>
            </a:r>
            <a:r>
              <a:rPr sz="1200" dirty="0"/>
              <a:t>(2枚先のスライドに図示)</a:t>
            </a:r>
          </a:p>
          <a:p>
            <a:pPr>
              <a:defRPr sz="2000"/>
            </a:pPr>
            <a:r>
              <a:rPr sz="1200" dirty="0"/>
              <a:t>・</a:t>
            </a:r>
            <a:r>
              <a:rPr sz="1200" dirty="0" err="1"/>
              <a:t>それを踏まえてブロックを作る</a:t>
            </a:r>
            <a:r>
              <a:rPr sz="1200" dirty="0"/>
              <a:t>(3枚先のスライドに図示)</a:t>
            </a:r>
          </a:p>
        </p:txBody>
      </p:sp>
    </p:spTree>
    <p:extLst>
      <p:ext uri="{BB962C8B-B14F-4D97-AF65-F5344CB8AC3E}">
        <p14:creationId xmlns:p14="http://schemas.microsoft.com/office/powerpoint/2010/main" val="1700475952"/>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9" name="Shape 909"/>
          <p:cNvSpPr>
            <a:spLocks noGrp="1" noRot="1" noChangeAspect="1"/>
          </p:cNvSpPr>
          <p:nvPr>
            <p:ph type="sldImg"/>
          </p:nvPr>
        </p:nvSpPr>
        <p:spPr>
          <a:prstGeom prst="rect">
            <a:avLst/>
          </a:prstGeom>
        </p:spPr>
        <p:txBody>
          <a:bodyPr/>
          <a:lstStyle/>
          <a:p>
            <a:endParaRPr/>
          </a:p>
        </p:txBody>
      </p:sp>
      <p:sp>
        <p:nvSpPr>
          <p:cNvPr id="910" name="Shape 910"/>
          <p:cNvSpPr>
            <a:spLocks noGrp="1"/>
          </p:cNvSpPr>
          <p:nvPr>
            <p:ph type="body" sz="quarter" idx="1"/>
          </p:nvPr>
        </p:nvSpPr>
        <p:spPr>
          <a:prstGeom prst="rect">
            <a:avLst/>
          </a:prstGeom>
        </p:spPr>
        <p:txBody>
          <a:bodyPr/>
          <a:lstStyle/>
          <a:p>
            <a:pPr algn="ctr">
              <a:defRPr sz="2500">
                <a:latin typeface="游ゴシック体 ボールド"/>
                <a:ea typeface="游ゴシック体 ボールド"/>
                <a:cs typeface="游ゴシック体 ボールド"/>
                <a:sym typeface="游ゴシック体 ボールド"/>
              </a:defRPr>
            </a:pPr>
            <a:r>
              <a:rPr sz="1600" dirty="0" err="1"/>
              <a:t>コントラクトを実行する</a:t>
            </a:r>
            <a:endParaRPr sz="1600" dirty="0"/>
          </a:p>
          <a:p>
            <a:pPr>
              <a:defRPr sz="2000"/>
            </a:pPr>
            <a:endParaRPr sz="1200" dirty="0"/>
          </a:p>
          <a:p>
            <a:pPr>
              <a:defRPr sz="2000"/>
            </a:pPr>
            <a:r>
              <a:rPr sz="1200" dirty="0"/>
              <a:t>・</a:t>
            </a:r>
            <a:r>
              <a:rPr sz="1200" dirty="0" err="1"/>
              <a:t>トランザクションに記述されたコントラクトアカウントのアドレスから、該当のコントラクトを見つける</a:t>
            </a:r>
            <a:endParaRPr sz="1200" dirty="0"/>
          </a:p>
        </p:txBody>
      </p:sp>
    </p:spTree>
    <p:extLst>
      <p:ext uri="{BB962C8B-B14F-4D97-AF65-F5344CB8AC3E}">
        <p14:creationId xmlns:p14="http://schemas.microsoft.com/office/powerpoint/2010/main" val="2152522152"/>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9" name="Shape 919"/>
          <p:cNvSpPr>
            <a:spLocks noGrp="1" noRot="1" noChangeAspect="1"/>
          </p:cNvSpPr>
          <p:nvPr>
            <p:ph type="sldImg"/>
          </p:nvPr>
        </p:nvSpPr>
        <p:spPr>
          <a:prstGeom prst="rect">
            <a:avLst/>
          </a:prstGeom>
        </p:spPr>
        <p:txBody>
          <a:bodyPr/>
          <a:lstStyle/>
          <a:p>
            <a:endParaRPr/>
          </a:p>
        </p:txBody>
      </p:sp>
      <p:sp>
        <p:nvSpPr>
          <p:cNvPr id="920" name="Shape 920"/>
          <p:cNvSpPr>
            <a:spLocks noGrp="1"/>
          </p:cNvSpPr>
          <p:nvPr>
            <p:ph type="body" sz="quarter" idx="1"/>
          </p:nvPr>
        </p:nvSpPr>
        <p:spPr>
          <a:prstGeom prst="rect">
            <a:avLst/>
          </a:prstGeom>
        </p:spPr>
        <p:txBody>
          <a:bodyPr/>
          <a:lstStyle/>
          <a:p>
            <a:pPr algn="ctr">
              <a:defRPr sz="2500">
                <a:latin typeface="游ゴシック体 ボールド"/>
                <a:ea typeface="游ゴシック体 ボールド"/>
                <a:cs typeface="游ゴシック体 ボールド"/>
                <a:sym typeface="游ゴシック体 ボールド"/>
              </a:defRPr>
            </a:pPr>
            <a:r>
              <a:rPr sz="1600" dirty="0" err="1"/>
              <a:t>コントラクトを実行する</a:t>
            </a:r>
            <a:endParaRPr sz="1600" dirty="0"/>
          </a:p>
          <a:p>
            <a:pPr>
              <a:defRPr sz="2000"/>
            </a:pPr>
            <a:endParaRPr sz="1200" dirty="0"/>
          </a:p>
          <a:p>
            <a:pPr>
              <a:defRPr sz="2000"/>
            </a:pPr>
            <a:r>
              <a:rPr sz="1200" dirty="0"/>
              <a:t>・</a:t>
            </a:r>
            <a:r>
              <a:rPr sz="1200" dirty="0" err="1"/>
              <a:t>コントラクト内のコードを実行し、コントラクトアカウントが持つパラメータを遷移させる</a:t>
            </a:r>
            <a:endParaRPr sz="1200" dirty="0"/>
          </a:p>
        </p:txBody>
      </p:sp>
    </p:spTree>
    <p:extLst>
      <p:ext uri="{BB962C8B-B14F-4D97-AF65-F5344CB8AC3E}">
        <p14:creationId xmlns:p14="http://schemas.microsoft.com/office/powerpoint/2010/main" val="11600902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 name="Shape 143"/>
          <p:cNvSpPr>
            <a:spLocks noGrp="1" noRot="1" noChangeAspect="1"/>
          </p:cNvSpPr>
          <p:nvPr>
            <p:ph type="sldImg"/>
          </p:nvPr>
        </p:nvSpPr>
        <p:spPr>
          <a:prstGeom prst="rect">
            <a:avLst/>
          </a:prstGeom>
        </p:spPr>
        <p:txBody>
          <a:bodyPr/>
          <a:lstStyle/>
          <a:p>
            <a:endParaRPr/>
          </a:p>
        </p:txBody>
      </p:sp>
      <p:sp>
        <p:nvSpPr>
          <p:cNvPr id="144" name="Shape 144"/>
          <p:cNvSpPr>
            <a:spLocks noGrp="1"/>
          </p:cNvSpPr>
          <p:nvPr>
            <p:ph type="body" sz="quarter" idx="1"/>
          </p:nvPr>
        </p:nvSpPr>
        <p:spPr>
          <a:prstGeom prst="rect">
            <a:avLst/>
          </a:prstGeom>
        </p:spPr>
        <p:txBody>
          <a:bodyPr/>
          <a:lstStyle/>
          <a:p>
            <a:pPr>
              <a:defRPr sz="2000"/>
            </a:pPr>
            <a:r>
              <a:rPr sz="1200" dirty="0"/>
              <a:t>「</a:t>
            </a:r>
            <a:r>
              <a:rPr sz="1200" dirty="0" err="1">
                <a:latin typeface="游ゴシック体 ボールド"/>
                <a:ea typeface="游ゴシック体 ボールド"/>
                <a:cs typeface="游ゴシック体 ボールド"/>
                <a:sym typeface="游ゴシック体 ボールド"/>
              </a:rPr>
              <a:t>誰か</a:t>
            </a:r>
            <a:r>
              <a:rPr sz="1200" dirty="0">
                <a:latin typeface="游ゴシック体 ボールド"/>
                <a:ea typeface="游ゴシック体 ボールド"/>
                <a:cs typeface="游ゴシック体 ボールド"/>
                <a:sym typeface="游ゴシック体 ボールド"/>
              </a:rPr>
              <a:t>(</a:t>
            </a:r>
            <a:r>
              <a:rPr sz="1200" dirty="0" err="1">
                <a:latin typeface="游ゴシック体 ボールド"/>
                <a:ea typeface="游ゴシック体 ボールド"/>
                <a:cs typeface="游ゴシック体 ボールド"/>
                <a:sym typeface="游ゴシック体 ボールド"/>
              </a:rPr>
              <a:t>個人、企業に関わらず</a:t>
            </a:r>
            <a:r>
              <a:rPr sz="1200" dirty="0">
                <a:latin typeface="游ゴシック体 ボールド"/>
                <a:ea typeface="游ゴシック体 ボールド"/>
                <a:cs typeface="游ゴシック体 ボールド"/>
                <a:sym typeface="游ゴシック体 ボールド"/>
              </a:rPr>
              <a:t>)</a:t>
            </a:r>
            <a:r>
              <a:rPr sz="1200" dirty="0"/>
              <a:t>」</a:t>
            </a:r>
            <a:r>
              <a:rPr sz="1200" dirty="0" err="1"/>
              <a:t>の手によって管理されているデータは失われる可能性がある</a:t>
            </a:r>
            <a:endParaRPr sz="1200" dirty="0"/>
          </a:p>
          <a:p>
            <a:pPr>
              <a:defRPr sz="2000"/>
            </a:pPr>
            <a:endParaRPr sz="1200" dirty="0"/>
          </a:p>
          <a:p>
            <a:pPr marL="457200" indent="-457200">
              <a:buSzPct val="100000"/>
              <a:buFont typeface="Arial"/>
              <a:buChar char="•"/>
              <a:defRPr sz="2000"/>
            </a:pPr>
            <a:r>
              <a:rPr sz="1200" dirty="0" err="1"/>
              <a:t>管理者が意図的に破棄する</a:t>
            </a:r>
            <a:endParaRPr sz="1200" dirty="0"/>
          </a:p>
          <a:p>
            <a:pPr marL="457200" indent="-457200">
              <a:buSzPct val="100000"/>
              <a:buFont typeface="Arial"/>
              <a:buChar char="•"/>
              <a:defRPr sz="2000"/>
            </a:pPr>
            <a:r>
              <a:rPr sz="1200" dirty="0" err="1"/>
              <a:t>管理者が管理をやめてしまう</a:t>
            </a:r>
            <a:r>
              <a:rPr sz="1200" dirty="0"/>
              <a:t>(</a:t>
            </a:r>
            <a:r>
              <a:rPr sz="1200" dirty="0" err="1"/>
              <a:t>管理者がいなくなる</a:t>
            </a:r>
            <a:r>
              <a:rPr sz="1200" dirty="0"/>
              <a:t>)</a:t>
            </a:r>
          </a:p>
          <a:p>
            <a:pPr marL="457200" indent="-457200">
              <a:buSzPct val="100000"/>
              <a:buFont typeface="Arial"/>
              <a:buChar char="•"/>
              <a:defRPr sz="2000"/>
            </a:pPr>
            <a:r>
              <a:rPr sz="1200" dirty="0" err="1"/>
              <a:t>管理者に対する攻撃が行われる</a:t>
            </a:r>
            <a:endParaRPr sz="1200" dirty="0"/>
          </a:p>
          <a:p>
            <a:pPr>
              <a:defRPr sz="3500"/>
            </a:pPr>
            <a:endParaRPr sz="1200" dirty="0"/>
          </a:p>
          <a:p>
            <a:pPr>
              <a:defRPr sz="2000"/>
            </a:pPr>
            <a:r>
              <a:rPr sz="1200" dirty="0" err="1"/>
              <a:t>ここで「</a:t>
            </a:r>
            <a:r>
              <a:rPr sz="1200" dirty="0" err="1">
                <a:latin typeface="游ゴシック体 ボールド"/>
                <a:ea typeface="游ゴシック体 ボールド"/>
                <a:cs typeface="游ゴシック体 ボールド"/>
                <a:sym typeface="游ゴシック体 ボールド"/>
              </a:rPr>
              <a:t>管理者に依存しない</a:t>
            </a:r>
            <a:r>
              <a:rPr sz="1200" dirty="0" err="1"/>
              <a:t>」方法で保存するのがブロックチェーン</a:t>
            </a:r>
            <a:endParaRPr sz="1200" dirty="0"/>
          </a:p>
        </p:txBody>
      </p:sp>
    </p:spTree>
    <p:extLst>
      <p:ext uri="{BB962C8B-B14F-4D97-AF65-F5344CB8AC3E}">
        <p14:creationId xmlns:p14="http://schemas.microsoft.com/office/powerpoint/2010/main" val="2482197347"/>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6" name="Shape 936"/>
          <p:cNvSpPr>
            <a:spLocks noGrp="1" noRot="1" noChangeAspect="1"/>
          </p:cNvSpPr>
          <p:nvPr>
            <p:ph type="sldImg"/>
          </p:nvPr>
        </p:nvSpPr>
        <p:spPr>
          <a:prstGeom prst="rect">
            <a:avLst/>
          </a:prstGeom>
        </p:spPr>
        <p:txBody>
          <a:bodyPr/>
          <a:lstStyle/>
          <a:p>
            <a:endParaRPr/>
          </a:p>
        </p:txBody>
      </p:sp>
      <p:sp>
        <p:nvSpPr>
          <p:cNvPr id="937" name="Shape 937"/>
          <p:cNvSpPr>
            <a:spLocks noGrp="1"/>
          </p:cNvSpPr>
          <p:nvPr>
            <p:ph type="body" sz="quarter" idx="1"/>
          </p:nvPr>
        </p:nvSpPr>
        <p:spPr>
          <a:prstGeom prst="rect">
            <a:avLst/>
          </a:prstGeom>
        </p:spPr>
        <p:txBody>
          <a:bodyPr/>
          <a:lstStyle/>
          <a:p>
            <a:pPr algn="ctr">
              <a:defRPr sz="2500">
                <a:latin typeface="游ゴシック体 ボールド"/>
                <a:ea typeface="游ゴシック体 ボールド"/>
                <a:cs typeface="游ゴシック体 ボールド"/>
                <a:sym typeface="游ゴシック体 ボールド"/>
              </a:defRPr>
            </a:pPr>
            <a:r>
              <a:rPr sz="1600" dirty="0" err="1"/>
              <a:t>コントラクトを実行する</a:t>
            </a:r>
            <a:endParaRPr sz="1600" dirty="0"/>
          </a:p>
          <a:p>
            <a:pPr>
              <a:defRPr sz="2000"/>
            </a:pPr>
            <a:endParaRPr sz="1200" dirty="0"/>
          </a:p>
          <a:p>
            <a:pPr>
              <a:defRPr sz="2000"/>
            </a:pPr>
            <a:r>
              <a:rPr sz="1200" dirty="0"/>
              <a:t>・</a:t>
            </a:r>
            <a:r>
              <a:rPr sz="1200" dirty="0" err="1"/>
              <a:t>アカウントの状態を踏まえてブロックを作る</a:t>
            </a:r>
            <a:endParaRPr sz="1200" dirty="0"/>
          </a:p>
        </p:txBody>
      </p:sp>
    </p:spTree>
    <p:extLst>
      <p:ext uri="{BB962C8B-B14F-4D97-AF65-F5344CB8AC3E}">
        <p14:creationId xmlns:p14="http://schemas.microsoft.com/office/powerpoint/2010/main" val="1714798351"/>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4113315189"/>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1233654179"/>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7" name="Shape 947"/>
          <p:cNvSpPr>
            <a:spLocks noGrp="1" noRot="1" noChangeAspect="1"/>
          </p:cNvSpPr>
          <p:nvPr>
            <p:ph type="sldImg"/>
          </p:nvPr>
        </p:nvSpPr>
        <p:spPr>
          <a:prstGeom prst="rect">
            <a:avLst/>
          </a:prstGeom>
        </p:spPr>
        <p:txBody>
          <a:bodyPr/>
          <a:lstStyle/>
          <a:p>
            <a:endParaRPr/>
          </a:p>
        </p:txBody>
      </p:sp>
      <p:sp>
        <p:nvSpPr>
          <p:cNvPr id="948" name="Shape 948"/>
          <p:cNvSpPr>
            <a:spLocks noGrp="1"/>
          </p:cNvSpPr>
          <p:nvPr>
            <p:ph type="body" sz="quarter" idx="1"/>
          </p:nvPr>
        </p:nvSpPr>
        <p:spPr>
          <a:prstGeom prst="rect">
            <a:avLst/>
          </a:prstGeom>
        </p:spPr>
        <p:txBody>
          <a:bodyPr/>
          <a:lstStyle/>
          <a:p>
            <a:pPr>
              <a:defRPr sz="2000"/>
            </a:pPr>
            <a:r>
              <a:rPr sz="1200" dirty="0"/>
              <a:t>・</a:t>
            </a:r>
            <a:r>
              <a:rPr sz="1200" dirty="0" err="1"/>
              <a:t>DAppsは</a:t>
            </a:r>
            <a:r>
              <a:rPr sz="1200" dirty="0" err="1">
                <a:latin typeface="游ゴシック体 ボールド"/>
                <a:ea typeface="游ゴシック体 ボールド"/>
                <a:cs typeface="游ゴシック体 ボールド"/>
                <a:sym typeface="游ゴシック体 ボールド"/>
              </a:rPr>
              <a:t>Decentralized</a:t>
            </a:r>
            <a:r>
              <a:rPr sz="1200" dirty="0">
                <a:latin typeface="游ゴシック体 ボールド"/>
                <a:ea typeface="游ゴシック体 ボールド"/>
                <a:cs typeface="游ゴシック体 ボールド"/>
                <a:sym typeface="游ゴシック体 ボールド"/>
              </a:rPr>
              <a:t> </a:t>
            </a:r>
            <a:r>
              <a:rPr sz="1200" dirty="0" err="1">
                <a:latin typeface="游ゴシック体 ボールド"/>
                <a:ea typeface="游ゴシック体 ボールド"/>
                <a:cs typeface="游ゴシック体 ボールド"/>
                <a:sym typeface="游ゴシック体 ボールド"/>
              </a:rPr>
              <a:t>Applications</a:t>
            </a:r>
            <a:r>
              <a:rPr sz="1200" dirty="0" err="1"/>
              <a:t>の略</a:t>
            </a:r>
            <a:r>
              <a:rPr sz="1200" dirty="0"/>
              <a:t>(</a:t>
            </a:r>
            <a:r>
              <a:rPr sz="1200" dirty="0" err="1"/>
              <a:t>Decentralizedは非中央集権の意味</a:t>
            </a:r>
            <a:r>
              <a:rPr sz="1200" dirty="0"/>
              <a:t>)</a:t>
            </a:r>
          </a:p>
          <a:p>
            <a:pPr>
              <a:defRPr sz="2000"/>
            </a:pPr>
            <a:r>
              <a:rPr sz="1200" dirty="0"/>
              <a:t>・</a:t>
            </a:r>
            <a:r>
              <a:rPr sz="1200" dirty="0" err="1"/>
              <a:t>日本語では、分散型アプリケーションと略されることが多い</a:t>
            </a:r>
            <a:endParaRPr sz="1200" dirty="0"/>
          </a:p>
          <a:p>
            <a:pPr>
              <a:defRPr sz="2000"/>
            </a:pPr>
            <a:endParaRPr sz="1200" dirty="0"/>
          </a:p>
          <a:p>
            <a:pPr>
              <a:defRPr sz="2000"/>
            </a:pPr>
            <a:r>
              <a:rPr sz="1200" dirty="0" err="1"/>
              <a:t>大きくまとめるとDAppsとはブロックチェーンを利用したアプリケーションのこと</a:t>
            </a:r>
            <a:endParaRPr sz="1200" dirty="0"/>
          </a:p>
        </p:txBody>
      </p:sp>
    </p:spTree>
    <p:extLst>
      <p:ext uri="{BB962C8B-B14F-4D97-AF65-F5344CB8AC3E}">
        <p14:creationId xmlns:p14="http://schemas.microsoft.com/office/powerpoint/2010/main" val="605690588"/>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4" name="Shape 964"/>
          <p:cNvSpPr>
            <a:spLocks noGrp="1" noRot="1" noChangeAspect="1"/>
          </p:cNvSpPr>
          <p:nvPr>
            <p:ph type="sldImg"/>
          </p:nvPr>
        </p:nvSpPr>
        <p:spPr>
          <a:prstGeom prst="rect">
            <a:avLst/>
          </a:prstGeom>
        </p:spPr>
        <p:txBody>
          <a:bodyPr/>
          <a:lstStyle/>
          <a:p>
            <a:endParaRPr/>
          </a:p>
        </p:txBody>
      </p:sp>
      <p:sp>
        <p:nvSpPr>
          <p:cNvPr id="965" name="Shape 965"/>
          <p:cNvSpPr>
            <a:spLocks noGrp="1"/>
          </p:cNvSpPr>
          <p:nvPr>
            <p:ph type="body" sz="quarter" idx="1"/>
          </p:nvPr>
        </p:nvSpPr>
        <p:spPr>
          <a:prstGeom prst="rect">
            <a:avLst/>
          </a:prstGeom>
        </p:spPr>
        <p:txBody>
          <a:bodyPr/>
          <a:lstStyle/>
          <a:p>
            <a:pPr>
              <a:defRPr sz="2000"/>
            </a:pPr>
            <a:r>
              <a:rPr sz="1200" dirty="0" err="1"/>
              <a:t>従来のシステムのサーバーサイドで行われる処理の「</a:t>
            </a:r>
            <a:r>
              <a:rPr sz="1200" dirty="0" err="1">
                <a:latin typeface="游ゴシック体 ボールド"/>
                <a:ea typeface="游ゴシック体 ボールド"/>
                <a:cs typeface="游ゴシック体 ボールド"/>
                <a:sym typeface="游ゴシック体 ボールド"/>
              </a:rPr>
              <a:t>一部</a:t>
            </a:r>
            <a:r>
              <a:rPr sz="1200" dirty="0" err="1"/>
              <a:t>」をブロックチェーンに置き換える</a:t>
            </a:r>
            <a:endParaRPr sz="1200" dirty="0"/>
          </a:p>
        </p:txBody>
      </p:sp>
    </p:spTree>
    <p:extLst>
      <p:ext uri="{BB962C8B-B14F-4D97-AF65-F5344CB8AC3E}">
        <p14:creationId xmlns:p14="http://schemas.microsoft.com/office/powerpoint/2010/main" val="2443826090"/>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 name="Shape 972"/>
          <p:cNvSpPr>
            <a:spLocks noGrp="1" noRot="1" noChangeAspect="1"/>
          </p:cNvSpPr>
          <p:nvPr>
            <p:ph type="sldImg"/>
          </p:nvPr>
        </p:nvSpPr>
        <p:spPr>
          <a:prstGeom prst="rect">
            <a:avLst/>
          </a:prstGeom>
        </p:spPr>
        <p:txBody>
          <a:bodyPr/>
          <a:lstStyle/>
          <a:p>
            <a:endParaRPr/>
          </a:p>
        </p:txBody>
      </p:sp>
      <p:sp>
        <p:nvSpPr>
          <p:cNvPr id="973" name="Shape 973"/>
          <p:cNvSpPr>
            <a:spLocks noGrp="1"/>
          </p:cNvSpPr>
          <p:nvPr>
            <p:ph type="body" sz="quarter" idx="1"/>
          </p:nvPr>
        </p:nvSpPr>
        <p:spPr>
          <a:prstGeom prst="rect">
            <a:avLst/>
          </a:prstGeom>
        </p:spPr>
        <p:txBody>
          <a:bodyPr/>
          <a:lstStyle/>
          <a:p>
            <a:pPr>
              <a:defRPr sz="2000"/>
            </a:pPr>
            <a:r>
              <a:rPr sz="1200" dirty="0" err="1"/>
              <a:t>従来のシステムのサーバーサイドで行われる処理の「一部」をブロックチェーンに置き換える</a:t>
            </a:r>
            <a:endParaRPr sz="1200" dirty="0"/>
          </a:p>
          <a:p>
            <a:pPr>
              <a:defRPr sz="2000"/>
            </a:pPr>
            <a:r>
              <a:rPr sz="1200" dirty="0"/>
              <a:t>→</a:t>
            </a:r>
            <a:r>
              <a:rPr sz="1200" dirty="0" err="1"/>
              <a:t>処理の全てをブロックチェーンで置き換えることはできない</a:t>
            </a:r>
            <a:endParaRPr sz="1200" dirty="0"/>
          </a:p>
          <a:p>
            <a:pPr>
              <a:defRPr sz="2000"/>
            </a:pPr>
            <a:endParaRPr sz="1200" dirty="0"/>
          </a:p>
          <a:p>
            <a:pPr>
              <a:defRPr sz="2000">
                <a:latin typeface="游ゴシック体 ボールド"/>
                <a:ea typeface="游ゴシック体 ボールド"/>
                <a:cs typeface="游ゴシック体 ボールド"/>
                <a:sym typeface="游ゴシック体 ボールド"/>
              </a:defRPr>
            </a:pPr>
            <a:r>
              <a:rPr sz="1200" dirty="0"/>
              <a:t>・</a:t>
            </a:r>
            <a:r>
              <a:rPr sz="1200" dirty="0" err="1"/>
              <a:t>データ容量の問題</a:t>
            </a:r>
            <a:endParaRPr sz="1200" dirty="0"/>
          </a:p>
          <a:p>
            <a:pPr>
              <a:defRPr sz="2000"/>
            </a:pPr>
            <a:r>
              <a:rPr sz="1200" dirty="0"/>
              <a:t>トランザクションに書き込むことのできるデータ容量には制約がある。画像や動画などのデータは基本的にはブロックチェーンに保存することはできない</a:t>
            </a:r>
          </a:p>
          <a:p>
            <a:pPr>
              <a:defRPr sz="2000"/>
            </a:pPr>
            <a:endParaRPr sz="1200" dirty="0"/>
          </a:p>
          <a:p>
            <a:pPr>
              <a:defRPr sz="2000">
                <a:latin typeface="游ゴシック体 ボールド"/>
                <a:ea typeface="游ゴシック体 ボールド"/>
                <a:cs typeface="游ゴシック体 ボールド"/>
                <a:sym typeface="游ゴシック体 ボールド"/>
              </a:defRPr>
            </a:pPr>
            <a:r>
              <a:rPr sz="1200" dirty="0"/>
              <a:t>・</a:t>
            </a:r>
            <a:r>
              <a:rPr sz="1200" dirty="0" err="1"/>
              <a:t>手数料の問題</a:t>
            </a:r>
            <a:endParaRPr sz="1200" dirty="0"/>
          </a:p>
          <a:p>
            <a:pPr>
              <a:defRPr sz="2000"/>
            </a:pPr>
            <a:r>
              <a:rPr sz="1200" dirty="0" err="1"/>
              <a:t>大量のデータの書き込み、複雑な処理の要求をすると求められる手数料が高額となり、利用者の負担となる</a:t>
            </a:r>
            <a:endParaRPr sz="1200" dirty="0"/>
          </a:p>
        </p:txBody>
      </p:sp>
    </p:spTree>
    <p:extLst>
      <p:ext uri="{BB962C8B-B14F-4D97-AF65-F5344CB8AC3E}">
        <p14:creationId xmlns:p14="http://schemas.microsoft.com/office/powerpoint/2010/main" val="1538743048"/>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0" name="Shape 980"/>
          <p:cNvSpPr>
            <a:spLocks noGrp="1" noRot="1" noChangeAspect="1"/>
          </p:cNvSpPr>
          <p:nvPr>
            <p:ph type="sldImg"/>
          </p:nvPr>
        </p:nvSpPr>
        <p:spPr>
          <a:prstGeom prst="rect">
            <a:avLst/>
          </a:prstGeom>
        </p:spPr>
        <p:txBody>
          <a:bodyPr/>
          <a:lstStyle/>
          <a:p>
            <a:endParaRPr/>
          </a:p>
        </p:txBody>
      </p:sp>
      <p:sp>
        <p:nvSpPr>
          <p:cNvPr id="981" name="Shape 981"/>
          <p:cNvSpPr>
            <a:spLocks noGrp="1"/>
          </p:cNvSpPr>
          <p:nvPr>
            <p:ph type="body" sz="quarter" idx="1"/>
          </p:nvPr>
        </p:nvSpPr>
        <p:spPr>
          <a:prstGeom prst="rect">
            <a:avLst/>
          </a:prstGeom>
        </p:spPr>
        <p:txBody>
          <a:bodyPr/>
          <a:lstStyle/>
          <a:p>
            <a:pPr algn="ctr">
              <a:defRPr sz="2500">
                <a:latin typeface="游ゴシック体 ボールド"/>
                <a:ea typeface="游ゴシック体 ボールド"/>
                <a:cs typeface="游ゴシック体 ボールド"/>
                <a:sym typeface="游ゴシック体 ボールド"/>
              </a:defRPr>
            </a:pPr>
            <a:r>
              <a:rPr sz="1600" dirty="0" err="1"/>
              <a:t>決済の仕組みを簡単に作ることができる</a:t>
            </a:r>
            <a:endParaRPr sz="1600" dirty="0"/>
          </a:p>
          <a:p>
            <a:pPr>
              <a:defRPr sz="2000"/>
            </a:pPr>
            <a:endParaRPr sz="1200" dirty="0"/>
          </a:p>
          <a:p>
            <a:pPr>
              <a:defRPr sz="2000"/>
            </a:pPr>
            <a:r>
              <a:rPr sz="1200" dirty="0" err="1"/>
              <a:t>ブロックチェーンは内部に仮想通貨を持つものが多く、ブロックチェーンを利用することで決済の仕組みを簡単に実装することができる</a:t>
            </a:r>
            <a:endParaRPr sz="1200" dirty="0"/>
          </a:p>
        </p:txBody>
      </p:sp>
    </p:spTree>
    <p:extLst>
      <p:ext uri="{BB962C8B-B14F-4D97-AF65-F5344CB8AC3E}">
        <p14:creationId xmlns:p14="http://schemas.microsoft.com/office/powerpoint/2010/main" val="3722327849"/>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8" name="Shape 988"/>
          <p:cNvSpPr>
            <a:spLocks noGrp="1" noRot="1" noChangeAspect="1"/>
          </p:cNvSpPr>
          <p:nvPr>
            <p:ph type="sldImg"/>
          </p:nvPr>
        </p:nvSpPr>
        <p:spPr>
          <a:prstGeom prst="rect">
            <a:avLst/>
          </a:prstGeom>
        </p:spPr>
        <p:txBody>
          <a:bodyPr/>
          <a:lstStyle/>
          <a:p>
            <a:endParaRPr/>
          </a:p>
        </p:txBody>
      </p:sp>
      <p:sp>
        <p:nvSpPr>
          <p:cNvPr id="989" name="Shape 989"/>
          <p:cNvSpPr>
            <a:spLocks noGrp="1"/>
          </p:cNvSpPr>
          <p:nvPr>
            <p:ph type="body" sz="quarter" idx="1"/>
          </p:nvPr>
        </p:nvSpPr>
        <p:spPr>
          <a:prstGeom prst="rect">
            <a:avLst/>
          </a:prstGeom>
        </p:spPr>
        <p:txBody>
          <a:bodyPr/>
          <a:lstStyle/>
          <a:p>
            <a:pPr algn="ctr">
              <a:defRPr sz="2500">
                <a:latin typeface="游ゴシック体 ボールド"/>
                <a:ea typeface="游ゴシック体 ボールド"/>
                <a:cs typeface="游ゴシック体 ボールド"/>
                <a:sym typeface="游ゴシック体 ボールド"/>
              </a:defRPr>
            </a:pPr>
            <a:r>
              <a:rPr sz="1600" dirty="0" err="1"/>
              <a:t>情報の公共化</a:t>
            </a:r>
            <a:endParaRPr sz="1600" dirty="0"/>
          </a:p>
          <a:p>
            <a:pPr algn="ctr">
              <a:defRPr sz="2500">
                <a:latin typeface="游ゴシック体 ボールド"/>
                <a:ea typeface="游ゴシック体 ボールド"/>
                <a:cs typeface="游ゴシック体 ボールド"/>
                <a:sym typeface="游ゴシック体 ボールド"/>
              </a:defRPr>
            </a:pPr>
            <a:endParaRPr sz="1200" dirty="0"/>
          </a:p>
          <a:p>
            <a:pPr>
              <a:defRPr sz="2000"/>
            </a:pPr>
            <a:r>
              <a:rPr sz="1200" dirty="0" err="1"/>
              <a:t>これまでのサービスの大半は、情報を特定の企業のみが管理してきた</a:t>
            </a:r>
            <a:endParaRPr sz="1200" dirty="0"/>
          </a:p>
          <a:p>
            <a:pPr>
              <a:defRPr sz="2000"/>
            </a:pPr>
            <a:r>
              <a:rPr sz="1200" dirty="0"/>
              <a:t>→</a:t>
            </a:r>
            <a:r>
              <a:rPr sz="1200" dirty="0" err="1"/>
              <a:t>その企業がなくなると、蓄積してきた</a:t>
            </a:r>
            <a:r>
              <a:rPr sz="1200" dirty="0" err="1">
                <a:latin typeface="游ゴシック体 ボールド"/>
                <a:ea typeface="游ゴシック体 ボールド"/>
                <a:cs typeface="游ゴシック体 ボールド"/>
                <a:sym typeface="游ゴシック体 ボールド"/>
              </a:rPr>
              <a:t>情報は失われてしまう</a:t>
            </a:r>
            <a:endParaRPr sz="1200" dirty="0">
              <a:latin typeface="游ゴシック体 ボールド"/>
              <a:ea typeface="游ゴシック体 ボールド"/>
              <a:cs typeface="游ゴシック体 ボールド"/>
              <a:sym typeface="游ゴシック体 ボールド"/>
            </a:endParaRPr>
          </a:p>
          <a:p>
            <a:pPr>
              <a:defRPr sz="2000"/>
            </a:pPr>
            <a:endParaRPr sz="1200" dirty="0">
              <a:latin typeface="游ゴシック体 ボールド"/>
              <a:ea typeface="游ゴシック体 ボールド"/>
              <a:cs typeface="游ゴシック体 ボールド"/>
              <a:sym typeface="游ゴシック体 ボールド"/>
            </a:endParaRPr>
          </a:p>
          <a:p>
            <a:pPr>
              <a:defRPr sz="2000"/>
            </a:pPr>
            <a:r>
              <a:rPr sz="1200" dirty="0" err="1"/>
              <a:t>パブリックブロックチェーンにデータを記録することで、公共の場でデータを管理することができる</a:t>
            </a:r>
            <a:endParaRPr sz="1200" dirty="0"/>
          </a:p>
          <a:p>
            <a:pPr>
              <a:defRPr sz="2000"/>
            </a:pPr>
            <a:r>
              <a:rPr sz="1200" dirty="0"/>
              <a:t>→</a:t>
            </a:r>
            <a:r>
              <a:rPr sz="1200" dirty="0" err="1"/>
              <a:t>特定の企業の存亡にデータが依存しない</a:t>
            </a:r>
            <a:endParaRPr sz="1200" dirty="0"/>
          </a:p>
        </p:txBody>
      </p:sp>
    </p:spTree>
    <p:extLst>
      <p:ext uri="{BB962C8B-B14F-4D97-AF65-F5344CB8AC3E}">
        <p14:creationId xmlns:p14="http://schemas.microsoft.com/office/powerpoint/2010/main" val="2656170980"/>
      </p:ext>
    </p:extLst>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7" name="Shape 997"/>
          <p:cNvSpPr>
            <a:spLocks noGrp="1" noRot="1" noChangeAspect="1"/>
          </p:cNvSpPr>
          <p:nvPr>
            <p:ph type="sldImg"/>
          </p:nvPr>
        </p:nvSpPr>
        <p:spPr>
          <a:prstGeom prst="rect">
            <a:avLst/>
          </a:prstGeom>
        </p:spPr>
        <p:txBody>
          <a:bodyPr/>
          <a:lstStyle/>
          <a:p>
            <a:endParaRPr/>
          </a:p>
        </p:txBody>
      </p:sp>
      <p:sp>
        <p:nvSpPr>
          <p:cNvPr id="998" name="Shape 998"/>
          <p:cNvSpPr>
            <a:spLocks noGrp="1"/>
          </p:cNvSpPr>
          <p:nvPr>
            <p:ph type="body" sz="quarter" idx="1"/>
          </p:nvPr>
        </p:nvSpPr>
        <p:spPr>
          <a:prstGeom prst="rect">
            <a:avLst/>
          </a:prstGeom>
        </p:spPr>
        <p:txBody>
          <a:bodyPr/>
          <a:lstStyle/>
          <a:p>
            <a:pPr algn="ctr">
              <a:defRPr sz="2500">
                <a:latin typeface="游ゴシック体 ボールド"/>
                <a:ea typeface="游ゴシック体 ボールド"/>
                <a:cs typeface="游ゴシック体 ボールド"/>
                <a:sym typeface="游ゴシック体 ボールド"/>
              </a:defRPr>
            </a:pPr>
            <a:r>
              <a:rPr sz="1600" dirty="0" err="1"/>
              <a:t>中央集権</a:t>
            </a:r>
            <a:endParaRPr sz="1600" dirty="0"/>
          </a:p>
          <a:p>
            <a:pPr algn="ctr">
              <a:defRPr sz="2500">
                <a:latin typeface="游ゴシック体 ボールド"/>
                <a:ea typeface="游ゴシック体 ボールド"/>
                <a:cs typeface="游ゴシック体 ボールド"/>
                <a:sym typeface="游ゴシック体 ボールド"/>
              </a:defRPr>
            </a:pPr>
            <a:endParaRPr sz="1200" dirty="0"/>
          </a:p>
          <a:p>
            <a:pPr>
              <a:defRPr sz="2000"/>
            </a:pPr>
            <a:r>
              <a:rPr sz="1200" dirty="0" err="1"/>
              <a:t>これまでのサービスの大半は、情報を特定の企業のみが管理してきた</a:t>
            </a:r>
            <a:endParaRPr sz="1200" dirty="0"/>
          </a:p>
          <a:p>
            <a:pPr>
              <a:defRPr sz="2000"/>
            </a:pPr>
            <a:r>
              <a:rPr sz="1200" dirty="0"/>
              <a:t>→</a:t>
            </a:r>
            <a:r>
              <a:rPr sz="1200" dirty="0" err="1"/>
              <a:t>その企業がなくなると、蓄積してきた情報は失われてしまう</a:t>
            </a:r>
            <a:endParaRPr sz="1200" dirty="0"/>
          </a:p>
          <a:p>
            <a:pPr>
              <a:defRPr sz="2000"/>
            </a:pPr>
            <a:endParaRPr sz="1200" dirty="0"/>
          </a:p>
          <a:p>
            <a:pPr>
              <a:defRPr sz="2000"/>
            </a:pPr>
            <a:r>
              <a:rPr sz="1200" dirty="0" err="1"/>
              <a:t>パブリックブロックチェーンにデータを記録することで、公共の場でデータを管理することができる</a:t>
            </a:r>
            <a:endParaRPr sz="1200" dirty="0"/>
          </a:p>
          <a:p>
            <a:pPr>
              <a:defRPr sz="2000"/>
            </a:pPr>
            <a:r>
              <a:rPr sz="1200" dirty="0"/>
              <a:t>→</a:t>
            </a:r>
            <a:r>
              <a:rPr sz="1200" dirty="0" err="1"/>
              <a:t>特定の企業の存亡にデータが依存しない</a:t>
            </a:r>
            <a:endParaRPr sz="1200" dirty="0"/>
          </a:p>
        </p:txBody>
      </p:sp>
    </p:spTree>
    <p:extLst>
      <p:ext uri="{BB962C8B-B14F-4D97-AF65-F5344CB8AC3E}">
        <p14:creationId xmlns:p14="http://schemas.microsoft.com/office/powerpoint/2010/main" val="3720353226"/>
      </p:ext>
    </p:extLst>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5" name="Shape 1005"/>
          <p:cNvSpPr>
            <a:spLocks noGrp="1" noRot="1" noChangeAspect="1"/>
          </p:cNvSpPr>
          <p:nvPr>
            <p:ph type="sldImg"/>
          </p:nvPr>
        </p:nvSpPr>
        <p:spPr>
          <a:prstGeom prst="rect">
            <a:avLst/>
          </a:prstGeom>
        </p:spPr>
        <p:txBody>
          <a:bodyPr/>
          <a:lstStyle/>
          <a:p>
            <a:endParaRPr/>
          </a:p>
        </p:txBody>
      </p:sp>
      <p:sp>
        <p:nvSpPr>
          <p:cNvPr id="1006" name="Shape 1006"/>
          <p:cNvSpPr>
            <a:spLocks noGrp="1"/>
          </p:cNvSpPr>
          <p:nvPr>
            <p:ph type="body" sz="quarter" idx="1"/>
          </p:nvPr>
        </p:nvSpPr>
        <p:spPr>
          <a:prstGeom prst="rect">
            <a:avLst/>
          </a:prstGeom>
        </p:spPr>
        <p:txBody>
          <a:bodyPr/>
          <a:lstStyle/>
          <a:p>
            <a:pPr algn="ctr">
              <a:defRPr sz="2500">
                <a:latin typeface="游ゴシック体 ボールド"/>
                <a:ea typeface="游ゴシック体 ボールド"/>
                <a:cs typeface="游ゴシック体 ボールド"/>
                <a:sym typeface="游ゴシック体 ボールド"/>
              </a:defRPr>
            </a:pPr>
            <a:r>
              <a:rPr sz="1600" dirty="0" err="1"/>
              <a:t>可用性</a:t>
            </a:r>
            <a:endParaRPr sz="1600" dirty="0"/>
          </a:p>
          <a:p>
            <a:pPr algn="ctr">
              <a:defRPr sz="2500">
                <a:latin typeface="游ゴシック体 ボールド"/>
                <a:ea typeface="游ゴシック体 ボールド"/>
                <a:cs typeface="游ゴシック体 ボールド"/>
                <a:sym typeface="游ゴシック体 ボールド"/>
              </a:defRPr>
            </a:pPr>
            <a:endParaRPr sz="1200" dirty="0"/>
          </a:p>
          <a:p>
            <a:pPr>
              <a:defRPr sz="2000"/>
            </a:pPr>
            <a:r>
              <a:rPr sz="1200" dirty="0" err="1"/>
              <a:t>大半のDAppsではサーバーを必要とする→Webサーバーなど</a:t>
            </a:r>
            <a:endParaRPr sz="1200" dirty="0"/>
          </a:p>
          <a:p>
            <a:pPr>
              <a:defRPr sz="2000"/>
            </a:pPr>
            <a:endParaRPr sz="1200" dirty="0"/>
          </a:p>
          <a:p>
            <a:pPr>
              <a:defRPr sz="2000"/>
            </a:pPr>
            <a:r>
              <a:rPr sz="1200" dirty="0" err="1"/>
              <a:t>システム全体で一つでも管理者の存在する部分があれば、その点が単一障害点となる</a:t>
            </a:r>
            <a:endParaRPr sz="1200" dirty="0"/>
          </a:p>
          <a:p>
            <a:pPr>
              <a:defRPr sz="2000"/>
            </a:pPr>
            <a:endParaRPr sz="1200" dirty="0"/>
          </a:p>
          <a:p>
            <a:pPr>
              <a:defRPr sz="2000"/>
            </a:pPr>
            <a:r>
              <a:rPr sz="1200" dirty="0" err="1"/>
              <a:t>ブロックチェーンの可用性を活かし切れていない</a:t>
            </a:r>
            <a:endParaRPr sz="1200" dirty="0"/>
          </a:p>
        </p:txBody>
      </p:sp>
    </p:spTree>
    <p:extLst>
      <p:ext uri="{BB962C8B-B14F-4D97-AF65-F5344CB8AC3E}">
        <p14:creationId xmlns:p14="http://schemas.microsoft.com/office/powerpoint/2010/main" val="1309616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14" name="タイトルテキスト"/>
          <p:cNvSpPr txBox="1">
            <a:spLocks noGrp="1"/>
          </p:cNvSpPr>
          <p:nvPr>
            <p:ph type="title"/>
          </p:nvPr>
        </p:nvSpPr>
        <p:spPr>
          <a:xfrm>
            <a:off x="2298700" y="838200"/>
            <a:ext cx="8407400" cy="939800"/>
          </a:xfrm>
          <a:prstGeom prst="rect">
            <a:avLst/>
          </a:prstGeom>
        </p:spPr>
        <p:txBody>
          <a:bodyPr/>
          <a:lstStyle/>
          <a:p>
            <a:r>
              <a:t>タイトルテキスト</a:t>
            </a:r>
          </a:p>
        </p:txBody>
      </p:sp>
      <p:sp>
        <p:nvSpPr>
          <p:cNvPr id="15" name="本文レベル1…"/>
          <p:cNvSpPr txBox="1">
            <a:spLocks noGrp="1"/>
          </p:cNvSpPr>
          <p:nvPr>
            <p:ph type="body" sz="quarter" idx="1"/>
          </p:nvPr>
        </p:nvSpPr>
        <p:spPr>
          <a:xfrm>
            <a:off x="1950720" y="5462015"/>
            <a:ext cx="9103360" cy="2438402"/>
          </a:xfrm>
          <a:prstGeom prst="rect">
            <a:avLst/>
          </a:prstGeom>
        </p:spPr>
        <p:txBody>
          <a:bodyPr/>
          <a:lstStyle/>
          <a:p>
            <a:r>
              <a:t>本文レベル1</a:t>
            </a:r>
          </a:p>
          <a:p>
            <a:pPr lvl="1"/>
            <a:r>
              <a:t>本文レベル2</a:t>
            </a:r>
          </a:p>
          <a:p>
            <a:pPr lvl="2"/>
            <a:r>
              <a:t>本文レベル3</a:t>
            </a:r>
          </a:p>
          <a:p>
            <a:pPr lvl="3"/>
            <a:r>
              <a:t>本文レベル4</a:t>
            </a:r>
          </a:p>
          <a:p>
            <a:pPr lvl="4"/>
            <a:r>
              <a:t>本文レベル5</a:t>
            </a:r>
          </a:p>
        </p:txBody>
      </p:sp>
      <p:sp>
        <p:nvSpPr>
          <p:cNvPr id="16"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x">
  <p:cSld name="Title Slide 0">
    <p:spTree>
      <p:nvGrpSpPr>
        <p:cNvPr id="1" name=""/>
        <p:cNvGrpSpPr/>
        <p:nvPr/>
      </p:nvGrpSpPr>
      <p:grpSpPr>
        <a:xfrm>
          <a:off x="0" y="0"/>
          <a:ext cx="0" cy="0"/>
          <a:chOff x="0" y="0"/>
          <a:chExt cx="0" cy="0"/>
        </a:xfrm>
      </p:grpSpPr>
      <p:sp>
        <p:nvSpPr>
          <p:cNvPr id="23" name="タイトルテキスト"/>
          <p:cNvSpPr txBox="1">
            <a:spLocks noGrp="1"/>
          </p:cNvSpPr>
          <p:nvPr>
            <p:ph type="title"/>
          </p:nvPr>
        </p:nvSpPr>
        <p:spPr>
          <a:xfrm>
            <a:off x="2298700" y="838200"/>
            <a:ext cx="8407400" cy="939800"/>
          </a:xfrm>
          <a:prstGeom prst="rect">
            <a:avLst/>
          </a:prstGeom>
        </p:spPr>
        <p:txBody>
          <a:bodyPr/>
          <a:lstStyle/>
          <a:p>
            <a:r>
              <a:t>タイトルテキスト</a:t>
            </a:r>
          </a:p>
        </p:txBody>
      </p:sp>
      <p:sp>
        <p:nvSpPr>
          <p:cNvPr id="24" name="本文レベル1…"/>
          <p:cNvSpPr txBox="1">
            <a:spLocks noGrp="1"/>
          </p:cNvSpPr>
          <p:nvPr>
            <p:ph type="body" sz="quarter" idx="1"/>
          </p:nvPr>
        </p:nvSpPr>
        <p:spPr>
          <a:xfrm>
            <a:off x="1950720" y="5462015"/>
            <a:ext cx="9103360" cy="2438402"/>
          </a:xfrm>
          <a:prstGeom prst="rect">
            <a:avLst/>
          </a:prstGeom>
        </p:spPr>
        <p:txBody>
          <a:bodyPr/>
          <a:lstStyle/>
          <a:p>
            <a:r>
              <a:t>本文レベル1</a:t>
            </a:r>
          </a:p>
          <a:p>
            <a:pPr lvl="1"/>
            <a:r>
              <a:t>本文レベル2</a:t>
            </a:r>
          </a:p>
          <a:p>
            <a:pPr lvl="2"/>
            <a:r>
              <a:t>本文レベル3</a:t>
            </a:r>
          </a:p>
          <a:p>
            <a:pPr lvl="3"/>
            <a:r>
              <a:t>本文レベル4</a:t>
            </a:r>
          </a:p>
          <a:p>
            <a:pPr lvl="4"/>
            <a:r>
              <a:t>本文レベル5</a:t>
            </a:r>
          </a:p>
        </p:txBody>
      </p:sp>
      <p:sp>
        <p:nvSpPr>
          <p:cNvPr id="25"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32" name="タイトルテキスト"/>
          <p:cNvSpPr txBox="1">
            <a:spLocks noGrp="1"/>
          </p:cNvSpPr>
          <p:nvPr>
            <p:ph type="title"/>
          </p:nvPr>
        </p:nvSpPr>
        <p:spPr>
          <a:prstGeom prst="rect">
            <a:avLst/>
          </a:prstGeom>
        </p:spPr>
        <p:txBody>
          <a:bodyPr/>
          <a:lstStyle/>
          <a:p>
            <a:r>
              <a:t>タイトルテキスト</a:t>
            </a:r>
          </a:p>
        </p:txBody>
      </p:sp>
      <p:sp>
        <p:nvSpPr>
          <p:cNvPr id="33" name="本文レベル1…"/>
          <p:cNvSpPr txBox="1">
            <a:spLocks noGrp="1"/>
          </p:cNvSpPr>
          <p:nvPr>
            <p:ph type="body" sz="half" idx="1"/>
          </p:nvPr>
        </p:nvSpPr>
        <p:spPr>
          <a:prstGeom prst="rect">
            <a:avLst/>
          </a:prstGeom>
        </p:spPr>
        <p:txBody>
          <a:bodyPr/>
          <a:lstStyle/>
          <a:p>
            <a:r>
              <a:t>本文レベル1</a:t>
            </a:r>
          </a:p>
          <a:p>
            <a:pPr lvl="1"/>
            <a:r>
              <a:t>本文レベル2</a:t>
            </a:r>
          </a:p>
          <a:p>
            <a:pPr lvl="2"/>
            <a:r>
              <a:t>本文レベル3</a:t>
            </a:r>
          </a:p>
          <a:p>
            <a:pPr lvl="3"/>
            <a:r>
              <a:t>本文レベル4</a:t>
            </a:r>
          </a:p>
          <a:p>
            <a:pPr lvl="4"/>
            <a:r>
              <a:t>本文レベル5</a:t>
            </a:r>
          </a:p>
        </p:txBody>
      </p:sp>
      <p:sp>
        <p:nvSpPr>
          <p:cNvPr id="34"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x">
  <p:cSld name="Title and Content 0">
    <p:spTree>
      <p:nvGrpSpPr>
        <p:cNvPr id="1" name=""/>
        <p:cNvGrpSpPr/>
        <p:nvPr/>
      </p:nvGrpSpPr>
      <p:grpSpPr>
        <a:xfrm>
          <a:off x="0" y="0"/>
          <a:ext cx="0" cy="0"/>
          <a:chOff x="0" y="0"/>
          <a:chExt cx="0" cy="0"/>
        </a:xfrm>
      </p:grpSpPr>
      <p:sp>
        <p:nvSpPr>
          <p:cNvPr id="41" name="タイトルテキスト"/>
          <p:cNvSpPr txBox="1">
            <a:spLocks noGrp="1"/>
          </p:cNvSpPr>
          <p:nvPr>
            <p:ph type="title"/>
          </p:nvPr>
        </p:nvSpPr>
        <p:spPr>
          <a:prstGeom prst="rect">
            <a:avLst/>
          </a:prstGeom>
        </p:spPr>
        <p:txBody>
          <a:bodyPr/>
          <a:lstStyle/>
          <a:p>
            <a:r>
              <a:t>タイトルテキスト</a:t>
            </a:r>
          </a:p>
        </p:txBody>
      </p:sp>
      <p:sp>
        <p:nvSpPr>
          <p:cNvPr id="42" name="本文レベル1…"/>
          <p:cNvSpPr txBox="1">
            <a:spLocks noGrp="1"/>
          </p:cNvSpPr>
          <p:nvPr>
            <p:ph type="body" sz="half" idx="1"/>
          </p:nvPr>
        </p:nvSpPr>
        <p:spPr>
          <a:prstGeom prst="rect">
            <a:avLst/>
          </a:prstGeom>
        </p:spPr>
        <p:txBody>
          <a:bodyPr/>
          <a:lstStyle/>
          <a:p>
            <a:r>
              <a:t>本文レベル1</a:t>
            </a:r>
          </a:p>
          <a:p>
            <a:pPr lvl="1"/>
            <a:r>
              <a:t>本文レベル2</a:t>
            </a:r>
          </a:p>
          <a:p>
            <a:pPr lvl="2"/>
            <a:r>
              <a:t>本文レベル3</a:t>
            </a:r>
          </a:p>
          <a:p>
            <a:pPr lvl="3"/>
            <a:r>
              <a:t>本文レベル4</a:t>
            </a:r>
          </a:p>
          <a:p>
            <a:pPr lvl="4"/>
            <a:r>
              <a:t>本文レベル5</a:t>
            </a:r>
          </a:p>
        </p:txBody>
      </p:sp>
      <p:sp>
        <p:nvSpPr>
          <p:cNvPr id="43"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50" name="タイトルテキスト"/>
          <p:cNvSpPr txBox="1">
            <a:spLocks noGrp="1"/>
          </p:cNvSpPr>
          <p:nvPr>
            <p:ph type="title"/>
          </p:nvPr>
        </p:nvSpPr>
        <p:spPr>
          <a:prstGeom prst="rect">
            <a:avLst/>
          </a:prstGeom>
        </p:spPr>
        <p:txBody>
          <a:bodyPr/>
          <a:lstStyle/>
          <a:p>
            <a:r>
              <a:t>タイトルテキスト</a:t>
            </a:r>
          </a:p>
        </p:txBody>
      </p:sp>
      <p:sp>
        <p:nvSpPr>
          <p:cNvPr id="51" name="本文レベル1…"/>
          <p:cNvSpPr txBox="1">
            <a:spLocks noGrp="1"/>
          </p:cNvSpPr>
          <p:nvPr>
            <p:ph type="body" sz="half" idx="1"/>
          </p:nvPr>
        </p:nvSpPr>
        <p:spPr>
          <a:xfrm>
            <a:off x="650240" y="2243327"/>
            <a:ext cx="5657090" cy="6437380"/>
          </a:xfrm>
          <a:prstGeom prst="rect">
            <a:avLst/>
          </a:prstGeom>
        </p:spPr>
        <p:txBody>
          <a:bodyPr/>
          <a:lstStyle/>
          <a:p>
            <a:r>
              <a:t>本文レベル1</a:t>
            </a:r>
          </a:p>
          <a:p>
            <a:pPr lvl="1"/>
            <a:r>
              <a:t>本文レベル2</a:t>
            </a:r>
          </a:p>
          <a:p>
            <a:pPr lvl="2"/>
            <a:r>
              <a:t>本文レベル3</a:t>
            </a:r>
          </a:p>
          <a:p>
            <a:pPr lvl="3"/>
            <a:r>
              <a:t>本文レベル4</a:t>
            </a:r>
          </a:p>
          <a:p>
            <a:pPr lvl="4"/>
            <a:r>
              <a:t>本文レベル5</a:t>
            </a:r>
          </a:p>
        </p:txBody>
      </p:sp>
      <p:sp>
        <p:nvSpPr>
          <p:cNvPr id="52"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x">
  <p:cSld name="Title Only">
    <p:spTree>
      <p:nvGrpSpPr>
        <p:cNvPr id="1" name=""/>
        <p:cNvGrpSpPr/>
        <p:nvPr/>
      </p:nvGrpSpPr>
      <p:grpSpPr>
        <a:xfrm>
          <a:off x="0" y="0"/>
          <a:ext cx="0" cy="0"/>
          <a:chOff x="0" y="0"/>
          <a:chExt cx="0" cy="0"/>
        </a:xfrm>
      </p:grpSpPr>
      <p:sp>
        <p:nvSpPr>
          <p:cNvPr id="59" name="bg object 16"/>
          <p:cNvSpPr/>
          <p:nvPr/>
        </p:nvSpPr>
        <p:spPr>
          <a:xfrm>
            <a:off x="-2" y="8191500"/>
            <a:ext cx="1562104" cy="1562101"/>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21600" y="21600"/>
                </a:lnTo>
                <a:lnTo>
                  <a:pt x="0" y="0"/>
                </a:lnTo>
                <a:close/>
              </a:path>
            </a:pathLst>
          </a:custGeom>
          <a:solidFill>
            <a:srgbClr val="00A2FF"/>
          </a:solidFill>
          <a:ln w="12700">
            <a:miter lim="400000"/>
          </a:ln>
        </p:spPr>
        <p:txBody>
          <a:bodyPr lIns="45718" tIns="45718" rIns="45718" bIns="45718"/>
          <a:lstStyle/>
          <a:p>
            <a:endParaRPr/>
          </a:p>
        </p:txBody>
      </p:sp>
      <p:sp>
        <p:nvSpPr>
          <p:cNvPr id="60" name="bg object 17"/>
          <p:cNvSpPr/>
          <p:nvPr/>
        </p:nvSpPr>
        <p:spPr>
          <a:xfrm>
            <a:off x="11430000" y="-1"/>
            <a:ext cx="1574803" cy="1574804"/>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0"/>
                </a:lnTo>
                <a:lnTo>
                  <a:pt x="21600" y="21600"/>
                </a:lnTo>
                <a:lnTo>
                  <a:pt x="21600" y="0"/>
                </a:lnTo>
                <a:close/>
              </a:path>
            </a:pathLst>
          </a:custGeom>
          <a:solidFill>
            <a:srgbClr val="00A2FF"/>
          </a:solidFill>
          <a:ln w="12700">
            <a:miter lim="400000"/>
          </a:ln>
        </p:spPr>
        <p:txBody>
          <a:bodyPr lIns="45718" tIns="45718" rIns="45718" bIns="45718"/>
          <a:lstStyle/>
          <a:p>
            <a:endParaRPr/>
          </a:p>
        </p:txBody>
      </p:sp>
      <p:sp>
        <p:nvSpPr>
          <p:cNvPr id="61" name="タイトルテキスト"/>
          <p:cNvSpPr txBox="1">
            <a:spLocks noGrp="1"/>
          </p:cNvSpPr>
          <p:nvPr>
            <p:ph type="title"/>
          </p:nvPr>
        </p:nvSpPr>
        <p:spPr>
          <a:prstGeom prst="rect">
            <a:avLst/>
          </a:prstGeom>
        </p:spPr>
        <p:txBody>
          <a:bodyPr/>
          <a:lstStyle/>
          <a:p>
            <a:r>
              <a:t>タイトルテキスト</a:t>
            </a:r>
          </a:p>
        </p:txBody>
      </p:sp>
      <p:sp>
        <p:nvSpPr>
          <p:cNvPr id="62"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x">
  <p:cSld name="Title Only 0">
    <p:spTree>
      <p:nvGrpSpPr>
        <p:cNvPr id="1" name=""/>
        <p:cNvGrpSpPr/>
        <p:nvPr/>
      </p:nvGrpSpPr>
      <p:grpSpPr>
        <a:xfrm>
          <a:off x="0" y="0"/>
          <a:ext cx="0" cy="0"/>
          <a:chOff x="0" y="0"/>
          <a:chExt cx="0" cy="0"/>
        </a:xfrm>
      </p:grpSpPr>
      <p:sp>
        <p:nvSpPr>
          <p:cNvPr id="69" name="タイトルテキスト"/>
          <p:cNvSpPr txBox="1">
            <a:spLocks noGrp="1"/>
          </p:cNvSpPr>
          <p:nvPr>
            <p:ph type="title"/>
          </p:nvPr>
        </p:nvSpPr>
        <p:spPr>
          <a:prstGeom prst="rect">
            <a:avLst/>
          </a:prstGeom>
        </p:spPr>
        <p:txBody>
          <a:bodyPr/>
          <a:lstStyle/>
          <a:p>
            <a:r>
              <a:t>タイトルテキスト</a:t>
            </a:r>
          </a:p>
        </p:txBody>
      </p:sp>
      <p:sp>
        <p:nvSpPr>
          <p:cNvPr id="70"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77"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bg object 16"/>
          <p:cNvSpPr/>
          <p:nvPr/>
        </p:nvSpPr>
        <p:spPr>
          <a:xfrm>
            <a:off x="-2" y="8191499"/>
            <a:ext cx="1562104" cy="1562102"/>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21600" y="21600"/>
                </a:lnTo>
                <a:lnTo>
                  <a:pt x="0" y="0"/>
                </a:lnTo>
                <a:close/>
              </a:path>
            </a:pathLst>
          </a:custGeom>
          <a:solidFill>
            <a:srgbClr val="00A2FF"/>
          </a:solidFill>
          <a:ln w="12700">
            <a:miter lim="400000"/>
          </a:ln>
        </p:spPr>
        <p:txBody>
          <a:bodyPr lIns="45718" tIns="45718" rIns="45718" bIns="45718"/>
          <a:lstStyle/>
          <a:p>
            <a:endParaRPr/>
          </a:p>
        </p:txBody>
      </p:sp>
      <p:sp>
        <p:nvSpPr>
          <p:cNvPr id="3" name="bg object 17"/>
          <p:cNvSpPr/>
          <p:nvPr/>
        </p:nvSpPr>
        <p:spPr>
          <a:xfrm>
            <a:off x="1496336" y="2019300"/>
            <a:ext cx="10012139" cy="0"/>
          </a:xfrm>
          <a:prstGeom prst="line">
            <a:avLst/>
          </a:prstGeom>
          <a:ln w="63500">
            <a:solidFill>
              <a:srgbClr val="00A2FF"/>
            </a:solidFill>
          </a:ln>
        </p:spPr>
        <p:txBody>
          <a:bodyPr lIns="45718" tIns="45718" rIns="45718" bIns="45718"/>
          <a:lstStyle/>
          <a:p>
            <a:endParaRPr/>
          </a:p>
        </p:txBody>
      </p:sp>
      <p:sp>
        <p:nvSpPr>
          <p:cNvPr id="4" name="bg object 18"/>
          <p:cNvSpPr/>
          <p:nvPr/>
        </p:nvSpPr>
        <p:spPr>
          <a:xfrm>
            <a:off x="11429999" y="-1"/>
            <a:ext cx="1574804" cy="1574804"/>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0"/>
                </a:lnTo>
                <a:lnTo>
                  <a:pt x="21600" y="21600"/>
                </a:lnTo>
                <a:lnTo>
                  <a:pt x="21600" y="0"/>
                </a:lnTo>
                <a:close/>
              </a:path>
            </a:pathLst>
          </a:custGeom>
          <a:solidFill>
            <a:srgbClr val="00A2FF"/>
          </a:solidFill>
          <a:ln w="12700">
            <a:miter lim="400000"/>
          </a:ln>
        </p:spPr>
        <p:txBody>
          <a:bodyPr lIns="45718" tIns="45718" rIns="45718" bIns="45718"/>
          <a:lstStyle/>
          <a:p>
            <a:endParaRPr/>
          </a:p>
        </p:txBody>
      </p:sp>
      <p:sp>
        <p:nvSpPr>
          <p:cNvPr id="5" name="タイトルテキスト"/>
          <p:cNvSpPr txBox="1">
            <a:spLocks noGrp="1"/>
          </p:cNvSpPr>
          <p:nvPr>
            <p:ph type="title"/>
          </p:nvPr>
        </p:nvSpPr>
        <p:spPr>
          <a:xfrm>
            <a:off x="3060700" y="838200"/>
            <a:ext cx="6883400" cy="9398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ormAutofit/>
          </a:bodyPr>
          <a:lstStyle/>
          <a:p>
            <a:r>
              <a:t>タイトルテキスト</a:t>
            </a:r>
          </a:p>
        </p:txBody>
      </p:sp>
      <p:sp>
        <p:nvSpPr>
          <p:cNvPr id="6" name="本文レベル1…"/>
          <p:cNvSpPr txBox="1">
            <a:spLocks noGrp="1"/>
          </p:cNvSpPr>
          <p:nvPr>
            <p:ph type="body" idx="1"/>
          </p:nvPr>
        </p:nvSpPr>
        <p:spPr>
          <a:xfrm>
            <a:off x="711200" y="2362200"/>
            <a:ext cx="11582400" cy="29184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ormAutofit/>
          </a:bodyPr>
          <a:lstStyle/>
          <a:p>
            <a:r>
              <a:t>本文レベル1</a:t>
            </a:r>
          </a:p>
          <a:p>
            <a:pPr lvl="1"/>
            <a:r>
              <a:t>本文レベル2</a:t>
            </a:r>
          </a:p>
          <a:p>
            <a:pPr lvl="2"/>
            <a:r>
              <a:t>本文レベル3</a:t>
            </a:r>
          </a:p>
          <a:p>
            <a:pPr lvl="3"/>
            <a:r>
              <a:t>本文レベル4</a:t>
            </a:r>
          </a:p>
          <a:p>
            <a:pPr lvl="4"/>
            <a:r>
              <a:t>本文レベル5</a:t>
            </a:r>
          </a:p>
        </p:txBody>
      </p:sp>
      <p:sp>
        <p:nvSpPr>
          <p:cNvPr id="7" name="スライド番号"/>
          <p:cNvSpPr txBox="1">
            <a:spLocks noGrp="1"/>
          </p:cNvSpPr>
          <p:nvPr>
            <p:ph type="sldNum" sz="quarter" idx="2"/>
          </p:nvPr>
        </p:nvSpPr>
        <p:spPr>
          <a:xfrm>
            <a:off x="6350000" y="9315805"/>
            <a:ext cx="275082" cy="203200"/>
          </a:xfrm>
          <a:prstGeom prst="rect">
            <a:avLst/>
          </a:prstGeom>
          <a:ln w="12700">
            <a:miter lim="400000"/>
          </a:ln>
        </p:spPr>
        <p:txBody>
          <a:bodyPr wrap="none" lIns="0" tIns="0" rIns="0" bIns="0">
            <a:spAutoFit/>
          </a:bodyPr>
          <a:lstStyle>
            <a:lvl1pPr indent="38100">
              <a:defRPr sz="1600" spc="-5"/>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transition spd="med"/>
  <p:txStyles>
    <p:titleStyle>
      <a:lvl1pPr marL="0" marR="0" indent="0" algn="l" defTabSz="914400" rtl="0" latinLnBrk="0">
        <a:lnSpc>
          <a:spcPct val="100000"/>
        </a:lnSpc>
        <a:spcBef>
          <a:spcPts val="0"/>
        </a:spcBef>
        <a:spcAft>
          <a:spcPts val="0"/>
        </a:spcAft>
        <a:buClrTx/>
        <a:buSzTx/>
        <a:buFontTx/>
        <a:buNone/>
        <a:tabLst/>
        <a:defRPr sz="6000" b="0" i="0" u="none" strike="noStrike" cap="none" spc="0" baseline="0">
          <a:solidFill>
            <a:srgbClr val="000000"/>
          </a:solidFill>
          <a:uFillTx/>
          <a:latin typeface="+mj-lt"/>
          <a:ea typeface="+mj-ea"/>
          <a:cs typeface="+mj-cs"/>
          <a:sym typeface="游ゴシック体 ミディアム"/>
        </a:defRPr>
      </a:lvl1pPr>
      <a:lvl2pPr marL="0" marR="0" indent="0" algn="l" defTabSz="914400" rtl="0" latinLnBrk="0">
        <a:lnSpc>
          <a:spcPct val="100000"/>
        </a:lnSpc>
        <a:spcBef>
          <a:spcPts val="0"/>
        </a:spcBef>
        <a:spcAft>
          <a:spcPts val="0"/>
        </a:spcAft>
        <a:buClrTx/>
        <a:buSzTx/>
        <a:buFontTx/>
        <a:buNone/>
        <a:tabLst/>
        <a:defRPr sz="6000" b="0" i="0" u="none" strike="noStrike" cap="none" spc="0" baseline="0">
          <a:solidFill>
            <a:srgbClr val="000000"/>
          </a:solidFill>
          <a:uFillTx/>
          <a:latin typeface="+mj-lt"/>
          <a:ea typeface="+mj-ea"/>
          <a:cs typeface="+mj-cs"/>
          <a:sym typeface="游ゴシック体 ミディアム"/>
        </a:defRPr>
      </a:lvl2pPr>
      <a:lvl3pPr marL="0" marR="0" indent="0" algn="l" defTabSz="914400" rtl="0" latinLnBrk="0">
        <a:lnSpc>
          <a:spcPct val="100000"/>
        </a:lnSpc>
        <a:spcBef>
          <a:spcPts val="0"/>
        </a:spcBef>
        <a:spcAft>
          <a:spcPts val="0"/>
        </a:spcAft>
        <a:buClrTx/>
        <a:buSzTx/>
        <a:buFontTx/>
        <a:buNone/>
        <a:tabLst/>
        <a:defRPr sz="6000" b="0" i="0" u="none" strike="noStrike" cap="none" spc="0" baseline="0">
          <a:solidFill>
            <a:srgbClr val="000000"/>
          </a:solidFill>
          <a:uFillTx/>
          <a:latin typeface="+mj-lt"/>
          <a:ea typeface="+mj-ea"/>
          <a:cs typeface="+mj-cs"/>
          <a:sym typeface="游ゴシック体 ミディアム"/>
        </a:defRPr>
      </a:lvl3pPr>
      <a:lvl4pPr marL="0" marR="0" indent="0" algn="l" defTabSz="914400" rtl="0" latinLnBrk="0">
        <a:lnSpc>
          <a:spcPct val="100000"/>
        </a:lnSpc>
        <a:spcBef>
          <a:spcPts val="0"/>
        </a:spcBef>
        <a:spcAft>
          <a:spcPts val="0"/>
        </a:spcAft>
        <a:buClrTx/>
        <a:buSzTx/>
        <a:buFontTx/>
        <a:buNone/>
        <a:tabLst/>
        <a:defRPr sz="6000" b="0" i="0" u="none" strike="noStrike" cap="none" spc="0" baseline="0">
          <a:solidFill>
            <a:srgbClr val="000000"/>
          </a:solidFill>
          <a:uFillTx/>
          <a:latin typeface="+mj-lt"/>
          <a:ea typeface="+mj-ea"/>
          <a:cs typeface="+mj-cs"/>
          <a:sym typeface="游ゴシック体 ミディアム"/>
        </a:defRPr>
      </a:lvl4pPr>
      <a:lvl5pPr marL="0" marR="0" indent="0" algn="l" defTabSz="914400" rtl="0" latinLnBrk="0">
        <a:lnSpc>
          <a:spcPct val="100000"/>
        </a:lnSpc>
        <a:spcBef>
          <a:spcPts val="0"/>
        </a:spcBef>
        <a:spcAft>
          <a:spcPts val="0"/>
        </a:spcAft>
        <a:buClrTx/>
        <a:buSzTx/>
        <a:buFontTx/>
        <a:buNone/>
        <a:tabLst/>
        <a:defRPr sz="6000" b="0" i="0" u="none" strike="noStrike" cap="none" spc="0" baseline="0">
          <a:solidFill>
            <a:srgbClr val="000000"/>
          </a:solidFill>
          <a:uFillTx/>
          <a:latin typeface="+mj-lt"/>
          <a:ea typeface="+mj-ea"/>
          <a:cs typeface="+mj-cs"/>
          <a:sym typeface="游ゴシック体 ミディアム"/>
        </a:defRPr>
      </a:lvl5pPr>
      <a:lvl6pPr marL="0" marR="0" indent="0" algn="l" defTabSz="914400" rtl="0" latinLnBrk="0">
        <a:lnSpc>
          <a:spcPct val="100000"/>
        </a:lnSpc>
        <a:spcBef>
          <a:spcPts val="0"/>
        </a:spcBef>
        <a:spcAft>
          <a:spcPts val="0"/>
        </a:spcAft>
        <a:buClrTx/>
        <a:buSzTx/>
        <a:buFontTx/>
        <a:buNone/>
        <a:tabLst/>
        <a:defRPr sz="6000" b="0" i="0" u="none" strike="noStrike" cap="none" spc="0" baseline="0">
          <a:solidFill>
            <a:srgbClr val="000000"/>
          </a:solidFill>
          <a:uFillTx/>
          <a:latin typeface="+mj-lt"/>
          <a:ea typeface="+mj-ea"/>
          <a:cs typeface="+mj-cs"/>
          <a:sym typeface="游ゴシック体 ミディアム"/>
        </a:defRPr>
      </a:lvl6pPr>
      <a:lvl7pPr marL="0" marR="0" indent="0" algn="l" defTabSz="914400" rtl="0" latinLnBrk="0">
        <a:lnSpc>
          <a:spcPct val="100000"/>
        </a:lnSpc>
        <a:spcBef>
          <a:spcPts val="0"/>
        </a:spcBef>
        <a:spcAft>
          <a:spcPts val="0"/>
        </a:spcAft>
        <a:buClrTx/>
        <a:buSzTx/>
        <a:buFontTx/>
        <a:buNone/>
        <a:tabLst/>
        <a:defRPr sz="6000" b="0" i="0" u="none" strike="noStrike" cap="none" spc="0" baseline="0">
          <a:solidFill>
            <a:srgbClr val="000000"/>
          </a:solidFill>
          <a:uFillTx/>
          <a:latin typeface="+mj-lt"/>
          <a:ea typeface="+mj-ea"/>
          <a:cs typeface="+mj-cs"/>
          <a:sym typeface="游ゴシック体 ミディアム"/>
        </a:defRPr>
      </a:lvl7pPr>
      <a:lvl8pPr marL="0" marR="0" indent="0" algn="l" defTabSz="914400" rtl="0" latinLnBrk="0">
        <a:lnSpc>
          <a:spcPct val="100000"/>
        </a:lnSpc>
        <a:spcBef>
          <a:spcPts val="0"/>
        </a:spcBef>
        <a:spcAft>
          <a:spcPts val="0"/>
        </a:spcAft>
        <a:buClrTx/>
        <a:buSzTx/>
        <a:buFontTx/>
        <a:buNone/>
        <a:tabLst/>
        <a:defRPr sz="6000" b="0" i="0" u="none" strike="noStrike" cap="none" spc="0" baseline="0">
          <a:solidFill>
            <a:srgbClr val="000000"/>
          </a:solidFill>
          <a:uFillTx/>
          <a:latin typeface="+mj-lt"/>
          <a:ea typeface="+mj-ea"/>
          <a:cs typeface="+mj-cs"/>
          <a:sym typeface="游ゴシック体 ミディアム"/>
        </a:defRPr>
      </a:lvl8pPr>
      <a:lvl9pPr marL="0" marR="0" indent="0" algn="l" defTabSz="914400" rtl="0" latinLnBrk="0">
        <a:lnSpc>
          <a:spcPct val="100000"/>
        </a:lnSpc>
        <a:spcBef>
          <a:spcPts val="0"/>
        </a:spcBef>
        <a:spcAft>
          <a:spcPts val="0"/>
        </a:spcAft>
        <a:buClrTx/>
        <a:buSzTx/>
        <a:buFontTx/>
        <a:buNone/>
        <a:tabLst/>
        <a:defRPr sz="6000" b="0" i="0" u="none" strike="noStrike" cap="none" spc="0" baseline="0">
          <a:solidFill>
            <a:srgbClr val="000000"/>
          </a:solidFill>
          <a:uFillTx/>
          <a:latin typeface="+mj-lt"/>
          <a:ea typeface="+mj-ea"/>
          <a:cs typeface="+mj-cs"/>
          <a:sym typeface="游ゴシック体 ミディアム"/>
        </a:defRPr>
      </a:lvl9pPr>
    </p:titleStyle>
    <p:bodyStyle>
      <a:lvl1pPr marL="0" marR="0" indent="0" algn="l" defTabSz="914400" rtl="0" latinLnBrk="0">
        <a:lnSpc>
          <a:spcPct val="100000"/>
        </a:lnSpc>
        <a:spcBef>
          <a:spcPts val="0"/>
        </a:spcBef>
        <a:spcAft>
          <a:spcPts val="0"/>
        </a:spcAft>
        <a:buClrTx/>
        <a:buSzTx/>
        <a:buFontTx/>
        <a:buNone/>
        <a:tabLst/>
        <a:defRPr sz="3500" b="0" i="0" u="none" strike="noStrike" cap="none" spc="0" baseline="0">
          <a:solidFill>
            <a:srgbClr val="000000"/>
          </a:solidFill>
          <a:uFillTx/>
          <a:latin typeface="+mj-lt"/>
          <a:ea typeface="+mj-ea"/>
          <a:cs typeface="+mj-cs"/>
          <a:sym typeface="游ゴシック体 ミディアム"/>
        </a:defRPr>
      </a:lvl1pPr>
      <a:lvl2pPr marL="0" marR="0" indent="0" algn="l" defTabSz="914400" rtl="0" latinLnBrk="0">
        <a:lnSpc>
          <a:spcPct val="100000"/>
        </a:lnSpc>
        <a:spcBef>
          <a:spcPts val="0"/>
        </a:spcBef>
        <a:spcAft>
          <a:spcPts val="0"/>
        </a:spcAft>
        <a:buClrTx/>
        <a:buSzTx/>
        <a:buFontTx/>
        <a:buNone/>
        <a:tabLst/>
        <a:defRPr sz="3500" b="0" i="0" u="none" strike="noStrike" cap="none" spc="0" baseline="0">
          <a:solidFill>
            <a:srgbClr val="000000"/>
          </a:solidFill>
          <a:uFillTx/>
          <a:latin typeface="+mj-lt"/>
          <a:ea typeface="+mj-ea"/>
          <a:cs typeface="+mj-cs"/>
          <a:sym typeface="游ゴシック体 ミディアム"/>
        </a:defRPr>
      </a:lvl2pPr>
      <a:lvl3pPr marL="0" marR="0" indent="0" algn="l" defTabSz="914400" rtl="0" latinLnBrk="0">
        <a:lnSpc>
          <a:spcPct val="100000"/>
        </a:lnSpc>
        <a:spcBef>
          <a:spcPts val="0"/>
        </a:spcBef>
        <a:spcAft>
          <a:spcPts val="0"/>
        </a:spcAft>
        <a:buClrTx/>
        <a:buSzTx/>
        <a:buFontTx/>
        <a:buNone/>
        <a:tabLst/>
        <a:defRPr sz="3500" b="0" i="0" u="none" strike="noStrike" cap="none" spc="0" baseline="0">
          <a:solidFill>
            <a:srgbClr val="000000"/>
          </a:solidFill>
          <a:uFillTx/>
          <a:latin typeface="+mj-lt"/>
          <a:ea typeface="+mj-ea"/>
          <a:cs typeface="+mj-cs"/>
          <a:sym typeface="游ゴシック体 ミディアム"/>
        </a:defRPr>
      </a:lvl3pPr>
      <a:lvl4pPr marL="0" marR="0" indent="0" algn="l" defTabSz="914400" rtl="0" latinLnBrk="0">
        <a:lnSpc>
          <a:spcPct val="100000"/>
        </a:lnSpc>
        <a:spcBef>
          <a:spcPts val="0"/>
        </a:spcBef>
        <a:spcAft>
          <a:spcPts val="0"/>
        </a:spcAft>
        <a:buClrTx/>
        <a:buSzTx/>
        <a:buFontTx/>
        <a:buNone/>
        <a:tabLst/>
        <a:defRPr sz="3500" b="0" i="0" u="none" strike="noStrike" cap="none" spc="0" baseline="0">
          <a:solidFill>
            <a:srgbClr val="000000"/>
          </a:solidFill>
          <a:uFillTx/>
          <a:latin typeface="+mj-lt"/>
          <a:ea typeface="+mj-ea"/>
          <a:cs typeface="+mj-cs"/>
          <a:sym typeface="游ゴシック体 ミディアム"/>
        </a:defRPr>
      </a:lvl4pPr>
      <a:lvl5pPr marL="0" marR="0" indent="0" algn="l" defTabSz="914400" rtl="0" latinLnBrk="0">
        <a:lnSpc>
          <a:spcPct val="100000"/>
        </a:lnSpc>
        <a:spcBef>
          <a:spcPts val="0"/>
        </a:spcBef>
        <a:spcAft>
          <a:spcPts val="0"/>
        </a:spcAft>
        <a:buClrTx/>
        <a:buSzTx/>
        <a:buFontTx/>
        <a:buNone/>
        <a:tabLst/>
        <a:defRPr sz="3500" b="0" i="0" u="none" strike="noStrike" cap="none" spc="0" baseline="0">
          <a:solidFill>
            <a:srgbClr val="000000"/>
          </a:solidFill>
          <a:uFillTx/>
          <a:latin typeface="+mj-lt"/>
          <a:ea typeface="+mj-ea"/>
          <a:cs typeface="+mj-cs"/>
          <a:sym typeface="游ゴシック体 ミディアム"/>
        </a:defRPr>
      </a:lvl5pPr>
      <a:lvl6pPr marL="0" marR="0" indent="0" algn="l" defTabSz="914400" rtl="0" latinLnBrk="0">
        <a:lnSpc>
          <a:spcPct val="100000"/>
        </a:lnSpc>
        <a:spcBef>
          <a:spcPts val="0"/>
        </a:spcBef>
        <a:spcAft>
          <a:spcPts val="0"/>
        </a:spcAft>
        <a:buClrTx/>
        <a:buSzTx/>
        <a:buFontTx/>
        <a:buNone/>
        <a:tabLst/>
        <a:defRPr sz="3500" b="0" i="0" u="none" strike="noStrike" cap="none" spc="0" baseline="0">
          <a:solidFill>
            <a:srgbClr val="000000"/>
          </a:solidFill>
          <a:uFillTx/>
          <a:latin typeface="+mj-lt"/>
          <a:ea typeface="+mj-ea"/>
          <a:cs typeface="+mj-cs"/>
          <a:sym typeface="游ゴシック体 ミディアム"/>
        </a:defRPr>
      </a:lvl6pPr>
      <a:lvl7pPr marL="0" marR="0" indent="0" algn="l" defTabSz="914400" rtl="0" latinLnBrk="0">
        <a:lnSpc>
          <a:spcPct val="100000"/>
        </a:lnSpc>
        <a:spcBef>
          <a:spcPts val="0"/>
        </a:spcBef>
        <a:spcAft>
          <a:spcPts val="0"/>
        </a:spcAft>
        <a:buClrTx/>
        <a:buSzTx/>
        <a:buFontTx/>
        <a:buNone/>
        <a:tabLst/>
        <a:defRPr sz="3500" b="0" i="0" u="none" strike="noStrike" cap="none" spc="0" baseline="0">
          <a:solidFill>
            <a:srgbClr val="000000"/>
          </a:solidFill>
          <a:uFillTx/>
          <a:latin typeface="+mj-lt"/>
          <a:ea typeface="+mj-ea"/>
          <a:cs typeface="+mj-cs"/>
          <a:sym typeface="游ゴシック体 ミディアム"/>
        </a:defRPr>
      </a:lvl7pPr>
      <a:lvl8pPr marL="0" marR="0" indent="0" algn="l" defTabSz="914400" rtl="0" latinLnBrk="0">
        <a:lnSpc>
          <a:spcPct val="100000"/>
        </a:lnSpc>
        <a:spcBef>
          <a:spcPts val="0"/>
        </a:spcBef>
        <a:spcAft>
          <a:spcPts val="0"/>
        </a:spcAft>
        <a:buClrTx/>
        <a:buSzTx/>
        <a:buFontTx/>
        <a:buNone/>
        <a:tabLst/>
        <a:defRPr sz="3500" b="0" i="0" u="none" strike="noStrike" cap="none" spc="0" baseline="0">
          <a:solidFill>
            <a:srgbClr val="000000"/>
          </a:solidFill>
          <a:uFillTx/>
          <a:latin typeface="+mj-lt"/>
          <a:ea typeface="+mj-ea"/>
          <a:cs typeface="+mj-cs"/>
          <a:sym typeface="游ゴシック体 ミディアム"/>
        </a:defRPr>
      </a:lvl8pPr>
      <a:lvl9pPr marL="0" marR="0" indent="0" algn="l" defTabSz="914400" rtl="0" latinLnBrk="0">
        <a:lnSpc>
          <a:spcPct val="100000"/>
        </a:lnSpc>
        <a:spcBef>
          <a:spcPts val="0"/>
        </a:spcBef>
        <a:spcAft>
          <a:spcPts val="0"/>
        </a:spcAft>
        <a:buClrTx/>
        <a:buSzTx/>
        <a:buFontTx/>
        <a:buNone/>
        <a:tabLst/>
        <a:defRPr sz="3500" b="0" i="0" u="none" strike="noStrike" cap="none" spc="0" baseline="0">
          <a:solidFill>
            <a:srgbClr val="000000"/>
          </a:solidFill>
          <a:uFillTx/>
          <a:latin typeface="+mj-lt"/>
          <a:ea typeface="+mj-ea"/>
          <a:cs typeface="+mj-cs"/>
          <a:sym typeface="游ゴシック体 ミディアム"/>
        </a:defRPr>
      </a:lvl9pPr>
    </p:bodyStyle>
    <p:otherStyle>
      <a:lvl1pPr marL="0" marR="0" indent="38100" algn="l" defTabSz="914400" rtl="0" latinLnBrk="0">
        <a:lnSpc>
          <a:spcPct val="100000"/>
        </a:lnSpc>
        <a:spcBef>
          <a:spcPts val="0"/>
        </a:spcBef>
        <a:spcAft>
          <a:spcPts val="0"/>
        </a:spcAft>
        <a:buClrTx/>
        <a:buSzTx/>
        <a:buFontTx/>
        <a:buNone/>
        <a:tabLst/>
        <a:defRPr sz="1600" b="0" i="0" u="none" strike="noStrike" cap="none" spc="-5" baseline="0">
          <a:solidFill>
            <a:schemeClr val="tx1"/>
          </a:solidFill>
          <a:uFillTx/>
          <a:latin typeface="+mn-lt"/>
          <a:ea typeface="+mn-ea"/>
          <a:cs typeface="+mn-cs"/>
          <a:sym typeface="游ゴシック体 ミディアム"/>
        </a:defRPr>
      </a:lvl1pPr>
      <a:lvl2pPr marL="0" marR="0" indent="38100" algn="l" defTabSz="914400" rtl="0" latinLnBrk="0">
        <a:lnSpc>
          <a:spcPct val="100000"/>
        </a:lnSpc>
        <a:spcBef>
          <a:spcPts val="0"/>
        </a:spcBef>
        <a:spcAft>
          <a:spcPts val="0"/>
        </a:spcAft>
        <a:buClrTx/>
        <a:buSzTx/>
        <a:buFontTx/>
        <a:buNone/>
        <a:tabLst/>
        <a:defRPr sz="1600" b="0" i="0" u="none" strike="noStrike" cap="none" spc="-5" baseline="0">
          <a:solidFill>
            <a:schemeClr val="tx1"/>
          </a:solidFill>
          <a:uFillTx/>
          <a:latin typeface="+mn-lt"/>
          <a:ea typeface="+mn-ea"/>
          <a:cs typeface="+mn-cs"/>
          <a:sym typeface="游ゴシック体 ミディアム"/>
        </a:defRPr>
      </a:lvl2pPr>
      <a:lvl3pPr marL="0" marR="0" indent="38100" algn="l" defTabSz="914400" rtl="0" latinLnBrk="0">
        <a:lnSpc>
          <a:spcPct val="100000"/>
        </a:lnSpc>
        <a:spcBef>
          <a:spcPts val="0"/>
        </a:spcBef>
        <a:spcAft>
          <a:spcPts val="0"/>
        </a:spcAft>
        <a:buClrTx/>
        <a:buSzTx/>
        <a:buFontTx/>
        <a:buNone/>
        <a:tabLst/>
        <a:defRPr sz="1600" b="0" i="0" u="none" strike="noStrike" cap="none" spc="-5" baseline="0">
          <a:solidFill>
            <a:schemeClr val="tx1"/>
          </a:solidFill>
          <a:uFillTx/>
          <a:latin typeface="+mn-lt"/>
          <a:ea typeface="+mn-ea"/>
          <a:cs typeface="+mn-cs"/>
          <a:sym typeface="游ゴシック体 ミディアム"/>
        </a:defRPr>
      </a:lvl3pPr>
      <a:lvl4pPr marL="0" marR="0" indent="38100" algn="l" defTabSz="914400" rtl="0" latinLnBrk="0">
        <a:lnSpc>
          <a:spcPct val="100000"/>
        </a:lnSpc>
        <a:spcBef>
          <a:spcPts val="0"/>
        </a:spcBef>
        <a:spcAft>
          <a:spcPts val="0"/>
        </a:spcAft>
        <a:buClrTx/>
        <a:buSzTx/>
        <a:buFontTx/>
        <a:buNone/>
        <a:tabLst/>
        <a:defRPr sz="1600" b="0" i="0" u="none" strike="noStrike" cap="none" spc="-5" baseline="0">
          <a:solidFill>
            <a:schemeClr val="tx1"/>
          </a:solidFill>
          <a:uFillTx/>
          <a:latin typeface="+mn-lt"/>
          <a:ea typeface="+mn-ea"/>
          <a:cs typeface="+mn-cs"/>
          <a:sym typeface="游ゴシック体 ミディアム"/>
        </a:defRPr>
      </a:lvl4pPr>
      <a:lvl5pPr marL="0" marR="0" indent="38100" algn="l" defTabSz="914400" rtl="0" latinLnBrk="0">
        <a:lnSpc>
          <a:spcPct val="100000"/>
        </a:lnSpc>
        <a:spcBef>
          <a:spcPts val="0"/>
        </a:spcBef>
        <a:spcAft>
          <a:spcPts val="0"/>
        </a:spcAft>
        <a:buClrTx/>
        <a:buSzTx/>
        <a:buFontTx/>
        <a:buNone/>
        <a:tabLst/>
        <a:defRPr sz="1600" b="0" i="0" u="none" strike="noStrike" cap="none" spc="-5" baseline="0">
          <a:solidFill>
            <a:schemeClr val="tx1"/>
          </a:solidFill>
          <a:uFillTx/>
          <a:latin typeface="+mn-lt"/>
          <a:ea typeface="+mn-ea"/>
          <a:cs typeface="+mn-cs"/>
          <a:sym typeface="游ゴシック体 ミディアム"/>
        </a:defRPr>
      </a:lvl5pPr>
      <a:lvl6pPr marL="0" marR="0" indent="38100" algn="l" defTabSz="914400" rtl="0" latinLnBrk="0">
        <a:lnSpc>
          <a:spcPct val="100000"/>
        </a:lnSpc>
        <a:spcBef>
          <a:spcPts val="0"/>
        </a:spcBef>
        <a:spcAft>
          <a:spcPts val="0"/>
        </a:spcAft>
        <a:buClrTx/>
        <a:buSzTx/>
        <a:buFontTx/>
        <a:buNone/>
        <a:tabLst/>
        <a:defRPr sz="1600" b="0" i="0" u="none" strike="noStrike" cap="none" spc="-5" baseline="0">
          <a:solidFill>
            <a:schemeClr val="tx1"/>
          </a:solidFill>
          <a:uFillTx/>
          <a:latin typeface="+mn-lt"/>
          <a:ea typeface="+mn-ea"/>
          <a:cs typeface="+mn-cs"/>
          <a:sym typeface="游ゴシック体 ミディアム"/>
        </a:defRPr>
      </a:lvl6pPr>
      <a:lvl7pPr marL="0" marR="0" indent="38100" algn="l" defTabSz="914400" rtl="0" latinLnBrk="0">
        <a:lnSpc>
          <a:spcPct val="100000"/>
        </a:lnSpc>
        <a:spcBef>
          <a:spcPts val="0"/>
        </a:spcBef>
        <a:spcAft>
          <a:spcPts val="0"/>
        </a:spcAft>
        <a:buClrTx/>
        <a:buSzTx/>
        <a:buFontTx/>
        <a:buNone/>
        <a:tabLst/>
        <a:defRPr sz="1600" b="0" i="0" u="none" strike="noStrike" cap="none" spc="-5" baseline="0">
          <a:solidFill>
            <a:schemeClr val="tx1"/>
          </a:solidFill>
          <a:uFillTx/>
          <a:latin typeface="+mn-lt"/>
          <a:ea typeface="+mn-ea"/>
          <a:cs typeface="+mn-cs"/>
          <a:sym typeface="游ゴシック体 ミディアム"/>
        </a:defRPr>
      </a:lvl7pPr>
      <a:lvl8pPr marL="0" marR="0" indent="38100" algn="l" defTabSz="914400" rtl="0" latinLnBrk="0">
        <a:lnSpc>
          <a:spcPct val="100000"/>
        </a:lnSpc>
        <a:spcBef>
          <a:spcPts val="0"/>
        </a:spcBef>
        <a:spcAft>
          <a:spcPts val="0"/>
        </a:spcAft>
        <a:buClrTx/>
        <a:buSzTx/>
        <a:buFontTx/>
        <a:buNone/>
        <a:tabLst/>
        <a:defRPr sz="1600" b="0" i="0" u="none" strike="noStrike" cap="none" spc="-5" baseline="0">
          <a:solidFill>
            <a:schemeClr val="tx1"/>
          </a:solidFill>
          <a:uFillTx/>
          <a:latin typeface="+mn-lt"/>
          <a:ea typeface="+mn-ea"/>
          <a:cs typeface="+mn-cs"/>
          <a:sym typeface="游ゴシック体 ミディアム"/>
        </a:defRPr>
      </a:lvl8pPr>
      <a:lvl9pPr marL="0" marR="0" indent="38100" algn="l" defTabSz="914400" rtl="0" latinLnBrk="0">
        <a:lnSpc>
          <a:spcPct val="100000"/>
        </a:lnSpc>
        <a:spcBef>
          <a:spcPts val="0"/>
        </a:spcBef>
        <a:spcAft>
          <a:spcPts val="0"/>
        </a:spcAft>
        <a:buClrTx/>
        <a:buSzTx/>
        <a:buFontTx/>
        <a:buNone/>
        <a:tabLst/>
        <a:defRPr sz="1600" b="0" i="0" u="none" strike="noStrike" cap="none" spc="-5" baseline="0">
          <a:solidFill>
            <a:schemeClr val="tx1"/>
          </a:solidFill>
          <a:uFillTx/>
          <a:latin typeface="+mn-lt"/>
          <a:ea typeface="+mn-ea"/>
          <a:cs typeface="+mn-cs"/>
          <a:sym typeface="游ゴシック体 ミディアム"/>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3.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3.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02.xml"/><Relationship Id="rId1" Type="http://schemas.openxmlformats.org/officeDocument/2006/relationships/slideLayout" Target="../slideLayouts/slideLayout3.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03.xml"/><Relationship Id="rId1" Type="http://schemas.openxmlformats.org/officeDocument/2006/relationships/slideLayout" Target="../slideLayouts/slideLayout6.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04.xml"/><Relationship Id="rId1" Type="http://schemas.openxmlformats.org/officeDocument/2006/relationships/slideLayout" Target="../slideLayouts/slideLayout3.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105.xml"/><Relationship Id="rId1" Type="http://schemas.openxmlformats.org/officeDocument/2006/relationships/slideLayout" Target="../slideLayouts/slideLayout3.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106.xml"/><Relationship Id="rId1" Type="http://schemas.openxmlformats.org/officeDocument/2006/relationships/slideLayout" Target="../slideLayouts/slideLayout6.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107.xml"/><Relationship Id="rId1" Type="http://schemas.openxmlformats.org/officeDocument/2006/relationships/slideLayout" Target="../slideLayouts/slideLayout6.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08.xml"/><Relationship Id="rId1" Type="http://schemas.openxmlformats.org/officeDocument/2006/relationships/slideLayout" Target="../slideLayouts/slideLayout6.xml"/></Relationships>
</file>

<file path=ppt/slides/_rels/slide10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9.xml"/><Relationship Id="rId1" Type="http://schemas.openxmlformats.org/officeDocument/2006/relationships/slideLayout" Target="../slideLayouts/slideLayout3.xml"/><Relationship Id="rId5" Type="http://schemas.openxmlformats.org/officeDocument/2006/relationships/image" Target="../media/image15.png"/><Relationship Id="rId4" Type="http://schemas.openxmlformats.org/officeDocument/2006/relationships/image" Target="../media/image10.png"/></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10.xml"/><Relationship Id="rId1" Type="http://schemas.openxmlformats.org/officeDocument/2006/relationships/slideLayout" Target="../slideLayouts/slideLayout3.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111.xml"/><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112.xml"/><Relationship Id="rId1" Type="http://schemas.openxmlformats.org/officeDocument/2006/relationships/slideLayout" Target="../slideLayouts/slideLayout3.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113.xml"/><Relationship Id="rId1" Type="http://schemas.openxmlformats.org/officeDocument/2006/relationships/slideLayout" Target="../slideLayouts/slideLayout6.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114.xml"/><Relationship Id="rId1" Type="http://schemas.openxmlformats.org/officeDocument/2006/relationships/slideLayout" Target="../slideLayouts/slideLayout6.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115.xml"/><Relationship Id="rId1" Type="http://schemas.openxmlformats.org/officeDocument/2006/relationships/slideLayout" Target="../slideLayouts/slideLayout3.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116.xml"/><Relationship Id="rId1" Type="http://schemas.openxmlformats.org/officeDocument/2006/relationships/slideLayout" Target="../slideLayouts/slideLayout3.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117.xml"/><Relationship Id="rId1" Type="http://schemas.openxmlformats.org/officeDocument/2006/relationships/slideLayout" Target="../slideLayouts/slideLayout6.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118.xml"/><Relationship Id="rId1" Type="http://schemas.openxmlformats.org/officeDocument/2006/relationships/slideLayout" Target="../slideLayouts/slideLayout3.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119.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7.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8.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1.xml"/><Relationship Id="rId1" Type="http://schemas.openxmlformats.org/officeDocument/2006/relationships/slideLayout" Target="../slideLayouts/slideLayout3.xml"/><Relationship Id="rId4" Type="http://schemas.openxmlformats.org/officeDocument/2006/relationships/image" Target="../media/image8.png"/></Relationships>
</file>

<file path=ppt/slides/_rels/slide4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2.xml"/><Relationship Id="rId1" Type="http://schemas.openxmlformats.org/officeDocument/2006/relationships/slideLayout" Target="../slideLayouts/slideLayout3.xml"/><Relationship Id="rId5" Type="http://schemas.openxmlformats.org/officeDocument/2006/relationships/image" Target="../media/image9.png"/><Relationship Id="rId4" Type="http://schemas.openxmlformats.org/officeDocument/2006/relationships/image" Target="../media/image8.png"/></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57.xml"/><Relationship Id="rId1" Type="http://schemas.openxmlformats.org/officeDocument/2006/relationships/slideLayout" Target="../slideLayouts/slideLayout3.xml"/><Relationship Id="rId5" Type="http://schemas.openxmlformats.org/officeDocument/2006/relationships/image" Target="../media/image12.png"/><Relationship Id="rId4" Type="http://schemas.openxmlformats.org/officeDocument/2006/relationships/image" Target="../media/image11.png"/></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64.xml"/><Relationship Id="rId1" Type="http://schemas.openxmlformats.org/officeDocument/2006/relationships/slideLayout" Target="../slideLayouts/slideLayout3.xml"/><Relationship Id="rId4" Type="http://schemas.openxmlformats.org/officeDocument/2006/relationships/image" Target="../media/image14.png"/></Relationships>
</file>

<file path=ppt/slides/_rels/slide6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65.xml"/><Relationship Id="rId1" Type="http://schemas.openxmlformats.org/officeDocument/2006/relationships/slideLayout" Target="../slideLayouts/slideLayout3.xml"/><Relationship Id="rId4" Type="http://schemas.openxmlformats.org/officeDocument/2006/relationships/image" Target="../media/image14.png"/></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3.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71.xml"/><Relationship Id="rId1" Type="http://schemas.openxmlformats.org/officeDocument/2006/relationships/slideLayout" Target="../slideLayouts/slideLayout3.xml"/><Relationship Id="rId4" Type="http://schemas.openxmlformats.org/officeDocument/2006/relationships/image" Target="../media/image13.png"/></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3.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3.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80.xml"/><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81.xml"/><Relationship Id="rId1" Type="http://schemas.openxmlformats.org/officeDocument/2006/relationships/slideLayout" Target="../slideLayouts/slideLayout3.xml"/></Relationships>
</file>

<file path=ppt/slides/_rels/slide8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82.xml"/><Relationship Id="rId1" Type="http://schemas.openxmlformats.org/officeDocument/2006/relationships/slideLayout" Target="../slideLayouts/slideLayout3.xml"/><Relationship Id="rId4" Type="http://schemas.openxmlformats.org/officeDocument/2006/relationships/image" Target="../media/image14.png"/></Relationships>
</file>

<file path=ppt/slides/_rels/slide8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83.xml"/><Relationship Id="rId1" Type="http://schemas.openxmlformats.org/officeDocument/2006/relationships/slideLayout" Target="../slideLayouts/slideLayout3.xml"/><Relationship Id="rId4" Type="http://schemas.openxmlformats.org/officeDocument/2006/relationships/image" Target="../media/image14.png"/></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3.xml"/></Relationships>
</file>

<file path=ppt/slides/_rels/slide8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86.xml"/><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87.xml"/><Relationship Id="rId1" Type="http://schemas.openxmlformats.org/officeDocument/2006/relationships/slideLayout" Target="../slideLayouts/slideLayout3.xml"/></Relationships>
</file>

<file path=ppt/slides/_rels/slide8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88.xml"/><Relationship Id="rId1" Type="http://schemas.openxmlformats.org/officeDocument/2006/relationships/slideLayout" Target="../slideLayouts/slideLayout3.xml"/><Relationship Id="rId4" Type="http://schemas.openxmlformats.org/officeDocument/2006/relationships/image" Target="../media/image14.png"/></Relationships>
</file>

<file path=ppt/slides/_rels/slide8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89.xml"/><Relationship Id="rId1" Type="http://schemas.openxmlformats.org/officeDocument/2006/relationships/slideLayout" Target="../slideLayouts/slideLayout3.xml"/><Relationship Id="rId4" Type="http://schemas.openxmlformats.org/officeDocument/2006/relationships/image" Target="../media/image14.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90.xml"/><Relationship Id="rId1" Type="http://schemas.openxmlformats.org/officeDocument/2006/relationships/slideLayout" Target="../slideLayouts/slideLayout3.xml"/><Relationship Id="rId4" Type="http://schemas.openxmlformats.org/officeDocument/2006/relationships/image" Target="../media/image14.png"/></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6.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6.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6.xml"/></Relationships>
</file>

<file path=ppt/slides/_rels/slide9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4.xml"/><Relationship Id="rId1" Type="http://schemas.openxmlformats.org/officeDocument/2006/relationships/slideLayout" Target="../slideLayouts/slideLayout3.xml"/><Relationship Id="rId5" Type="http://schemas.openxmlformats.org/officeDocument/2006/relationships/image" Target="../media/image15.png"/><Relationship Id="rId4" Type="http://schemas.openxmlformats.org/officeDocument/2006/relationships/image" Target="../media/image10.png"/></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3.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3.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3.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3.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object 2"/>
          <p:cNvSpPr txBox="1">
            <a:spLocks noGrp="1"/>
          </p:cNvSpPr>
          <p:nvPr>
            <p:ph type="title"/>
          </p:nvPr>
        </p:nvSpPr>
        <p:spPr>
          <a:xfrm>
            <a:off x="-1" y="3988812"/>
            <a:ext cx="13004801" cy="1940040"/>
          </a:xfrm>
          <a:prstGeom prst="rect">
            <a:avLst/>
          </a:prstGeom>
        </p:spPr>
        <p:txBody>
          <a:bodyPr>
            <a:normAutofit/>
          </a:bodyPr>
          <a:lstStyle>
            <a:lvl1pPr indent="12700" algn="ctr">
              <a:spcBef>
                <a:spcPts val="100"/>
              </a:spcBef>
              <a:defRPr spc="200">
                <a:latin typeface="游ゴシック体 ボールド"/>
                <a:ea typeface="游ゴシック体 ボールド"/>
                <a:cs typeface="游ゴシック体 ボールド"/>
                <a:sym typeface="游ゴシック体 ボールド"/>
              </a:defRPr>
            </a:lvl1pPr>
          </a:lstStyle>
          <a:p>
            <a:r>
              <a:rPr dirty="0" err="1" smtClean="0"/>
              <a:t>スマートコントラクト開発</a:t>
            </a:r>
            <a:r>
              <a:rPr lang="ja-JP" altLang="en-US" dirty="0" smtClean="0"/>
              <a:t>入門</a:t>
            </a:r>
            <a:r>
              <a:rPr lang="en-US" altLang="ja-JP" dirty="0" smtClean="0"/>
              <a:t/>
            </a:r>
            <a:br>
              <a:rPr lang="en-US" altLang="ja-JP" dirty="0" smtClean="0"/>
            </a:br>
            <a:endParaRPr dirty="0"/>
          </a:p>
        </p:txBody>
      </p:sp>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 name="object 5"/>
          <p:cNvSpPr txBox="1">
            <a:spLocks noGrp="1"/>
          </p:cNvSpPr>
          <p:nvPr>
            <p:ph type="sldNum" sz="quarter" idx="4294967295"/>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10</a:t>
            </a:fld>
            <a:endParaRPr/>
          </a:p>
        </p:txBody>
      </p:sp>
      <p:sp>
        <p:nvSpPr>
          <p:cNvPr id="147" name="object 4"/>
          <p:cNvSpPr txBox="1"/>
          <p:nvPr/>
        </p:nvSpPr>
        <p:spPr>
          <a:xfrm>
            <a:off x="355600" y="253999"/>
            <a:ext cx="841375" cy="3048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12700">
              <a:spcBef>
                <a:spcPts val="100"/>
              </a:spcBef>
              <a:defRPr sz="2400" spc="120"/>
            </a:lvl1pPr>
          </a:lstStyle>
          <a:p>
            <a:r>
              <a:t>1.1.1</a:t>
            </a:r>
          </a:p>
        </p:txBody>
      </p:sp>
      <p:sp>
        <p:nvSpPr>
          <p:cNvPr id="148" name="データを「みんな」で管理する"/>
          <p:cNvSpPr txBox="1"/>
          <p:nvPr/>
        </p:nvSpPr>
        <p:spPr>
          <a:xfrm>
            <a:off x="310928" y="3222818"/>
            <a:ext cx="12229908" cy="7264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lgn="ctr">
              <a:defRPr sz="5000"/>
            </a:pPr>
            <a:r>
              <a:t>データを「</a:t>
            </a:r>
            <a:r>
              <a:rPr>
                <a:latin typeface="游ゴシック体 ボールド"/>
                <a:ea typeface="游ゴシック体 ボールド"/>
                <a:cs typeface="游ゴシック体 ボールド"/>
                <a:sym typeface="游ゴシック体 ボールド"/>
              </a:rPr>
              <a:t>みんな</a:t>
            </a:r>
            <a:r>
              <a:t>」で管理する</a:t>
            </a:r>
          </a:p>
        </p:txBody>
      </p:sp>
      <p:sp>
        <p:nvSpPr>
          <p:cNvPr id="149" name="・誰でも管理することができる…"/>
          <p:cNvSpPr txBox="1"/>
          <p:nvPr/>
        </p:nvSpPr>
        <p:spPr>
          <a:xfrm>
            <a:off x="1062354" y="5121275"/>
            <a:ext cx="10880087" cy="167893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p>
            <a:pPr>
              <a:defRPr sz="5000"/>
            </a:pPr>
            <a:r>
              <a:t>・誰でも管理することができる</a:t>
            </a:r>
          </a:p>
          <a:p>
            <a:pPr>
              <a:defRPr sz="5000"/>
            </a:pPr>
            <a:r>
              <a:t>・特別な権利を持っている人はいない</a:t>
            </a:r>
          </a:p>
        </p:txBody>
      </p:sp>
      <p:sp>
        <p:nvSpPr>
          <p:cNvPr id="150" name="object 2"/>
          <p:cNvSpPr txBox="1"/>
          <p:nvPr/>
        </p:nvSpPr>
        <p:spPr>
          <a:xfrm>
            <a:off x="3430320" y="911515"/>
            <a:ext cx="6002300" cy="93980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ormAutofit/>
          </a:bodyPr>
          <a:lstStyle/>
          <a:p>
            <a:pPr indent="12573" algn="ctr" defTabSz="905255">
              <a:defRPr sz="5900"/>
            </a:pPr>
            <a:r>
              <a:t>ブロックチェ</a:t>
            </a:r>
            <a:r>
              <a:rPr spc="-400"/>
              <a:t>ー</a:t>
            </a:r>
            <a:r>
              <a:t>ン</a:t>
            </a:r>
          </a:p>
        </p:txBody>
      </p:sp>
    </p:spTree>
  </p:cSld>
  <p:clrMapOvr>
    <a:masterClrMapping/>
  </p:clrMapOvr>
  <p:transition spd="med"/>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8" name="object 2"/>
          <p:cNvSpPr txBox="1">
            <a:spLocks noGrp="1"/>
          </p:cNvSpPr>
          <p:nvPr>
            <p:ph type="title"/>
          </p:nvPr>
        </p:nvSpPr>
        <p:spPr>
          <a:xfrm>
            <a:off x="1051559" y="901344"/>
            <a:ext cx="11639553" cy="939801"/>
          </a:xfrm>
          <a:prstGeom prst="rect">
            <a:avLst/>
          </a:prstGeom>
        </p:spPr>
        <p:txBody>
          <a:bodyPr/>
          <a:lstStyle>
            <a:lvl1pPr indent="12700" algn="ctr">
              <a:spcBef>
                <a:spcPts val="100"/>
              </a:spcBef>
              <a:defRPr spc="100"/>
            </a:lvl1pPr>
          </a:lstStyle>
          <a:p>
            <a:r>
              <a:t>DAppsの事例</a:t>
            </a:r>
          </a:p>
        </p:txBody>
      </p:sp>
      <p:sp>
        <p:nvSpPr>
          <p:cNvPr id="1009" name="object 4"/>
          <p:cNvSpPr txBox="1">
            <a:spLocks noGrp="1"/>
          </p:cNvSpPr>
          <p:nvPr>
            <p:ph type="sldNum" sz="quarter" idx="4294967295"/>
          </p:nvPr>
        </p:nvSpPr>
        <p:spPr>
          <a:xfrm>
            <a:off x="6349998" y="9315805"/>
            <a:ext cx="387224" cy="203200"/>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spcBef>
                <a:spcPts val="700"/>
              </a:spcBef>
            </a:lvl1pPr>
          </a:lstStyle>
          <a:p>
            <a:fld id="{86CB4B4D-7CA3-9044-876B-883B54F8677D}" type="slidenum">
              <a:t>100</a:t>
            </a:fld>
            <a:endParaRPr/>
          </a:p>
        </p:txBody>
      </p:sp>
      <p:sp>
        <p:nvSpPr>
          <p:cNvPr id="1010" name="object 2"/>
          <p:cNvSpPr txBox="1"/>
          <p:nvPr/>
        </p:nvSpPr>
        <p:spPr>
          <a:xfrm>
            <a:off x="552329" y="2655733"/>
            <a:ext cx="11900142" cy="6350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12700" algn="ctr">
              <a:spcBef>
                <a:spcPts val="100"/>
              </a:spcBef>
              <a:defRPr sz="5000" spc="150">
                <a:latin typeface="游ゴシック体 ボールド"/>
                <a:ea typeface="游ゴシック体 ボールド"/>
                <a:cs typeface="游ゴシック体 ボールド"/>
                <a:sym typeface="游ゴシック体 ボールド"/>
              </a:defRPr>
            </a:lvl1pPr>
          </a:lstStyle>
          <a:p>
            <a:r>
              <a:t>ゲーム</a:t>
            </a:r>
          </a:p>
        </p:txBody>
      </p:sp>
      <p:sp>
        <p:nvSpPr>
          <p:cNvPr id="1011" name="object 2"/>
          <p:cNvSpPr txBox="1"/>
          <p:nvPr/>
        </p:nvSpPr>
        <p:spPr>
          <a:xfrm>
            <a:off x="576776" y="3859693"/>
            <a:ext cx="11900143" cy="76192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ormAutofit/>
          </a:bodyPr>
          <a:lstStyle>
            <a:lvl1pPr indent="12700" algn="ctr">
              <a:spcBef>
                <a:spcPts val="100"/>
              </a:spcBef>
              <a:defRPr sz="4400" spc="100">
                <a:latin typeface="游ゴシック体 ボールド"/>
                <a:ea typeface="游ゴシック体 ボールド"/>
                <a:cs typeface="游ゴシック体 ボールド"/>
                <a:sym typeface="游ゴシック体 ボールド"/>
              </a:defRPr>
            </a:lvl1pPr>
          </a:lstStyle>
          <a:p>
            <a:r>
              <a:t>CryptoKitties</a:t>
            </a:r>
          </a:p>
        </p:txBody>
      </p:sp>
      <p:sp>
        <p:nvSpPr>
          <p:cNvPr id="1012" name="object 2"/>
          <p:cNvSpPr txBox="1"/>
          <p:nvPr/>
        </p:nvSpPr>
        <p:spPr>
          <a:xfrm>
            <a:off x="552329" y="6587749"/>
            <a:ext cx="11900142" cy="76192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ormAutofit/>
          </a:bodyPr>
          <a:lstStyle>
            <a:lvl1pPr indent="12700" algn="ctr">
              <a:spcBef>
                <a:spcPts val="100"/>
              </a:spcBef>
              <a:defRPr sz="4000" spc="100">
                <a:latin typeface="游ゴシック体 ボールド"/>
                <a:ea typeface="游ゴシック体 ボールド"/>
                <a:cs typeface="游ゴシック体 ボールド"/>
                <a:sym typeface="游ゴシック体 ボールド"/>
              </a:defRPr>
            </a:lvl1pPr>
          </a:lstStyle>
          <a:p>
            <a:r>
              <a:t>クリプ豚</a:t>
            </a:r>
          </a:p>
        </p:txBody>
      </p:sp>
      <p:sp>
        <p:nvSpPr>
          <p:cNvPr id="1013" name="object 2"/>
          <p:cNvSpPr txBox="1"/>
          <p:nvPr/>
        </p:nvSpPr>
        <p:spPr>
          <a:xfrm>
            <a:off x="576776" y="4740314"/>
            <a:ext cx="11900143" cy="144843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ormAutofit/>
          </a:bodyPr>
          <a:lstStyle/>
          <a:p>
            <a:pPr marL="413752" indent="-401052">
              <a:spcBef>
                <a:spcPts val="100"/>
              </a:spcBef>
              <a:buSzPct val="100000"/>
              <a:buChar char="•"/>
              <a:defRPr sz="4000" spc="100"/>
            </a:pPr>
            <a:r>
              <a:t>仮想的な猫を育成するゲーム</a:t>
            </a:r>
            <a:endParaRPr spc="133"/>
          </a:p>
          <a:p>
            <a:pPr marL="413752" indent="-401052">
              <a:spcBef>
                <a:spcPts val="100"/>
              </a:spcBef>
              <a:buSzPct val="100000"/>
              <a:buChar char="•"/>
              <a:defRPr sz="4000" spc="100"/>
            </a:pPr>
            <a:r>
              <a:t>育成した猫を仮想通貨で売買することができる</a:t>
            </a:r>
          </a:p>
        </p:txBody>
      </p:sp>
      <p:sp>
        <p:nvSpPr>
          <p:cNvPr id="1014" name="object 2"/>
          <p:cNvSpPr txBox="1"/>
          <p:nvPr/>
        </p:nvSpPr>
        <p:spPr>
          <a:xfrm>
            <a:off x="552329" y="7366674"/>
            <a:ext cx="11900142" cy="144843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ormAutofit/>
          </a:bodyPr>
          <a:lstStyle/>
          <a:p>
            <a:pPr marL="409615" indent="-397041" defTabSz="905255">
              <a:buSzPct val="100000"/>
              <a:buChar char="•"/>
              <a:defRPr sz="3900" spc="100"/>
            </a:pPr>
            <a:r>
              <a:t>仮想的な豚を育成するゲーム</a:t>
            </a:r>
            <a:endParaRPr spc="132"/>
          </a:p>
          <a:p>
            <a:pPr marL="409615" indent="-397041" defTabSz="905255">
              <a:buSzPct val="100000"/>
              <a:buChar char="•"/>
              <a:defRPr sz="3900" spc="100"/>
            </a:pPr>
            <a:r>
              <a:t>日本で作られた初めてのブロックチェーンゲーム</a:t>
            </a:r>
          </a:p>
        </p:txBody>
      </p:sp>
      <p:sp>
        <p:nvSpPr>
          <p:cNvPr id="1015" name="object 4"/>
          <p:cNvSpPr txBox="1"/>
          <p:nvPr/>
        </p:nvSpPr>
        <p:spPr>
          <a:xfrm>
            <a:off x="355600" y="161036"/>
            <a:ext cx="841375" cy="3048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12700">
              <a:spcBef>
                <a:spcPts val="100"/>
              </a:spcBef>
              <a:defRPr sz="2400" spc="120"/>
            </a:lvl1pPr>
          </a:lstStyle>
          <a:p>
            <a:r>
              <a:t>4.3.1</a:t>
            </a:r>
          </a:p>
        </p:txBody>
      </p:sp>
    </p:spTree>
  </p:cSld>
  <p:clrMapOvr>
    <a:masterClrMapping/>
  </p:clrMapOvr>
  <p:transition spd="med"/>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9" name="object 2"/>
          <p:cNvSpPr txBox="1">
            <a:spLocks noGrp="1"/>
          </p:cNvSpPr>
          <p:nvPr>
            <p:ph type="title"/>
          </p:nvPr>
        </p:nvSpPr>
        <p:spPr>
          <a:xfrm>
            <a:off x="1051559" y="901344"/>
            <a:ext cx="11639553" cy="939801"/>
          </a:xfrm>
          <a:prstGeom prst="rect">
            <a:avLst/>
          </a:prstGeom>
        </p:spPr>
        <p:txBody>
          <a:bodyPr/>
          <a:lstStyle>
            <a:lvl1pPr indent="12700" algn="ctr">
              <a:spcBef>
                <a:spcPts val="100"/>
              </a:spcBef>
              <a:defRPr spc="100"/>
            </a:lvl1pPr>
          </a:lstStyle>
          <a:p>
            <a:r>
              <a:t>DAppsの事例</a:t>
            </a:r>
          </a:p>
        </p:txBody>
      </p:sp>
      <p:sp>
        <p:nvSpPr>
          <p:cNvPr id="1020" name="object 4"/>
          <p:cNvSpPr txBox="1">
            <a:spLocks noGrp="1"/>
          </p:cNvSpPr>
          <p:nvPr>
            <p:ph type="sldNum" sz="quarter" idx="4294967295"/>
          </p:nvPr>
        </p:nvSpPr>
        <p:spPr>
          <a:xfrm>
            <a:off x="6349998" y="9315805"/>
            <a:ext cx="387224" cy="203200"/>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spcBef>
                <a:spcPts val="700"/>
              </a:spcBef>
            </a:lvl1pPr>
          </a:lstStyle>
          <a:p>
            <a:fld id="{86CB4B4D-7CA3-9044-876B-883B54F8677D}" type="slidenum">
              <a:t>101</a:t>
            </a:fld>
            <a:endParaRPr/>
          </a:p>
        </p:txBody>
      </p:sp>
      <p:sp>
        <p:nvSpPr>
          <p:cNvPr id="1021" name="object 2"/>
          <p:cNvSpPr txBox="1"/>
          <p:nvPr/>
        </p:nvSpPr>
        <p:spPr>
          <a:xfrm>
            <a:off x="552329" y="2655733"/>
            <a:ext cx="11900142" cy="6350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12700" algn="ctr">
              <a:spcBef>
                <a:spcPts val="100"/>
              </a:spcBef>
              <a:defRPr sz="5000" spc="150">
                <a:latin typeface="游ゴシック体 ボールド"/>
                <a:ea typeface="游ゴシック体 ボールド"/>
                <a:cs typeface="游ゴシック体 ボールド"/>
                <a:sym typeface="游ゴシック体 ボールド"/>
              </a:defRPr>
            </a:lvl1pPr>
          </a:lstStyle>
          <a:p>
            <a:r>
              <a:t>分散型取引所</a:t>
            </a:r>
          </a:p>
        </p:txBody>
      </p:sp>
      <p:sp>
        <p:nvSpPr>
          <p:cNvPr id="1022" name="object 2"/>
          <p:cNvSpPr txBox="1"/>
          <p:nvPr/>
        </p:nvSpPr>
        <p:spPr>
          <a:xfrm>
            <a:off x="552329" y="4278592"/>
            <a:ext cx="11900142" cy="6350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12700" algn="ctr">
              <a:spcBef>
                <a:spcPts val="100"/>
              </a:spcBef>
              <a:defRPr sz="5000" spc="133"/>
            </a:lvl1pPr>
          </a:lstStyle>
          <a:p>
            <a:r>
              <a:t>仮想通貨取引所</a:t>
            </a:r>
          </a:p>
        </p:txBody>
      </p:sp>
      <p:sp>
        <p:nvSpPr>
          <p:cNvPr id="1023" name="object 2"/>
          <p:cNvSpPr txBox="1"/>
          <p:nvPr/>
        </p:nvSpPr>
        <p:spPr>
          <a:xfrm>
            <a:off x="399927" y="5130524"/>
            <a:ext cx="11900143" cy="156186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ormAutofit/>
          </a:bodyPr>
          <a:lstStyle/>
          <a:p>
            <a:pPr indent="12446" algn="ctr" defTabSz="896111">
              <a:defRPr sz="3900" spc="100">
                <a:latin typeface="游ゴシック体 ボールド"/>
                <a:ea typeface="游ゴシック体 ボールド"/>
                <a:cs typeface="游ゴシック体 ボールド"/>
                <a:sym typeface="游ゴシック体 ボールド"/>
              </a:defRPr>
            </a:pPr>
            <a:r>
              <a:t>仮想通貨と法定通貨、異なる種類の仮想通貨同士を</a:t>
            </a:r>
            <a:endParaRPr spc="130"/>
          </a:p>
          <a:p>
            <a:pPr indent="12446" algn="ctr" defTabSz="896111">
              <a:defRPr sz="3900" spc="100">
                <a:latin typeface="游ゴシック体 ボールド"/>
                <a:ea typeface="游ゴシック体 ボールド"/>
                <a:cs typeface="游ゴシック体 ボールド"/>
                <a:sym typeface="游ゴシック体 ボールド"/>
              </a:defRPr>
            </a:pPr>
            <a:r>
              <a:t>交換するためのシステム</a:t>
            </a:r>
          </a:p>
        </p:txBody>
      </p:sp>
      <p:sp>
        <p:nvSpPr>
          <p:cNvPr id="1024" name="object 2"/>
          <p:cNvSpPr txBox="1"/>
          <p:nvPr/>
        </p:nvSpPr>
        <p:spPr>
          <a:xfrm>
            <a:off x="576776" y="7351038"/>
            <a:ext cx="11900143" cy="64746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ormAutofit/>
          </a:bodyPr>
          <a:lstStyle>
            <a:lvl1pPr indent="12700" algn="ctr">
              <a:spcBef>
                <a:spcPts val="100"/>
              </a:spcBef>
              <a:defRPr sz="4000" spc="100">
                <a:latin typeface="游ゴシック体 ボールド"/>
                <a:ea typeface="游ゴシック体 ボールド"/>
                <a:cs typeface="游ゴシック体 ボールド"/>
                <a:sym typeface="游ゴシック体 ボールド"/>
              </a:defRPr>
            </a:lvl1pPr>
          </a:lstStyle>
          <a:p>
            <a:r>
              <a:t>取引所の多くは、企業により運営されている</a:t>
            </a:r>
          </a:p>
        </p:txBody>
      </p:sp>
      <p:sp>
        <p:nvSpPr>
          <p:cNvPr id="1025" name="object 4"/>
          <p:cNvSpPr txBox="1"/>
          <p:nvPr/>
        </p:nvSpPr>
        <p:spPr>
          <a:xfrm>
            <a:off x="355600" y="161036"/>
            <a:ext cx="841375" cy="3048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12700">
              <a:spcBef>
                <a:spcPts val="100"/>
              </a:spcBef>
              <a:defRPr sz="2400" spc="120"/>
            </a:lvl1pPr>
          </a:lstStyle>
          <a:p>
            <a:r>
              <a:t>4.3.2</a:t>
            </a:r>
          </a:p>
        </p:txBody>
      </p:sp>
    </p:spTree>
  </p:cSld>
  <p:clrMapOvr>
    <a:masterClrMapping/>
  </p:clrMapOvr>
  <p:transition spd="med"/>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object 2"/>
          <p:cNvSpPr txBox="1">
            <a:spLocks noGrp="1"/>
          </p:cNvSpPr>
          <p:nvPr>
            <p:ph type="title"/>
          </p:nvPr>
        </p:nvSpPr>
        <p:spPr>
          <a:xfrm>
            <a:off x="1051559" y="901344"/>
            <a:ext cx="11639553" cy="939801"/>
          </a:xfrm>
          <a:prstGeom prst="rect">
            <a:avLst/>
          </a:prstGeom>
        </p:spPr>
        <p:txBody>
          <a:bodyPr/>
          <a:lstStyle>
            <a:lvl1pPr indent="12700" algn="ctr">
              <a:spcBef>
                <a:spcPts val="100"/>
              </a:spcBef>
              <a:defRPr spc="100"/>
            </a:lvl1pPr>
          </a:lstStyle>
          <a:p>
            <a:r>
              <a:t>DAppsの事例</a:t>
            </a:r>
          </a:p>
        </p:txBody>
      </p:sp>
      <p:sp>
        <p:nvSpPr>
          <p:cNvPr id="1030" name="object 4"/>
          <p:cNvSpPr txBox="1">
            <a:spLocks noGrp="1"/>
          </p:cNvSpPr>
          <p:nvPr>
            <p:ph type="sldNum" sz="quarter" idx="4294967295"/>
          </p:nvPr>
        </p:nvSpPr>
        <p:spPr>
          <a:xfrm>
            <a:off x="6349998" y="9315805"/>
            <a:ext cx="387224" cy="203200"/>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spcBef>
                <a:spcPts val="700"/>
              </a:spcBef>
            </a:lvl1pPr>
          </a:lstStyle>
          <a:p>
            <a:fld id="{86CB4B4D-7CA3-9044-876B-883B54F8677D}" type="slidenum">
              <a:t>102</a:t>
            </a:fld>
            <a:endParaRPr/>
          </a:p>
        </p:txBody>
      </p:sp>
      <p:sp>
        <p:nvSpPr>
          <p:cNvPr id="1031" name="object 2"/>
          <p:cNvSpPr txBox="1"/>
          <p:nvPr/>
        </p:nvSpPr>
        <p:spPr>
          <a:xfrm>
            <a:off x="552329" y="3419899"/>
            <a:ext cx="11900142" cy="76192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ormAutofit/>
          </a:bodyPr>
          <a:lstStyle>
            <a:lvl1pPr indent="12700" algn="ctr">
              <a:spcBef>
                <a:spcPts val="100"/>
              </a:spcBef>
              <a:defRPr sz="4500" spc="100">
                <a:latin typeface="游ゴシック体 ボールド"/>
                <a:ea typeface="游ゴシック体 ボールド"/>
                <a:cs typeface="游ゴシック体 ボールド"/>
                <a:sym typeface="游ゴシック体 ボールド"/>
              </a:defRPr>
            </a:lvl1pPr>
          </a:lstStyle>
          <a:p>
            <a:r>
              <a:t>→分散型取引所</a:t>
            </a:r>
          </a:p>
        </p:txBody>
      </p:sp>
      <p:sp>
        <p:nvSpPr>
          <p:cNvPr id="1032" name="object 2"/>
          <p:cNvSpPr txBox="1"/>
          <p:nvPr/>
        </p:nvSpPr>
        <p:spPr>
          <a:xfrm>
            <a:off x="339604" y="2463798"/>
            <a:ext cx="12325592" cy="76192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ormAutofit/>
          </a:bodyPr>
          <a:lstStyle>
            <a:lvl1pPr indent="12063" algn="ctr" defTabSz="868680">
              <a:defRPr sz="4200" spc="100">
                <a:latin typeface="游ゴシック体 ボールド"/>
                <a:ea typeface="游ゴシック体 ボールド"/>
                <a:cs typeface="游ゴシック体 ボールド"/>
                <a:sym typeface="游ゴシック体 ボールド"/>
              </a:defRPr>
            </a:lvl1pPr>
          </a:lstStyle>
          <a:p>
            <a:r>
              <a:t>ブロックチェーン上で管理者の存在しない取引所</a:t>
            </a:r>
          </a:p>
        </p:txBody>
      </p:sp>
      <p:sp>
        <p:nvSpPr>
          <p:cNvPr id="1033" name="object 2"/>
          <p:cNvSpPr txBox="1"/>
          <p:nvPr/>
        </p:nvSpPr>
        <p:spPr>
          <a:xfrm>
            <a:off x="576776" y="5302465"/>
            <a:ext cx="11900143" cy="76192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ormAutofit/>
          </a:bodyPr>
          <a:lstStyle>
            <a:lvl1pPr indent="12700" algn="ctr">
              <a:spcBef>
                <a:spcPts val="100"/>
              </a:spcBef>
              <a:defRPr sz="4800" spc="100"/>
            </a:lvl1pPr>
          </a:lstStyle>
          <a:p>
            <a:r>
              <a:t>Ether Delta</a:t>
            </a:r>
          </a:p>
        </p:txBody>
      </p:sp>
      <p:sp>
        <p:nvSpPr>
          <p:cNvPr id="1034" name="object 2"/>
          <p:cNvSpPr txBox="1"/>
          <p:nvPr/>
        </p:nvSpPr>
        <p:spPr>
          <a:xfrm>
            <a:off x="576776" y="6510091"/>
            <a:ext cx="11900143" cy="181904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ormAutofit/>
          </a:bodyPr>
          <a:lstStyle/>
          <a:p>
            <a:pPr marL="436051" indent="-424113" defTabSz="859536">
              <a:buSzPct val="100000"/>
              <a:buChar char="•"/>
              <a:defRPr sz="4400" spc="100"/>
            </a:pPr>
            <a:r>
              <a:t>Ethereum</a:t>
            </a:r>
            <a:r>
              <a:rPr sz="4200">
                <a:latin typeface="游ゴシック体 ボールド"/>
                <a:ea typeface="游ゴシック体 ボールド"/>
                <a:cs typeface="游ゴシック体 ボールド"/>
                <a:sym typeface="游ゴシック体 ボールド"/>
              </a:rPr>
              <a:t>上に構築される分散型取引所</a:t>
            </a:r>
            <a:endParaRPr sz="4200" spc="141">
              <a:latin typeface="游ゴシック体 ボールド"/>
              <a:ea typeface="游ゴシック体 ボールド"/>
              <a:cs typeface="游ゴシック体 ボールド"/>
              <a:sym typeface="游ゴシック体 ボールド"/>
            </a:endParaRPr>
          </a:p>
          <a:p>
            <a:pPr marL="436051" indent="-424113" defTabSz="859536">
              <a:buSzPct val="100000"/>
              <a:buChar char="•"/>
              <a:defRPr sz="4400" spc="100"/>
            </a:pPr>
            <a:r>
              <a:t>Ethereum</a:t>
            </a:r>
            <a:r>
              <a:rPr sz="4200">
                <a:latin typeface="游ゴシック体 ボールド"/>
                <a:ea typeface="游ゴシック体 ボールド"/>
                <a:cs typeface="游ゴシック体 ボールド"/>
                <a:sym typeface="游ゴシック体 ボールド"/>
              </a:rPr>
              <a:t>上の通貨のみ取引することができる</a:t>
            </a:r>
          </a:p>
        </p:txBody>
      </p:sp>
      <p:sp>
        <p:nvSpPr>
          <p:cNvPr id="1035" name="object 4"/>
          <p:cNvSpPr txBox="1"/>
          <p:nvPr/>
        </p:nvSpPr>
        <p:spPr>
          <a:xfrm>
            <a:off x="355600" y="161036"/>
            <a:ext cx="841375" cy="3048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12700">
              <a:spcBef>
                <a:spcPts val="100"/>
              </a:spcBef>
              <a:defRPr sz="2400" spc="120"/>
            </a:lvl1pPr>
          </a:lstStyle>
          <a:p>
            <a:r>
              <a:t>4.3.2</a:t>
            </a:r>
          </a:p>
        </p:txBody>
      </p:sp>
    </p:spTree>
  </p:cSld>
  <p:clrMapOvr>
    <a:masterClrMapping/>
  </p:clrMapOvr>
  <p:transition spd="med"/>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9" name="object 2"/>
          <p:cNvSpPr txBox="1">
            <a:spLocks noGrp="1"/>
          </p:cNvSpPr>
          <p:nvPr>
            <p:ph type="title"/>
          </p:nvPr>
        </p:nvSpPr>
        <p:spPr>
          <a:xfrm>
            <a:off x="2561747" y="4437062"/>
            <a:ext cx="7881306" cy="879477"/>
          </a:xfrm>
          <a:prstGeom prst="rect">
            <a:avLst/>
          </a:prstGeom>
        </p:spPr>
        <p:txBody>
          <a:bodyPr>
            <a:normAutofit fontScale="90000"/>
          </a:bodyPr>
          <a:lstStyle/>
          <a:p>
            <a:pPr indent="9304" algn="ctr" defTabSz="669888">
              <a:defRPr sz="5841" spc="99">
                <a:latin typeface="游ゴシック体 ボールド"/>
                <a:ea typeface="游ゴシック体 ボールド"/>
                <a:cs typeface="游ゴシック体 ボールド"/>
                <a:sym typeface="游ゴシック体 ボールド"/>
              </a:defRPr>
            </a:pPr>
            <a:r>
              <a:t>5. </a:t>
            </a:r>
            <a:r>
              <a:rPr spc="198"/>
              <a:t>コントラクト</a:t>
            </a:r>
            <a:r>
              <a:rPr spc="296"/>
              <a:t>の作成</a:t>
            </a:r>
          </a:p>
        </p:txBody>
      </p:sp>
    </p:spTree>
  </p:cSld>
  <p:clrMapOvr>
    <a:masterClrMapping/>
  </p:clrMapOvr>
  <p:transition spd="med"/>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1" name="object 2"/>
          <p:cNvSpPr txBox="1">
            <a:spLocks noGrp="1"/>
          </p:cNvSpPr>
          <p:nvPr>
            <p:ph type="title"/>
          </p:nvPr>
        </p:nvSpPr>
        <p:spPr>
          <a:xfrm>
            <a:off x="682623" y="921663"/>
            <a:ext cx="11639553" cy="939802"/>
          </a:xfrm>
          <a:prstGeom prst="rect">
            <a:avLst/>
          </a:prstGeom>
        </p:spPr>
        <p:txBody>
          <a:bodyPr/>
          <a:lstStyle>
            <a:lvl1pPr indent="12700" algn="ctr">
              <a:spcBef>
                <a:spcPts val="100"/>
              </a:spcBef>
              <a:defRPr spc="100"/>
            </a:lvl1pPr>
          </a:lstStyle>
          <a:p>
            <a:r>
              <a:t>コントラクトの開発言語</a:t>
            </a:r>
          </a:p>
        </p:txBody>
      </p:sp>
      <p:sp>
        <p:nvSpPr>
          <p:cNvPr id="1042" name="object 4"/>
          <p:cNvSpPr txBox="1">
            <a:spLocks noGrp="1"/>
          </p:cNvSpPr>
          <p:nvPr>
            <p:ph type="sldNum" sz="quarter" idx="4294967295"/>
          </p:nvPr>
        </p:nvSpPr>
        <p:spPr>
          <a:xfrm>
            <a:off x="6349998" y="9315805"/>
            <a:ext cx="387224" cy="203200"/>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spcBef>
                <a:spcPts val="700"/>
              </a:spcBef>
            </a:lvl1pPr>
          </a:lstStyle>
          <a:p>
            <a:fld id="{86CB4B4D-7CA3-9044-876B-883B54F8677D}" type="slidenum">
              <a:t>104</a:t>
            </a:fld>
            <a:endParaRPr/>
          </a:p>
        </p:txBody>
      </p:sp>
      <p:sp>
        <p:nvSpPr>
          <p:cNvPr id="1043" name="object 2"/>
          <p:cNvSpPr txBox="1"/>
          <p:nvPr/>
        </p:nvSpPr>
        <p:spPr>
          <a:xfrm>
            <a:off x="5235512" y="3194284"/>
            <a:ext cx="2533773" cy="76192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ormAutofit/>
          </a:bodyPr>
          <a:lstStyle>
            <a:lvl1pPr indent="12064" algn="ctr" defTabSz="868680">
              <a:lnSpc>
                <a:spcPct val="80000"/>
              </a:lnSpc>
              <a:defRPr sz="5225" spc="95">
                <a:latin typeface="游ゴシック体 ボールド"/>
                <a:ea typeface="游ゴシック体 ボールド"/>
                <a:cs typeface="游ゴシック体 ボールド"/>
                <a:sym typeface="游ゴシック体 ボールド"/>
              </a:defRPr>
            </a:lvl1pPr>
          </a:lstStyle>
          <a:p>
            <a:r>
              <a:t>Solidity</a:t>
            </a:r>
          </a:p>
        </p:txBody>
      </p:sp>
      <p:sp>
        <p:nvSpPr>
          <p:cNvPr id="1044" name="object 2"/>
          <p:cNvSpPr txBox="1"/>
          <p:nvPr/>
        </p:nvSpPr>
        <p:spPr>
          <a:xfrm>
            <a:off x="381154" y="4816966"/>
            <a:ext cx="12242488" cy="181904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ormAutofit/>
          </a:bodyPr>
          <a:lstStyle/>
          <a:p>
            <a:pPr indent="12700" algn="ctr">
              <a:spcBef>
                <a:spcPts val="100"/>
              </a:spcBef>
              <a:defRPr sz="4800" spc="100">
                <a:latin typeface="游ゴシック体 ボールド"/>
                <a:ea typeface="游ゴシック体 ボールド"/>
                <a:cs typeface="游ゴシック体 ボールド"/>
                <a:sym typeface="游ゴシック体 ボールド"/>
              </a:defRPr>
            </a:pPr>
            <a:r>
              <a:t>Ethereum</a:t>
            </a:r>
            <a:r>
              <a:rPr sz="4500"/>
              <a:t>上で</a:t>
            </a:r>
            <a:endParaRPr sz="4500" spc="150"/>
          </a:p>
          <a:p>
            <a:pPr indent="12700" algn="ctr">
              <a:spcBef>
                <a:spcPts val="100"/>
              </a:spcBef>
              <a:defRPr sz="4500" spc="100">
                <a:latin typeface="游ゴシック体 ボールド"/>
                <a:ea typeface="游ゴシック体 ボールド"/>
                <a:cs typeface="游ゴシック体 ボールド"/>
                <a:sym typeface="游ゴシック体 ボールド"/>
              </a:defRPr>
            </a:pPr>
            <a:r>
              <a:t>コントラクトを作成するための専用の言語</a:t>
            </a:r>
          </a:p>
        </p:txBody>
      </p:sp>
      <p:sp>
        <p:nvSpPr>
          <p:cNvPr id="1045" name="object 4"/>
          <p:cNvSpPr txBox="1"/>
          <p:nvPr/>
        </p:nvSpPr>
        <p:spPr>
          <a:xfrm>
            <a:off x="355600" y="161036"/>
            <a:ext cx="841375" cy="3048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12700">
              <a:spcBef>
                <a:spcPts val="100"/>
              </a:spcBef>
              <a:defRPr sz="2400" spc="120"/>
            </a:lvl1pPr>
          </a:lstStyle>
          <a:p>
            <a:r>
              <a:t>5.1.1</a:t>
            </a:r>
          </a:p>
        </p:txBody>
      </p:sp>
    </p:spTree>
  </p:cSld>
  <p:clrMapOvr>
    <a:masterClrMapping/>
  </p:clrMapOvr>
  <p:transition spd="med"/>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 name="object 2"/>
          <p:cNvSpPr txBox="1">
            <a:spLocks noGrp="1"/>
          </p:cNvSpPr>
          <p:nvPr>
            <p:ph type="title"/>
          </p:nvPr>
        </p:nvSpPr>
        <p:spPr>
          <a:xfrm>
            <a:off x="1051559" y="901344"/>
            <a:ext cx="11639553" cy="939801"/>
          </a:xfrm>
          <a:prstGeom prst="rect">
            <a:avLst/>
          </a:prstGeom>
        </p:spPr>
        <p:txBody>
          <a:bodyPr/>
          <a:lstStyle>
            <a:lvl1pPr indent="12700" algn="ctr">
              <a:spcBef>
                <a:spcPts val="100"/>
              </a:spcBef>
              <a:defRPr spc="100"/>
            </a:lvl1pPr>
          </a:lstStyle>
          <a:p>
            <a:r>
              <a:t>コントラクトの作成環境</a:t>
            </a:r>
          </a:p>
        </p:txBody>
      </p:sp>
      <p:sp>
        <p:nvSpPr>
          <p:cNvPr id="1050" name="object 4"/>
          <p:cNvSpPr txBox="1">
            <a:spLocks noGrp="1"/>
          </p:cNvSpPr>
          <p:nvPr>
            <p:ph type="sldNum" sz="quarter" idx="4294967295"/>
          </p:nvPr>
        </p:nvSpPr>
        <p:spPr>
          <a:xfrm>
            <a:off x="6349998" y="9315805"/>
            <a:ext cx="387224" cy="203200"/>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spcBef>
                <a:spcPts val="700"/>
              </a:spcBef>
            </a:lvl1pPr>
          </a:lstStyle>
          <a:p>
            <a:fld id="{86CB4B4D-7CA3-9044-876B-883B54F8677D}" type="slidenum">
              <a:t>105</a:t>
            </a:fld>
            <a:endParaRPr/>
          </a:p>
        </p:txBody>
      </p:sp>
      <p:sp>
        <p:nvSpPr>
          <p:cNvPr id="1051" name="object 2"/>
          <p:cNvSpPr txBox="1"/>
          <p:nvPr/>
        </p:nvSpPr>
        <p:spPr>
          <a:xfrm>
            <a:off x="5235512" y="3194284"/>
            <a:ext cx="2533773" cy="76192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ormAutofit/>
          </a:bodyPr>
          <a:lstStyle>
            <a:lvl1pPr indent="12700" algn="ctr">
              <a:lnSpc>
                <a:spcPct val="80000"/>
              </a:lnSpc>
              <a:spcBef>
                <a:spcPts val="100"/>
              </a:spcBef>
              <a:defRPr sz="5500" spc="99">
                <a:latin typeface="游ゴシック体 ボールド"/>
                <a:ea typeface="游ゴシック体 ボールド"/>
                <a:cs typeface="游ゴシック体 ボールド"/>
                <a:sym typeface="游ゴシック体 ボールド"/>
              </a:defRPr>
            </a:lvl1pPr>
          </a:lstStyle>
          <a:p>
            <a:r>
              <a:t>Remix</a:t>
            </a:r>
          </a:p>
        </p:txBody>
      </p:sp>
      <p:sp>
        <p:nvSpPr>
          <p:cNvPr id="1052" name="object 2"/>
          <p:cNvSpPr txBox="1"/>
          <p:nvPr/>
        </p:nvSpPr>
        <p:spPr>
          <a:xfrm>
            <a:off x="381154" y="4816966"/>
            <a:ext cx="12242488" cy="181904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ormAutofit/>
          </a:bodyPr>
          <a:lstStyle/>
          <a:p>
            <a:pPr indent="12700" algn="ctr">
              <a:spcBef>
                <a:spcPts val="100"/>
              </a:spcBef>
              <a:defRPr sz="4800" spc="100"/>
            </a:pPr>
            <a:r>
              <a:t>Ethereum</a:t>
            </a:r>
            <a:r>
              <a:rPr sz="4500">
                <a:latin typeface="游ゴシック体 ボールド"/>
                <a:ea typeface="游ゴシック体 ボールド"/>
                <a:cs typeface="游ゴシック体 ボールド"/>
                <a:sym typeface="游ゴシック体 ボールド"/>
              </a:rPr>
              <a:t>上で</a:t>
            </a:r>
            <a:endParaRPr sz="4500" spc="150">
              <a:latin typeface="游ゴシック体 ボールド"/>
              <a:ea typeface="游ゴシック体 ボールド"/>
              <a:cs typeface="游ゴシック体 ボールド"/>
              <a:sym typeface="游ゴシック体 ボールド"/>
            </a:endParaRPr>
          </a:p>
          <a:p>
            <a:pPr indent="12700" algn="ctr">
              <a:spcBef>
                <a:spcPts val="100"/>
              </a:spcBef>
              <a:defRPr sz="4500" spc="100">
                <a:latin typeface="游ゴシック体 ボールド"/>
                <a:ea typeface="游ゴシック体 ボールド"/>
                <a:cs typeface="游ゴシック体 ボールド"/>
                <a:sym typeface="游ゴシック体 ボールド"/>
              </a:defRPr>
            </a:pPr>
            <a:r>
              <a:t>コントラクトを作成するための統合開発環境</a:t>
            </a:r>
          </a:p>
        </p:txBody>
      </p:sp>
      <p:sp>
        <p:nvSpPr>
          <p:cNvPr id="1053" name="object 4"/>
          <p:cNvSpPr txBox="1"/>
          <p:nvPr/>
        </p:nvSpPr>
        <p:spPr>
          <a:xfrm>
            <a:off x="355600" y="161036"/>
            <a:ext cx="841375" cy="3048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12700">
              <a:spcBef>
                <a:spcPts val="100"/>
              </a:spcBef>
              <a:defRPr sz="2400" spc="120"/>
            </a:lvl1pPr>
          </a:lstStyle>
          <a:p>
            <a:r>
              <a:t>5.1.1</a:t>
            </a:r>
          </a:p>
        </p:txBody>
      </p:sp>
    </p:spTree>
  </p:cSld>
  <p:clrMapOvr>
    <a:masterClrMapping/>
  </p:clrMapOvr>
  <p:transition spd="med"/>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7" name="object 2"/>
          <p:cNvSpPr txBox="1">
            <a:spLocks noGrp="1"/>
          </p:cNvSpPr>
          <p:nvPr>
            <p:ph type="title"/>
          </p:nvPr>
        </p:nvSpPr>
        <p:spPr>
          <a:xfrm>
            <a:off x="356391" y="4406900"/>
            <a:ext cx="12292018" cy="939800"/>
          </a:xfrm>
          <a:prstGeom prst="rect">
            <a:avLst/>
          </a:prstGeom>
        </p:spPr>
        <p:txBody>
          <a:bodyPr/>
          <a:lstStyle/>
          <a:p>
            <a:pPr indent="11684" algn="ctr" defTabSz="841247">
              <a:defRPr sz="5500" spc="99"/>
            </a:pPr>
            <a:r>
              <a:t>Remixでコントラクトを作成する</a:t>
            </a:r>
          </a:p>
        </p:txBody>
      </p:sp>
      <p:sp>
        <p:nvSpPr>
          <p:cNvPr id="1058" name="object 4"/>
          <p:cNvSpPr txBox="1"/>
          <p:nvPr/>
        </p:nvSpPr>
        <p:spPr>
          <a:xfrm>
            <a:off x="355600" y="161036"/>
            <a:ext cx="841375" cy="3048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12700">
              <a:spcBef>
                <a:spcPts val="100"/>
              </a:spcBef>
              <a:defRPr sz="2400" spc="120"/>
            </a:lvl1pPr>
          </a:lstStyle>
          <a:p>
            <a:r>
              <a:t>5.1.1</a:t>
            </a:r>
          </a:p>
        </p:txBody>
      </p:sp>
    </p:spTree>
  </p:cSld>
  <p:clrMapOvr>
    <a:masterClrMapping/>
  </p:clrMapOvr>
  <p:transition spd="med"/>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0" name="object 2"/>
          <p:cNvSpPr txBox="1">
            <a:spLocks noGrp="1"/>
          </p:cNvSpPr>
          <p:nvPr>
            <p:ph type="title"/>
          </p:nvPr>
        </p:nvSpPr>
        <p:spPr>
          <a:xfrm>
            <a:off x="3467098" y="4394200"/>
            <a:ext cx="6074415" cy="939800"/>
          </a:xfrm>
          <a:prstGeom prst="rect">
            <a:avLst/>
          </a:prstGeom>
        </p:spPr>
        <p:txBody>
          <a:bodyPr/>
          <a:lstStyle>
            <a:lvl1pPr indent="12700" algn="ctr">
              <a:spcBef>
                <a:spcPts val="100"/>
              </a:spcBef>
              <a:defRPr spc="200">
                <a:latin typeface="游ゴシック体 ボールド"/>
                <a:ea typeface="游ゴシック体 ボールド"/>
                <a:cs typeface="游ゴシック体 ボールド"/>
                <a:sym typeface="游ゴシック体 ボールド"/>
              </a:defRPr>
            </a:lvl1pPr>
          </a:lstStyle>
          <a:p>
            <a:r>
              <a:t>6. 演習①</a:t>
            </a:r>
          </a:p>
        </p:txBody>
      </p:sp>
    </p:spTree>
  </p:cSld>
  <p:clrMapOvr>
    <a:masterClrMapping/>
  </p:clrMapOvr>
  <p:transition spd="med"/>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2" name="object 2"/>
          <p:cNvSpPr txBox="1">
            <a:spLocks noGrp="1"/>
          </p:cNvSpPr>
          <p:nvPr>
            <p:ph type="title"/>
          </p:nvPr>
        </p:nvSpPr>
        <p:spPr>
          <a:xfrm>
            <a:off x="356391" y="3822222"/>
            <a:ext cx="12292018" cy="2596836"/>
          </a:xfrm>
          <a:prstGeom prst="rect">
            <a:avLst/>
          </a:prstGeom>
        </p:spPr>
        <p:txBody>
          <a:bodyPr/>
          <a:lstStyle/>
          <a:p>
            <a:pPr indent="12700" algn="ctr">
              <a:spcBef>
                <a:spcPts val="100"/>
              </a:spcBef>
              <a:defRPr spc="200"/>
            </a:pPr>
            <a:r>
              <a:t>ブロックチェーンを利用した</a:t>
            </a:r>
          </a:p>
          <a:p>
            <a:pPr indent="12700" algn="ctr">
              <a:spcBef>
                <a:spcPts val="100"/>
              </a:spcBef>
              <a:defRPr spc="200"/>
            </a:pPr>
            <a:r>
              <a:t>Webアプリケーションを作る</a:t>
            </a:r>
          </a:p>
        </p:txBody>
      </p:sp>
      <p:sp>
        <p:nvSpPr>
          <p:cNvPr id="1063" name="object 4"/>
          <p:cNvSpPr txBox="1"/>
          <p:nvPr/>
        </p:nvSpPr>
        <p:spPr>
          <a:xfrm>
            <a:off x="355600" y="161036"/>
            <a:ext cx="841375" cy="3048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12700">
              <a:spcBef>
                <a:spcPts val="100"/>
              </a:spcBef>
              <a:defRPr sz="2400" spc="120"/>
            </a:lvl1pPr>
          </a:lstStyle>
          <a:p>
            <a:r>
              <a:t>6.1.1</a:t>
            </a:r>
          </a:p>
        </p:txBody>
      </p:sp>
    </p:spTree>
  </p:cSld>
  <p:clrMapOvr>
    <a:masterClrMapping/>
  </p:clrMapOvr>
  <p:transition spd="med"/>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5" name="object 2"/>
          <p:cNvSpPr txBox="1">
            <a:spLocks noGrp="1"/>
          </p:cNvSpPr>
          <p:nvPr>
            <p:ph type="title"/>
          </p:nvPr>
        </p:nvSpPr>
        <p:spPr>
          <a:xfrm>
            <a:off x="685800" y="787400"/>
            <a:ext cx="11639550" cy="939800"/>
          </a:xfrm>
          <a:prstGeom prst="rect">
            <a:avLst/>
          </a:prstGeom>
        </p:spPr>
        <p:txBody>
          <a:bodyPr/>
          <a:lstStyle>
            <a:lvl1pPr indent="12700" algn="ctr">
              <a:spcBef>
                <a:spcPts val="100"/>
              </a:spcBef>
              <a:defRPr spc="100"/>
            </a:lvl1pPr>
          </a:lstStyle>
          <a:p>
            <a:r>
              <a:t>作成するアプリケーションの構成</a:t>
            </a:r>
          </a:p>
        </p:txBody>
      </p:sp>
      <p:sp>
        <p:nvSpPr>
          <p:cNvPr id="1066" name="object 4"/>
          <p:cNvSpPr txBox="1">
            <a:spLocks noGrp="1"/>
          </p:cNvSpPr>
          <p:nvPr>
            <p:ph type="sldNum" sz="quarter" idx="4294967295"/>
          </p:nvPr>
        </p:nvSpPr>
        <p:spPr>
          <a:xfrm>
            <a:off x="6349998" y="9315805"/>
            <a:ext cx="387224" cy="203200"/>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spcBef>
                <a:spcPts val="700"/>
              </a:spcBef>
            </a:lvl1pPr>
          </a:lstStyle>
          <a:p>
            <a:fld id="{86CB4B4D-7CA3-9044-876B-883B54F8677D}" type="slidenum">
              <a:t>109</a:t>
            </a:fld>
            <a:endParaRPr/>
          </a:p>
        </p:txBody>
      </p:sp>
      <p:pic>
        <p:nvPicPr>
          <p:cNvPr id="1067" name="イラスト-ページ2 (1).png" descr="イラスト-ページ2 (1).png"/>
          <p:cNvPicPr>
            <a:picLocks noChangeAspect="1"/>
          </p:cNvPicPr>
          <p:nvPr/>
        </p:nvPicPr>
        <p:blipFill>
          <a:blip r:embed="rId3">
            <a:extLst/>
          </a:blip>
          <a:stretch>
            <a:fillRect/>
          </a:stretch>
        </p:blipFill>
        <p:spPr>
          <a:xfrm>
            <a:off x="1181408" y="4995547"/>
            <a:ext cx="2071767" cy="1384993"/>
          </a:xfrm>
          <a:prstGeom prst="rect">
            <a:avLst/>
          </a:prstGeom>
          <a:ln w="12700">
            <a:miter lim="400000"/>
          </a:ln>
        </p:spPr>
      </p:pic>
      <p:pic>
        <p:nvPicPr>
          <p:cNvPr id="1068" name="イラスト-ページ2 (6).png" descr="イラスト-ページ2 (6).png"/>
          <p:cNvPicPr>
            <a:picLocks noChangeAspect="1"/>
          </p:cNvPicPr>
          <p:nvPr/>
        </p:nvPicPr>
        <p:blipFill>
          <a:blip r:embed="rId4">
            <a:extLst/>
          </a:blip>
          <a:stretch>
            <a:fillRect/>
          </a:stretch>
        </p:blipFill>
        <p:spPr>
          <a:xfrm>
            <a:off x="7840894" y="2311400"/>
            <a:ext cx="2390140" cy="2283493"/>
          </a:xfrm>
          <a:prstGeom prst="rect">
            <a:avLst/>
          </a:prstGeom>
          <a:ln w="12700">
            <a:miter lim="400000"/>
          </a:ln>
        </p:spPr>
      </p:pic>
      <p:pic>
        <p:nvPicPr>
          <p:cNvPr id="1069" name="Untitled Diagram.png" descr="Untitled Diagram.png"/>
          <p:cNvPicPr>
            <a:picLocks noChangeAspect="1"/>
          </p:cNvPicPr>
          <p:nvPr/>
        </p:nvPicPr>
        <p:blipFill>
          <a:blip r:embed="rId5">
            <a:extLst/>
          </a:blip>
          <a:stretch>
            <a:fillRect/>
          </a:stretch>
        </p:blipFill>
        <p:spPr>
          <a:xfrm>
            <a:off x="8337863" y="6573436"/>
            <a:ext cx="1396201" cy="2085682"/>
          </a:xfrm>
          <a:prstGeom prst="rect">
            <a:avLst/>
          </a:prstGeom>
          <a:ln w="12700">
            <a:miter lim="400000"/>
          </a:ln>
        </p:spPr>
      </p:pic>
      <p:sp>
        <p:nvSpPr>
          <p:cNvPr id="1070" name="クライアント"/>
          <p:cNvSpPr txBox="1"/>
          <p:nvPr/>
        </p:nvSpPr>
        <p:spPr>
          <a:xfrm>
            <a:off x="1022222" y="6593647"/>
            <a:ext cx="2390137" cy="4724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lvl1pPr>
              <a:defRPr sz="3000"/>
            </a:lvl1pPr>
          </a:lstStyle>
          <a:p>
            <a:r>
              <a:t>クライアント</a:t>
            </a:r>
          </a:p>
        </p:txBody>
      </p:sp>
      <p:sp>
        <p:nvSpPr>
          <p:cNvPr id="1071" name="Webサーバー"/>
          <p:cNvSpPr txBox="1"/>
          <p:nvPr/>
        </p:nvSpPr>
        <p:spPr>
          <a:xfrm>
            <a:off x="7644170" y="8701406"/>
            <a:ext cx="2783583" cy="54228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lvl1pPr>
              <a:defRPr sz="3500"/>
            </a:lvl1pPr>
          </a:lstStyle>
          <a:p>
            <a:r>
              <a:t>Webサーバー</a:t>
            </a:r>
          </a:p>
        </p:txBody>
      </p:sp>
      <p:sp>
        <p:nvSpPr>
          <p:cNvPr id="1072" name="ブロックチェーン"/>
          <p:cNvSpPr txBox="1"/>
          <p:nvPr/>
        </p:nvSpPr>
        <p:spPr>
          <a:xfrm>
            <a:off x="7221452" y="4855240"/>
            <a:ext cx="3629022" cy="54228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lvl1pPr>
              <a:defRPr sz="3500"/>
            </a:lvl1pPr>
          </a:lstStyle>
          <a:p>
            <a:r>
              <a:t>ブロックチェーン</a:t>
            </a:r>
          </a:p>
        </p:txBody>
      </p:sp>
      <p:sp>
        <p:nvSpPr>
          <p:cNvPr id="1073" name="線"/>
          <p:cNvSpPr/>
          <p:nvPr/>
        </p:nvSpPr>
        <p:spPr>
          <a:xfrm flipH="1">
            <a:off x="3615606" y="3150562"/>
            <a:ext cx="3116174" cy="1340159"/>
          </a:xfrm>
          <a:prstGeom prst="line">
            <a:avLst/>
          </a:prstGeom>
          <a:ln w="88900">
            <a:solidFill>
              <a:schemeClr val="accent1"/>
            </a:solidFill>
            <a:tailEnd type="triangle"/>
          </a:ln>
          <a:effectLst>
            <a:outerShdw blurRad="38100" dist="23000" dir="5400000" rotWithShape="0">
              <a:srgbClr val="000000">
                <a:alpha val="35000"/>
              </a:srgbClr>
            </a:outerShdw>
          </a:effectLst>
        </p:spPr>
        <p:txBody>
          <a:bodyPr lIns="45718" tIns="45718" rIns="45718" bIns="45718"/>
          <a:lstStyle/>
          <a:p>
            <a:endParaRPr/>
          </a:p>
        </p:txBody>
      </p:sp>
      <p:sp>
        <p:nvSpPr>
          <p:cNvPr id="1074" name="線"/>
          <p:cNvSpPr/>
          <p:nvPr/>
        </p:nvSpPr>
        <p:spPr>
          <a:xfrm flipV="1">
            <a:off x="3997729" y="3802581"/>
            <a:ext cx="3116174" cy="1340159"/>
          </a:xfrm>
          <a:prstGeom prst="line">
            <a:avLst/>
          </a:prstGeom>
          <a:ln w="88900">
            <a:solidFill>
              <a:schemeClr val="accent1"/>
            </a:solidFill>
            <a:tailEnd type="triangle"/>
          </a:ln>
          <a:effectLst>
            <a:outerShdw blurRad="38100" dist="23000" dir="5400000" rotWithShape="0">
              <a:srgbClr val="000000">
                <a:alpha val="35000"/>
              </a:srgbClr>
            </a:outerShdw>
          </a:effectLst>
        </p:spPr>
        <p:txBody>
          <a:bodyPr lIns="45718" tIns="45718" rIns="45718" bIns="45718"/>
          <a:lstStyle/>
          <a:p>
            <a:endParaRPr/>
          </a:p>
        </p:txBody>
      </p:sp>
      <p:sp>
        <p:nvSpPr>
          <p:cNvPr id="1075" name="線"/>
          <p:cNvSpPr/>
          <p:nvPr/>
        </p:nvSpPr>
        <p:spPr>
          <a:xfrm>
            <a:off x="4370758" y="6168945"/>
            <a:ext cx="3116174" cy="1340160"/>
          </a:xfrm>
          <a:prstGeom prst="line">
            <a:avLst/>
          </a:prstGeom>
          <a:ln w="88900">
            <a:solidFill>
              <a:schemeClr val="accent1"/>
            </a:solidFill>
            <a:tailEnd type="triangle"/>
          </a:ln>
          <a:effectLst>
            <a:outerShdw blurRad="38100" dist="23000" dir="5400000" rotWithShape="0">
              <a:srgbClr val="000000">
                <a:alpha val="35000"/>
              </a:srgbClr>
            </a:outerShdw>
          </a:effectLst>
        </p:spPr>
        <p:txBody>
          <a:bodyPr lIns="45718" tIns="45718" rIns="45718" bIns="45718"/>
          <a:lstStyle/>
          <a:p>
            <a:endParaRPr/>
          </a:p>
        </p:txBody>
      </p:sp>
      <p:sp>
        <p:nvSpPr>
          <p:cNvPr id="1076" name="線"/>
          <p:cNvSpPr/>
          <p:nvPr/>
        </p:nvSpPr>
        <p:spPr>
          <a:xfrm flipH="1" flipV="1">
            <a:off x="3980167" y="6937041"/>
            <a:ext cx="3116174" cy="1340159"/>
          </a:xfrm>
          <a:prstGeom prst="line">
            <a:avLst/>
          </a:prstGeom>
          <a:ln w="88900">
            <a:solidFill>
              <a:schemeClr val="accent1"/>
            </a:solidFill>
            <a:tailEnd type="triangle"/>
          </a:ln>
          <a:effectLst>
            <a:outerShdw blurRad="38100" dist="23000" dir="5400000" rotWithShape="0">
              <a:srgbClr val="000000">
                <a:alpha val="35000"/>
              </a:srgbClr>
            </a:outerShdw>
          </a:effectLst>
        </p:spPr>
        <p:txBody>
          <a:bodyPr lIns="45718" tIns="45718" rIns="45718" bIns="45718"/>
          <a:lstStyle/>
          <a:p>
            <a:endParaRPr/>
          </a:p>
        </p:txBody>
      </p:sp>
      <p:sp>
        <p:nvSpPr>
          <p:cNvPr id="1077" name="データストアとして利用"/>
          <p:cNvSpPr txBox="1"/>
          <p:nvPr/>
        </p:nvSpPr>
        <p:spPr>
          <a:xfrm>
            <a:off x="6918873" y="5419623"/>
            <a:ext cx="4234177" cy="4724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lvl1pPr>
              <a:defRPr sz="3000"/>
            </a:lvl1pPr>
          </a:lstStyle>
          <a:p>
            <a:r>
              <a:t>データストアとして利用</a:t>
            </a:r>
          </a:p>
        </p:txBody>
      </p:sp>
      <p:sp>
        <p:nvSpPr>
          <p:cNvPr id="1078" name="object 4"/>
          <p:cNvSpPr txBox="1"/>
          <p:nvPr/>
        </p:nvSpPr>
        <p:spPr>
          <a:xfrm>
            <a:off x="355600" y="161036"/>
            <a:ext cx="841375" cy="3048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12700">
              <a:spcBef>
                <a:spcPts val="100"/>
              </a:spcBef>
              <a:defRPr sz="2400" spc="120"/>
            </a:lvl1pPr>
          </a:lstStyle>
          <a:p>
            <a:r>
              <a:t>6.1.1</a:t>
            </a:r>
          </a:p>
        </p:txBody>
      </p:sp>
    </p:spTree>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 name="object 3"/>
          <p:cNvSpPr txBox="1"/>
          <p:nvPr/>
        </p:nvSpPr>
        <p:spPr>
          <a:xfrm>
            <a:off x="2489200" y="2817299"/>
            <a:ext cx="8026400" cy="5334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marR="5080" indent="12700">
              <a:lnSpc>
                <a:spcPct val="125899"/>
              </a:lnSpc>
              <a:spcBef>
                <a:spcPts val="100"/>
              </a:spcBef>
              <a:defRPr sz="4200">
                <a:latin typeface="游ゴシック体 ボールド"/>
                <a:ea typeface="游ゴシック体 ボールド"/>
                <a:cs typeface="游ゴシック体 ボールド"/>
                <a:sym typeface="游ゴシック体 ボールド"/>
              </a:defRPr>
            </a:lvl1pPr>
          </a:lstStyle>
          <a:p>
            <a:r>
              <a:t>同じデータをみんなで保存する</a:t>
            </a:r>
          </a:p>
        </p:txBody>
      </p:sp>
      <p:sp>
        <p:nvSpPr>
          <p:cNvPr id="155" name="object 4"/>
          <p:cNvSpPr/>
          <p:nvPr/>
        </p:nvSpPr>
        <p:spPr>
          <a:xfrm>
            <a:off x="3486024" y="4233624"/>
            <a:ext cx="5879716" cy="4199257"/>
          </a:xfrm>
          <a:prstGeom prst="rect">
            <a:avLst/>
          </a:prstGeom>
          <a:blipFill>
            <a:blip r:embed="rId3"/>
            <a:stretch>
              <a:fillRect/>
            </a:stretch>
          </a:blipFill>
          <a:ln w="12700">
            <a:miter lim="400000"/>
          </a:ln>
        </p:spPr>
        <p:txBody>
          <a:bodyPr lIns="45718" tIns="45718" rIns="45718" bIns="45718"/>
          <a:lstStyle/>
          <a:p>
            <a:endParaRPr/>
          </a:p>
        </p:txBody>
      </p:sp>
      <p:sp>
        <p:nvSpPr>
          <p:cNvPr id="156" name="object 5"/>
          <p:cNvSpPr txBox="1"/>
          <p:nvPr/>
        </p:nvSpPr>
        <p:spPr>
          <a:xfrm>
            <a:off x="355600" y="253999"/>
            <a:ext cx="841375" cy="3048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12700">
              <a:spcBef>
                <a:spcPts val="100"/>
              </a:spcBef>
              <a:defRPr sz="2400" spc="120"/>
            </a:lvl1pPr>
          </a:lstStyle>
          <a:p>
            <a:r>
              <a:t>1.1.1</a:t>
            </a:r>
          </a:p>
        </p:txBody>
      </p:sp>
      <p:sp>
        <p:nvSpPr>
          <p:cNvPr id="157" name="object 6"/>
          <p:cNvSpPr txBox="1">
            <a:spLocks noGrp="1"/>
          </p:cNvSpPr>
          <p:nvPr>
            <p:ph type="sldNum" sz="quarter" idx="4294967295"/>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11</a:t>
            </a:fld>
            <a:endParaRPr/>
          </a:p>
        </p:txBody>
      </p:sp>
      <p:sp>
        <p:nvSpPr>
          <p:cNvPr id="158" name="object 2"/>
          <p:cNvSpPr txBox="1">
            <a:spLocks noGrp="1"/>
          </p:cNvSpPr>
          <p:nvPr>
            <p:ph type="ctrTitle"/>
          </p:nvPr>
        </p:nvSpPr>
        <p:spPr>
          <a:xfrm>
            <a:off x="3829050" y="885787"/>
            <a:ext cx="5359400" cy="939801"/>
          </a:xfrm>
          <a:prstGeom prst="rect">
            <a:avLst/>
          </a:prstGeom>
        </p:spPr>
        <p:txBody>
          <a:bodyPr/>
          <a:lstStyle>
            <a:lvl1pPr indent="12700">
              <a:spcBef>
                <a:spcPts val="100"/>
              </a:spcBef>
            </a:lvl1pPr>
          </a:lstStyle>
          <a:p>
            <a:r>
              <a:t>分散自律型台帳</a:t>
            </a:r>
          </a:p>
        </p:txBody>
      </p:sp>
    </p:spTree>
  </p:cSld>
  <p:clrMapOvr>
    <a:masterClrMapping/>
  </p:clrMapOvr>
  <p:transition spd="med"/>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2" name="object 2"/>
          <p:cNvSpPr txBox="1">
            <a:spLocks noGrp="1"/>
          </p:cNvSpPr>
          <p:nvPr>
            <p:ph type="title"/>
          </p:nvPr>
        </p:nvSpPr>
        <p:spPr>
          <a:xfrm>
            <a:off x="685800" y="787400"/>
            <a:ext cx="11639550" cy="939800"/>
          </a:xfrm>
          <a:prstGeom prst="rect">
            <a:avLst/>
          </a:prstGeom>
        </p:spPr>
        <p:txBody>
          <a:bodyPr/>
          <a:lstStyle>
            <a:lvl1pPr indent="12700" algn="ctr">
              <a:spcBef>
                <a:spcPts val="100"/>
              </a:spcBef>
              <a:defRPr spc="100"/>
            </a:lvl1pPr>
          </a:lstStyle>
          <a:p>
            <a:r>
              <a:t>Go Ethereum(Geth)</a:t>
            </a:r>
          </a:p>
        </p:txBody>
      </p:sp>
      <p:sp>
        <p:nvSpPr>
          <p:cNvPr id="1083" name="object 4"/>
          <p:cNvSpPr txBox="1">
            <a:spLocks noGrp="1"/>
          </p:cNvSpPr>
          <p:nvPr>
            <p:ph type="sldNum" sz="quarter" idx="4294967295"/>
          </p:nvPr>
        </p:nvSpPr>
        <p:spPr>
          <a:xfrm>
            <a:off x="6349998" y="9315805"/>
            <a:ext cx="387224" cy="203200"/>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spcBef>
                <a:spcPts val="700"/>
              </a:spcBef>
            </a:lvl1pPr>
          </a:lstStyle>
          <a:p>
            <a:fld id="{86CB4B4D-7CA3-9044-876B-883B54F8677D}" type="slidenum">
              <a:t>110</a:t>
            </a:fld>
            <a:endParaRPr/>
          </a:p>
        </p:txBody>
      </p:sp>
      <p:sp>
        <p:nvSpPr>
          <p:cNvPr id="1084" name="object 2"/>
          <p:cNvSpPr txBox="1"/>
          <p:nvPr/>
        </p:nvSpPr>
        <p:spPr>
          <a:xfrm>
            <a:off x="219407" y="3377524"/>
            <a:ext cx="12648408" cy="189365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ormAutofit/>
          </a:bodyPr>
          <a:lstStyle/>
          <a:p>
            <a:pPr marL="393065" indent="-381000" defTabSz="868680">
              <a:buSzPct val="100000"/>
              <a:buChar char="•"/>
              <a:defRPr sz="4000" spc="100"/>
            </a:pPr>
            <a:r>
              <a:t>Ethereum</a:t>
            </a:r>
            <a:r>
              <a:rPr sz="3800">
                <a:latin typeface="游ゴシック体 ボールド"/>
                <a:ea typeface="游ゴシック体 ボールド"/>
                <a:cs typeface="游ゴシック体 ボールド"/>
                <a:sym typeface="游ゴシック体 ボールド"/>
              </a:rPr>
              <a:t>のクライアントソフト</a:t>
            </a:r>
            <a:endParaRPr sz="3800" spc="126">
              <a:latin typeface="游ゴシック体 ボールド"/>
              <a:ea typeface="游ゴシック体 ボールド"/>
              <a:cs typeface="游ゴシック体 ボールド"/>
              <a:sym typeface="游ゴシック体 ボールド"/>
            </a:endParaRPr>
          </a:p>
          <a:p>
            <a:pPr marL="393065" indent="-381000" defTabSz="868680">
              <a:buSzPct val="100000"/>
              <a:buChar char="•"/>
              <a:defRPr sz="3800" spc="100">
                <a:latin typeface="游ゴシック体 ボールド"/>
                <a:ea typeface="游ゴシック体 ボールド"/>
                <a:cs typeface="游ゴシック体 ボールド"/>
                <a:sym typeface="游ゴシック体 ボールド"/>
              </a:defRPr>
            </a:pPr>
            <a:r>
              <a:t>参加者として必要な振る舞いを全てすることができる</a:t>
            </a:r>
          </a:p>
        </p:txBody>
      </p:sp>
      <p:sp>
        <p:nvSpPr>
          <p:cNvPr id="1085" name="object 2"/>
          <p:cNvSpPr txBox="1"/>
          <p:nvPr/>
        </p:nvSpPr>
        <p:spPr>
          <a:xfrm>
            <a:off x="356391" y="6172815"/>
            <a:ext cx="12292018" cy="189365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ormAutofit/>
          </a:bodyPr>
          <a:lstStyle/>
          <a:p>
            <a:pPr indent="12700" algn="ctr">
              <a:spcBef>
                <a:spcPts val="100"/>
              </a:spcBef>
              <a:defRPr sz="4000" spc="100">
                <a:latin typeface="游ゴシック体 ボールド"/>
                <a:ea typeface="游ゴシック体 ボールド"/>
                <a:cs typeface="游ゴシック体 ボールド"/>
                <a:sym typeface="游ゴシック体 ボールド"/>
              </a:defRPr>
            </a:pPr>
            <a:r>
              <a:t>ローカル環境で</a:t>
            </a:r>
            <a:r>
              <a:rPr sz="4400">
                <a:latin typeface="+mj-lt"/>
                <a:ea typeface="+mj-ea"/>
                <a:cs typeface="+mj-cs"/>
                <a:sym typeface="游ゴシック体 ミディアム"/>
              </a:rPr>
              <a:t>Ethereum</a:t>
            </a:r>
            <a:r>
              <a:t>と同じ動作環境を</a:t>
            </a:r>
            <a:endParaRPr spc="133"/>
          </a:p>
          <a:p>
            <a:pPr indent="12700" algn="ctr">
              <a:spcBef>
                <a:spcPts val="100"/>
              </a:spcBef>
              <a:defRPr sz="4000" spc="100">
                <a:latin typeface="游ゴシック体 ボールド"/>
                <a:ea typeface="游ゴシック体 ボールド"/>
                <a:cs typeface="游ゴシック体 ボールド"/>
                <a:sym typeface="游ゴシック体 ボールド"/>
              </a:defRPr>
            </a:pPr>
            <a:r>
              <a:t>作ることができる</a:t>
            </a:r>
          </a:p>
        </p:txBody>
      </p:sp>
      <p:sp>
        <p:nvSpPr>
          <p:cNvPr id="1086" name="object 4"/>
          <p:cNvSpPr txBox="1"/>
          <p:nvPr/>
        </p:nvSpPr>
        <p:spPr>
          <a:xfrm>
            <a:off x="355600" y="161036"/>
            <a:ext cx="841375" cy="3048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12700">
              <a:spcBef>
                <a:spcPts val="100"/>
              </a:spcBef>
              <a:defRPr sz="2400" spc="120"/>
            </a:lvl1pPr>
          </a:lstStyle>
          <a:p>
            <a:r>
              <a:t>6.1.1</a:t>
            </a:r>
          </a:p>
        </p:txBody>
      </p:sp>
    </p:spTree>
  </p:cSld>
  <p:clrMapOvr>
    <a:masterClrMapping/>
  </p:clrMapOvr>
  <p:transition spd="med"/>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0" name="object 2"/>
          <p:cNvSpPr txBox="1">
            <a:spLocks noGrp="1"/>
          </p:cNvSpPr>
          <p:nvPr>
            <p:ph type="title"/>
          </p:nvPr>
        </p:nvSpPr>
        <p:spPr>
          <a:xfrm>
            <a:off x="685800" y="787400"/>
            <a:ext cx="11639550" cy="939800"/>
          </a:xfrm>
          <a:prstGeom prst="rect">
            <a:avLst/>
          </a:prstGeom>
        </p:spPr>
        <p:txBody>
          <a:bodyPr/>
          <a:lstStyle>
            <a:lvl1pPr indent="12700" algn="ctr">
              <a:spcBef>
                <a:spcPts val="100"/>
              </a:spcBef>
              <a:defRPr spc="100"/>
            </a:lvl1pPr>
          </a:lstStyle>
          <a:p>
            <a:r>
              <a:t>プライベートネットワークの作成</a:t>
            </a:r>
          </a:p>
        </p:txBody>
      </p:sp>
      <p:sp>
        <p:nvSpPr>
          <p:cNvPr id="1091" name="object 4"/>
          <p:cNvSpPr txBox="1">
            <a:spLocks noGrp="1"/>
          </p:cNvSpPr>
          <p:nvPr>
            <p:ph type="sldNum" sz="quarter" idx="4294967295"/>
          </p:nvPr>
        </p:nvSpPr>
        <p:spPr>
          <a:xfrm>
            <a:off x="6349998" y="9315805"/>
            <a:ext cx="387224" cy="203200"/>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spcBef>
                <a:spcPts val="700"/>
              </a:spcBef>
            </a:lvl1pPr>
          </a:lstStyle>
          <a:p>
            <a:fld id="{86CB4B4D-7CA3-9044-876B-883B54F8677D}" type="slidenum">
              <a:t>111</a:t>
            </a:fld>
            <a:endParaRPr/>
          </a:p>
        </p:txBody>
      </p:sp>
      <p:sp>
        <p:nvSpPr>
          <p:cNvPr id="1092" name="object 2"/>
          <p:cNvSpPr txBox="1"/>
          <p:nvPr/>
        </p:nvSpPr>
        <p:spPr>
          <a:xfrm>
            <a:off x="508101" y="4300377"/>
            <a:ext cx="12071020" cy="26289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indent="12700" algn="ctr">
              <a:spcBef>
                <a:spcPts val="100"/>
              </a:spcBef>
              <a:defRPr sz="5000" spc="133"/>
            </a:pPr>
            <a:r>
              <a:t>手元に自身のマシン1台だけの</a:t>
            </a:r>
            <a:endParaRPr sz="4000"/>
          </a:p>
          <a:p>
            <a:pPr indent="12700" algn="ctr">
              <a:spcBef>
                <a:spcPts val="100"/>
              </a:spcBef>
              <a:defRPr sz="5400" spc="133"/>
            </a:pPr>
            <a:r>
              <a:t>Ethereum</a:t>
            </a:r>
            <a:r>
              <a:rPr sz="5000"/>
              <a:t>のプライベートネットワークを作成する</a:t>
            </a:r>
          </a:p>
        </p:txBody>
      </p:sp>
      <p:sp>
        <p:nvSpPr>
          <p:cNvPr id="1093" name="object 4"/>
          <p:cNvSpPr txBox="1"/>
          <p:nvPr/>
        </p:nvSpPr>
        <p:spPr>
          <a:xfrm>
            <a:off x="355600" y="161036"/>
            <a:ext cx="841375" cy="3048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12700">
              <a:spcBef>
                <a:spcPts val="100"/>
              </a:spcBef>
              <a:defRPr sz="2400" spc="120"/>
            </a:lvl1pPr>
          </a:lstStyle>
          <a:p>
            <a:r>
              <a:t>6.1.1</a:t>
            </a:r>
          </a:p>
        </p:txBody>
      </p:sp>
    </p:spTree>
  </p:cSld>
  <p:clrMapOvr>
    <a:masterClrMapping/>
  </p:clrMapOvr>
  <p:transition spd="med"/>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7" name="object 2"/>
          <p:cNvSpPr txBox="1">
            <a:spLocks noGrp="1"/>
          </p:cNvSpPr>
          <p:nvPr>
            <p:ph type="title"/>
          </p:nvPr>
        </p:nvSpPr>
        <p:spPr>
          <a:xfrm>
            <a:off x="682625" y="929638"/>
            <a:ext cx="11639550" cy="939802"/>
          </a:xfrm>
          <a:prstGeom prst="rect">
            <a:avLst/>
          </a:prstGeom>
        </p:spPr>
        <p:txBody>
          <a:bodyPr/>
          <a:lstStyle>
            <a:lvl1pPr indent="12700" algn="ctr">
              <a:spcBef>
                <a:spcPts val="100"/>
              </a:spcBef>
              <a:defRPr spc="100"/>
            </a:lvl1pPr>
          </a:lstStyle>
          <a:p>
            <a:r>
              <a:t>MetaMask</a:t>
            </a:r>
          </a:p>
        </p:txBody>
      </p:sp>
      <p:sp>
        <p:nvSpPr>
          <p:cNvPr id="1098" name="object 4"/>
          <p:cNvSpPr txBox="1">
            <a:spLocks noGrp="1"/>
          </p:cNvSpPr>
          <p:nvPr>
            <p:ph type="sldNum" sz="quarter" idx="4294967295"/>
          </p:nvPr>
        </p:nvSpPr>
        <p:spPr>
          <a:xfrm>
            <a:off x="6349998" y="9315805"/>
            <a:ext cx="387224" cy="203200"/>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spcBef>
                <a:spcPts val="700"/>
              </a:spcBef>
            </a:lvl1pPr>
          </a:lstStyle>
          <a:p>
            <a:fld id="{86CB4B4D-7CA3-9044-876B-883B54F8677D}" type="slidenum">
              <a:t>112</a:t>
            </a:fld>
            <a:endParaRPr/>
          </a:p>
        </p:txBody>
      </p:sp>
      <p:sp>
        <p:nvSpPr>
          <p:cNvPr id="1099" name="object 2"/>
          <p:cNvSpPr txBox="1"/>
          <p:nvPr/>
        </p:nvSpPr>
        <p:spPr>
          <a:xfrm>
            <a:off x="682623" y="3152055"/>
            <a:ext cx="11639553" cy="191087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ormAutofit/>
          </a:bodyPr>
          <a:lstStyle/>
          <a:p>
            <a:pPr indent="12700" algn="ctr">
              <a:spcBef>
                <a:spcPts val="100"/>
              </a:spcBef>
              <a:defRPr sz="4400"/>
            </a:pPr>
            <a:r>
              <a:t>Google Chrome</a:t>
            </a:r>
            <a:r>
              <a:rPr sz="4000">
                <a:latin typeface="游ゴシック体 ボールド"/>
                <a:ea typeface="游ゴシック体 ボールド"/>
                <a:cs typeface="游ゴシック体 ボールド"/>
                <a:sym typeface="游ゴシック体 ボールド"/>
              </a:rPr>
              <a:t>のプラグインとして利用できる</a:t>
            </a:r>
            <a:endParaRPr sz="4000" spc="66">
              <a:latin typeface="游ゴシック体 ボールド"/>
              <a:ea typeface="游ゴシック体 ボールド"/>
              <a:cs typeface="游ゴシック体 ボールド"/>
              <a:sym typeface="游ゴシック体 ボールド"/>
            </a:endParaRPr>
          </a:p>
          <a:p>
            <a:pPr indent="12700" algn="ctr">
              <a:spcBef>
                <a:spcPts val="100"/>
              </a:spcBef>
              <a:defRPr sz="4400"/>
            </a:pPr>
            <a:r>
              <a:t>Ethereum</a:t>
            </a:r>
            <a:r>
              <a:rPr sz="4000">
                <a:latin typeface="游ゴシック体 ボールド"/>
                <a:ea typeface="游ゴシック体 ボールド"/>
                <a:cs typeface="游ゴシック体 ボールド"/>
                <a:sym typeface="游ゴシック体 ボールド"/>
              </a:rPr>
              <a:t>ウォレット</a:t>
            </a:r>
          </a:p>
        </p:txBody>
      </p:sp>
      <p:sp>
        <p:nvSpPr>
          <p:cNvPr id="1100" name="object 2"/>
          <p:cNvSpPr txBox="1"/>
          <p:nvPr/>
        </p:nvSpPr>
        <p:spPr>
          <a:xfrm>
            <a:off x="707071" y="5646106"/>
            <a:ext cx="11639553" cy="191087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ormAutofit/>
          </a:bodyPr>
          <a:lstStyle/>
          <a:p>
            <a:pPr indent="12700" algn="ctr">
              <a:spcBef>
                <a:spcPts val="100"/>
              </a:spcBef>
              <a:defRPr sz="4000">
                <a:latin typeface="游ゴシック体 ボールド"/>
                <a:ea typeface="游ゴシック体 ボールド"/>
                <a:cs typeface="游ゴシック体 ボールド"/>
                <a:sym typeface="游ゴシック体 ボールド"/>
              </a:defRPr>
            </a:pPr>
            <a:r>
              <a:t>ウォレット</a:t>
            </a:r>
            <a:endParaRPr spc="66"/>
          </a:p>
          <a:p>
            <a:pPr indent="12700" algn="ctr">
              <a:spcBef>
                <a:spcPts val="100"/>
              </a:spcBef>
              <a:defRPr sz="4000">
                <a:latin typeface="游ゴシック体 ボールド"/>
                <a:ea typeface="游ゴシック体 ボールド"/>
                <a:cs typeface="游ゴシック体 ボールド"/>
                <a:sym typeface="游ゴシック体 ボールド"/>
              </a:defRPr>
            </a:pPr>
            <a:r>
              <a:t>→仮想通貨を管理、送金なども行うアプリ</a:t>
            </a:r>
          </a:p>
        </p:txBody>
      </p:sp>
      <p:sp>
        <p:nvSpPr>
          <p:cNvPr id="1101" name="object 4"/>
          <p:cNvSpPr txBox="1"/>
          <p:nvPr/>
        </p:nvSpPr>
        <p:spPr>
          <a:xfrm>
            <a:off x="355600" y="161036"/>
            <a:ext cx="841375" cy="3048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12700">
              <a:spcBef>
                <a:spcPts val="100"/>
              </a:spcBef>
              <a:defRPr sz="2400" spc="120"/>
            </a:lvl1pPr>
          </a:lstStyle>
          <a:p>
            <a:r>
              <a:t>6.4.1</a:t>
            </a:r>
          </a:p>
        </p:txBody>
      </p:sp>
    </p:spTree>
  </p:cSld>
  <p:clrMapOvr>
    <a:masterClrMapping/>
  </p:clrMapOvr>
  <p:transition spd="med"/>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 name="object 2"/>
          <p:cNvSpPr txBox="1">
            <a:spLocks noGrp="1"/>
          </p:cNvSpPr>
          <p:nvPr>
            <p:ph type="title"/>
          </p:nvPr>
        </p:nvSpPr>
        <p:spPr>
          <a:xfrm>
            <a:off x="3467098" y="4394200"/>
            <a:ext cx="6074415" cy="939800"/>
          </a:xfrm>
          <a:prstGeom prst="rect">
            <a:avLst/>
          </a:prstGeom>
        </p:spPr>
        <p:txBody>
          <a:bodyPr/>
          <a:lstStyle>
            <a:lvl1pPr indent="12700" algn="ctr">
              <a:spcBef>
                <a:spcPts val="100"/>
              </a:spcBef>
              <a:defRPr spc="200">
                <a:latin typeface="游ゴシック体 ボールド"/>
                <a:ea typeface="游ゴシック体 ボールド"/>
                <a:cs typeface="游ゴシック体 ボールド"/>
                <a:sym typeface="游ゴシック体 ボールド"/>
              </a:defRPr>
            </a:lvl1pPr>
          </a:lstStyle>
          <a:p>
            <a:r>
              <a:t>7. 演習②</a:t>
            </a:r>
          </a:p>
        </p:txBody>
      </p:sp>
    </p:spTree>
  </p:cSld>
  <p:clrMapOvr>
    <a:masterClrMapping/>
  </p:clrMapOvr>
  <p:transition spd="med"/>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7" name="object 2"/>
          <p:cNvSpPr txBox="1">
            <a:spLocks noGrp="1"/>
          </p:cNvSpPr>
          <p:nvPr>
            <p:ph type="title"/>
          </p:nvPr>
        </p:nvSpPr>
        <p:spPr>
          <a:xfrm>
            <a:off x="644325" y="4406898"/>
            <a:ext cx="11716150" cy="939802"/>
          </a:xfrm>
          <a:prstGeom prst="rect">
            <a:avLst/>
          </a:prstGeom>
        </p:spPr>
        <p:txBody>
          <a:bodyPr/>
          <a:lstStyle>
            <a:lvl1pPr indent="12573" algn="ctr" defTabSz="905255">
              <a:defRPr sz="4900" spc="100"/>
            </a:lvl1pPr>
          </a:lstStyle>
          <a:p>
            <a:r>
              <a:t>フレームワークを利用してDAppsを作る</a:t>
            </a:r>
          </a:p>
        </p:txBody>
      </p:sp>
      <p:sp>
        <p:nvSpPr>
          <p:cNvPr id="1108" name="object 4"/>
          <p:cNvSpPr txBox="1"/>
          <p:nvPr/>
        </p:nvSpPr>
        <p:spPr>
          <a:xfrm>
            <a:off x="355600" y="161036"/>
            <a:ext cx="841375" cy="3048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12700">
              <a:spcBef>
                <a:spcPts val="100"/>
              </a:spcBef>
              <a:defRPr sz="2400" spc="120"/>
            </a:lvl1pPr>
          </a:lstStyle>
          <a:p>
            <a:r>
              <a:t>7.1.1</a:t>
            </a:r>
          </a:p>
        </p:txBody>
      </p:sp>
    </p:spTree>
  </p:cSld>
  <p:clrMapOvr>
    <a:masterClrMapping/>
  </p:clrMapOvr>
  <p:transition spd="med"/>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2" name="object 2"/>
          <p:cNvSpPr txBox="1">
            <a:spLocks noGrp="1"/>
          </p:cNvSpPr>
          <p:nvPr>
            <p:ph type="title"/>
          </p:nvPr>
        </p:nvSpPr>
        <p:spPr>
          <a:xfrm>
            <a:off x="685800" y="787400"/>
            <a:ext cx="11639550" cy="939800"/>
          </a:xfrm>
          <a:prstGeom prst="rect">
            <a:avLst/>
          </a:prstGeom>
        </p:spPr>
        <p:txBody>
          <a:bodyPr/>
          <a:lstStyle>
            <a:lvl1pPr indent="12700" algn="ctr">
              <a:spcBef>
                <a:spcPts val="100"/>
              </a:spcBef>
              <a:defRPr spc="100"/>
            </a:lvl1pPr>
          </a:lstStyle>
          <a:p>
            <a:r>
              <a:t>DApps作成のフレームワーク</a:t>
            </a:r>
          </a:p>
        </p:txBody>
      </p:sp>
      <p:sp>
        <p:nvSpPr>
          <p:cNvPr id="1113" name="object 4"/>
          <p:cNvSpPr txBox="1">
            <a:spLocks noGrp="1"/>
          </p:cNvSpPr>
          <p:nvPr>
            <p:ph type="sldNum" sz="quarter" idx="4294967295"/>
          </p:nvPr>
        </p:nvSpPr>
        <p:spPr>
          <a:xfrm>
            <a:off x="6349998" y="9315805"/>
            <a:ext cx="387224" cy="203200"/>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spcBef>
                <a:spcPts val="700"/>
              </a:spcBef>
            </a:lvl1pPr>
          </a:lstStyle>
          <a:p>
            <a:fld id="{86CB4B4D-7CA3-9044-876B-883B54F8677D}" type="slidenum">
              <a:t>115</a:t>
            </a:fld>
            <a:endParaRPr/>
          </a:p>
        </p:txBody>
      </p:sp>
      <p:sp>
        <p:nvSpPr>
          <p:cNvPr id="1114" name="object 3"/>
          <p:cNvSpPr txBox="1"/>
          <p:nvPr/>
        </p:nvSpPr>
        <p:spPr>
          <a:xfrm>
            <a:off x="303846" y="3012438"/>
            <a:ext cx="12397108" cy="6858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algn="ctr">
              <a:spcBef>
                <a:spcPts val="2100"/>
              </a:spcBef>
              <a:defRPr sz="5400"/>
            </a:lvl1pPr>
          </a:lstStyle>
          <a:p>
            <a:r>
              <a:t>Truffle</a:t>
            </a:r>
          </a:p>
        </p:txBody>
      </p:sp>
      <p:sp>
        <p:nvSpPr>
          <p:cNvPr id="1115" name="object 3"/>
          <p:cNvSpPr txBox="1"/>
          <p:nvPr/>
        </p:nvSpPr>
        <p:spPr>
          <a:xfrm>
            <a:off x="345057" y="4608826"/>
            <a:ext cx="12397108" cy="170815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algn="ctr">
              <a:spcBef>
                <a:spcPts val="2100"/>
              </a:spcBef>
              <a:defRPr sz="4500"/>
            </a:pPr>
            <a:r>
              <a:t>Ethereum</a:t>
            </a:r>
            <a:r>
              <a:rPr>
                <a:latin typeface="游ゴシック体 ボールド"/>
                <a:ea typeface="游ゴシック体 ボールド"/>
                <a:cs typeface="游ゴシック体 ボールド"/>
                <a:sym typeface="游ゴシック体 ボールド"/>
              </a:rPr>
              <a:t>上でのスマートコントラクトを</a:t>
            </a:r>
          </a:p>
          <a:p>
            <a:pPr algn="ctr">
              <a:spcBef>
                <a:spcPts val="2100"/>
              </a:spcBef>
              <a:defRPr sz="4500">
                <a:latin typeface="游ゴシック体 ボールド"/>
                <a:ea typeface="游ゴシック体 ボールド"/>
                <a:cs typeface="游ゴシック体 ボールド"/>
                <a:sym typeface="游ゴシック体 ボールド"/>
              </a:defRPr>
            </a:pPr>
            <a:r>
              <a:t>開発するためのフレームワーク</a:t>
            </a:r>
          </a:p>
        </p:txBody>
      </p:sp>
    </p:spTree>
  </p:cSld>
  <p:clrMapOvr>
    <a:masterClrMapping/>
  </p:clrMapOvr>
  <p:transition spd="med"/>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9" name="object 2"/>
          <p:cNvSpPr txBox="1">
            <a:spLocks noGrp="1"/>
          </p:cNvSpPr>
          <p:nvPr>
            <p:ph type="title"/>
          </p:nvPr>
        </p:nvSpPr>
        <p:spPr>
          <a:xfrm>
            <a:off x="685800" y="787400"/>
            <a:ext cx="11639550" cy="939800"/>
          </a:xfrm>
          <a:prstGeom prst="rect">
            <a:avLst/>
          </a:prstGeom>
        </p:spPr>
        <p:txBody>
          <a:bodyPr/>
          <a:lstStyle/>
          <a:p>
            <a:pPr indent="12700" algn="ctr">
              <a:spcBef>
                <a:spcPts val="100"/>
              </a:spcBef>
              <a:defRPr spc="100"/>
            </a:pPr>
            <a:r>
              <a:t>Ethereum</a:t>
            </a:r>
            <a:r>
              <a:rPr spc="200"/>
              <a:t>のネットワークの種類</a:t>
            </a:r>
          </a:p>
        </p:txBody>
      </p:sp>
      <p:sp>
        <p:nvSpPr>
          <p:cNvPr id="1120" name="object 4"/>
          <p:cNvSpPr txBox="1">
            <a:spLocks noGrp="1"/>
          </p:cNvSpPr>
          <p:nvPr>
            <p:ph type="sldNum" sz="quarter" idx="4294967295"/>
          </p:nvPr>
        </p:nvSpPr>
        <p:spPr>
          <a:xfrm>
            <a:off x="6349998" y="9315805"/>
            <a:ext cx="387224" cy="203200"/>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spcBef>
                <a:spcPts val="700"/>
              </a:spcBef>
            </a:lvl1pPr>
          </a:lstStyle>
          <a:p>
            <a:fld id="{86CB4B4D-7CA3-9044-876B-883B54F8677D}" type="slidenum">
              <a:t>116</a:t>
            </a:fld>
            <a:endParaRPr/>
          </a:p>
        </p:txBody>
      </p:sp>
      <p:sp>
        <p:nvSpPr>
          <p:cNvPr id="1121" name="object 3"/>
          <p:cNvSpPr txBox="1"/>
          <p:nvPr/>
        </p:nvSpPr>
        <p:spPr>
          <a:xfrm>
            <a:off x="193611" y="2882900"/>
            <a:ext cx="12700001" cy="650875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algn="ctr">
              <a:spcBef>
                <a:spcPts val="2100"/>
              </a:spcBef>
              <a:defRPr sz="3900">
                <a:latin typeface="游ゴシック体 ボールド"/>
                <a:ea typeface="游ゴシック体 ボールド"/>
                <a:cs typeface="游ゴシック体 ボールド"/>
                <a:sym typeface="游ゴシック体 ボールド"/>
              </a:defRPr>
            </a:pPr>
            <a:r>
              <a:t>メインネットワーク</a:t>
            </a:r>
          </a:p>
          <a:p>
            <a:pPr algn="ctr">
              <a:spcBef>
                <a:spcPts val="1600"/>
              </a:spcBef>
              <a:defRPr sz="3900">
                <a:latin typeface="游ゴシック体 ボールド"/>
                <a:ea typeface="游ゴシック体 ボールド"/>
                <a:cs typeface="游ゴシック体 ボールド"/>
                <a:sym typeface="游ゴシック体 ボールド"/>
              </a:defRPr>
            </a:pPr>
            <a:r>
              <a:t>価値をもった通貨が取引されるネットワーク</a:t>
            </a:r>
          </a:p>
          <a:p>
            <a:pPr algn="ctr">
              <a:spcBef>
                <a:spcPts val="5500"/>
              </a:spcBef>
              <a:defRPr sz="3900" spc="-195">
                <a:latin typeface="游ゴシック体 ボールド"/>
                <a:ea typeface="游ゴシック体 ボールド"/>
                <a:cs typeface="游ゴシック体 ボールド"/>
                <a:sym typeface="游ゴシック体 ボールド"/>
              </a:defRPr>
            </a:pPr>
            <a:r>
              <a:t>テ</a:t>
            </a:r>
            <a:r>
              <a:rPr spc="0"/>
              <a:t>ストネットワーク</a:t>
            </a:r>
          </a:p>
          <a:p>
            <a:pPr algn="ctr">
              <a:spcBef>
                <a:spcPts val="1600"/>
              </a:spcBef>
              <a:defRPr sz="3900">
                <a:latin typeface="游ゴシック体 ボールド"/>
                <a:ea typeface="游ゴシック体 ボールド"/>
                <a:cs typeface="游ゴシック体 ボールド"/>
                <a:sym typeface="游ゴシック体 ボールド"/>
              </a:defRPr>
            </a:pPr>
            <a:r>
              <a:t>価値を持たない通貨が取引される</a:t>
            </a:r>
            <a:r>
              <a:rPr spc="-195"/>
              <a:t>テ</a:t>
            </a:r>
            <a:r>
              <a:t>スト用ネットワーク</a:t>
            </a:r>
          </a:p>
          <a:p>
            <a:pPr algn="ctr">
              <a:spcBef>
                <a:spcPts val="1600"/>
              </a:spcBef>
              <a:defRPr sz="3900">
                <a:latin typeface="游ゴシック体 ボールド"/>
                <a:ea typeface="游ゴシック体 ボールド"/>
                <a:cs typeface="游ゴシック体 ボールド"/>
                <a:sym typeface="游ゴシック体 ボールド"/>
              </a:defRPr>
            </a:pPr>
            <a:endParaRPr/>
          </a:p>
          <a:p>
            <a:pPr algn="ctr">
              <a:defRPr sz="3900">
                <a:latin typeface="游ゴシック体 ボールド"/>
                <a:ea typeface="游ゴシック体 ボールド"/>
                <a:cs typeface="游ゴシック体 ボールド"/>
                <a:sym typeface="游ゴシック体 ボールド"/>
              </a:defRPr>
            </a:pPr>
            <a:r>
              <a:t>プラ</a:t>
            </a:r>
            <a:r>
              <a:rPr spc="-350"/>
              <a:t>イ</a:t>
            </a:r>
            <a:r>
              <a:rPr spc="-116"/>
              <a:t>ベ</a:t>
            </a:r>
            <a:r>
              <a:t>ートネットワーク</a:t>
            </a:r>
          </a:p>
          <a:p>
            <a:pPr algn="ctr">
              <a:spcBef>
                <a:spcPts val="1600"/>
              </a:spcBef>
              <a:defRPr sz="3900">
                <a:latin typeface="游ゴシック体 ボールド"/>
                <a:ea typeface="游ゴシック体 ボールド"/>
                <a:cs typeface="游ゴシック体 ボールド"/>
                <a:sym typeface="游ゴシック体 ボールド"/>
              </a:defRPr>
            </a:pPr>
            <a:r>
              <a:t>個人が構築するネットワーク</a:t>
            </a:r>
          </a:p>
        </p:txBody>
      </p:sp>
      <p:sp>
        <p:nvSpPr>
          <p:cNvPr id="1122" name="object 4"/>
          <p:cNvSpPr txBox="1"/>
          <p:nvPr/>
        </p:nvSpPr>
        <p:spPr>
          <a:xfrm>
            <a:off x="355600" y="161036"/>
            <a:ext cx="841375" cy="3048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12700">
              <a:spcBef>
                <a:spcPts val="100"/>
              </a:spcBef>
              <a:defRPr sz="2400" spc="120"/>
            </a:lvl1pPr>
          </a:lstStyle>
          <a:p>
            <a:r>
              <a:t>7.3.1</a:t>
            </a:r>
          </a:p>
        </p:txBody>
      </p:sp>
    </p:spTree>
  </p:cSld>
  <p:clrMapOvr>
    <a:masterClrMapping/>
  </p:clrMapOvr>
  <p:transition spd="med"/>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 name="object 2"/>
          <p:cNvSpPr txBox="1">
            <a:spLocks noGrp="1"/>
          </p:cNvSpPr>
          <p:nvPr>
            <p:ph type="title"/>
          </p:nvPr>
        </p:nvSpPr>
        <p:spPr>
          <a:xfrm>
            <a:off x="293622" y="4406900"/>
            <a:ext cx="12499976" cy="939800"/>
          </a:xfrm>
          <a:prstGeom prst="rect">
            <a:avLst/>
          </a:prstGeom>
        </p:spPr>
        <p:txBody>
          <a:bodyPr/>
          <a:lstStyle/>
          <a:p>
            <a:pPr indent="10539" defTabSz="758951">
              <a:defRPr sz="5400"/>
            </a:pPr>
            <a:r>
              <a:t>演習1. オリジ</a:t>
            </a:r>
            <a:r>
              <a:rPr spc="-300"/>
              <a:t>ナ</a:t>
            </a:r>
            <a:r>
              <a:t>ルの仮想通貨を発行する</a:t>
            </a:r>
          </a:p>
        </p:txBody>
      </p:sp>
      <p:sp>
        <p:nvSpPr>
          <p:cNvPr id="1127" name="object 3"/>
          <p:cNvSpPr txBox="1">
            <a:spLocks noGrp="1"/>
          </p:cNvSpPr>
          <p:nvPr>
            <p:ph type="sldNum" sz="quarter" idx="4294967295"/>
          </p:nvPr>
        </p:nvSpPr>
        <p:spPr>
          <a:xfrm>
            <a:off x="6349998" y="9315805"/>
            <a:ext cx="387224" cy="203200"/>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117</a:t>
            </a:fld>
            <a:endParaRPr/>
          </a:p>
        </p:txBody>
      </p:sp>
      <p:sp>
        <p:nvSpPr>
          <p:cNvPr id="1128" name="object 4"/>
          <p:cNvSpPr txBox="1"/>
          <p:nvPr/>
        </p:nvSpPr>
        <p:spPr>
          <a:xfrm>
            <a:off x="508000" y="313436"/>
            <a:ext cx="2426586" cy="7747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indent="12700">
              <a:spcBef>
                <a:spcPts val="100"/>
              </a:spcBef>
              <a:defRPr sz="2400" spc="120"/>
            </a:pPr>
            <a:r>
              <a:t>7章　演習①</a:t>
            </a:r>
          </a:p>
        </p:txBody>
      </p:sp>
    </p:spTree>
  </p:cSld>
  <p:clrMapOvr>
    <a:masterClrMapping/>
  </p:clrMapOvr>
  <p:transition spd="med"/>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0" name="object 2"/>
          <p:cNvSpPr txBox="1">
            <a:spLocks noGrp="1"/>
          </p:cNvSpPr>
          <p:nvPr>
            <p:ph type="title"/>
          </p:nvPr>
        </p:nvSpPr>
        <p:spPr>
          <a:xfrm>
            <a:off x="685800" y="787400"/>
            <a:ext cx="11639550" cy="939800"/>
          </a:xfrm>
          <a:prstGeom prst="rect">
            <a:avLst/>
          </a:prstGeom>
        </p:spPr>
        <p:txBody>
          <a:bodyPr/>
          <a:lstStyle>
            <a:lvl1pPr indent="12700" algn="ctr">
              <a:spcBef>
                <a:spcPts val="100"/>
              </a:spcBef>
              <a:defRPr spc="100"/>
            </a:lvl1pPr>
          </a:lstStyle>
          <a:p>
            <a:r>
              <a:t>ERCトークン</a:t>
            </a:r>
          </a:p>
        </p:txBody>
      </p:sp>
      <p:sp>
        <p:nvSpPr>
          <p:cNvPr id="1131" name="object 4"/>
          <p:cNvSpPr txBox="1">
            <a:spLocks noGrp="1"/>
          </p:cNvSpPr>
          <p:nvPr>
            <p:ph type="sldNum" sz="quarter" idx="4294967295"/>
          </p:nvPr>
        </p:nvSpPr>
        <p:spPr>
          <a:xfrm>
            <a:off x="6349998" y="9315805"/>
            <a:ext cx="387224" cy="203200"/>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spcBef>
                <a:spcPts val="700"/>
              </a:spcBef>
            </a:lvl1pPr>
          </a:lstStyle>
          <a:p>
            <a:fld id="{86CB4B4D-7CA3-9044-876B-883B54F8677D}" type="slidenum">
              <a:t>118</a:t>
            </a:fld>
            <a:endParaRPr/>
          </a:p>
        </p:txBody>
      </p:sp>
      <p:sp>
        <p:nvSpPr>
          <p:cNvPr id="1132" name="object 2"/>
          <p:cNvSpPr txBox="1"/>
          <p:nvPr/>
        </p:nvSpPr>
        <p:spPr>
          <a:xfrm>
            <a:off x="818196" y="3258818"/>
            <a:ext cx="11417303" cy="93980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ormAutofit/>
          </a:bodyPr>
          <a:lstStyle>
            <a:lvl1pPr indent="9892" defTabSz="712317">
              <a:defRPr sz="4655">
                <a:latin typeface="游ゴシック体 ボールド"/>
                <a:ea typeface="游ゴシック体 ボールド"/>
                <a:cs typeface="游ゴシック体 ボールド"/>
                <a:sym typeface="游ゴシック体 ボールド"/>
              </a:defRPr>
            </a:lvl1pPr>
          </a:lstStyle>
          <a:p>
            <a:r>
              <a:t>ERC (Ethereum  Request for Comment)</a:t>
            </a:r>
          </a:p>
        </p:txBody>
      </p:sp>
      <p:sp>
        <p:nvSpPr>
          <p:cNvPr id="1133" name="object 2"/>
          <p:cNvSpPr txBox="1"/>
          <p:nvPr/>
        </p:nvSpPr>
        <p:spPr>
          <a:xfrm>
            <a:off x="818196" y="5725159"/>
            <a:ext cx="11417303" cy="93980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ormAutofit/>
          </a:bodyPr>
          <a:lstStyle>
            <a:lvl1pPr indent="12700" algn="ctr">
              <a:spcBef>
                <a:spcPts val="100"/>
              </a:spcBef>
              <a:defRPr sz="6000"/>
            </a:lvl1pPr>
          </a:lstStyle>
          <a:p>
            <a:r>
              <a:t>ERC20 Token Standard</a:t>
            </a:r>
          </a:p>
        </p:txBody>
      </p:sp>
      <p:sp>
        <p:nvSpPr>
          <p:cNvPr id="1134" name="object 2"/>
          <p:cNvSpPr txBox="1"/>
          <p:nvPr/>
        </p:nvSpPr>
        <p:spPr>
          <a:xfrm>
            <a:off x="793750" y="7057389"/>
            <a:ext cx="11417300" cy="93980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ormAutofit/>
          </a:bodyPr>
          <a:lstStyle>
            <a:lvl1pPr indent="10795" algn="ctr" defTabSz="777240">
              <a:defRPr sz="5100"/>
            </a:lvl1pPr>
          </a:lstStyle>
          <a:p>
            <a:r>
              <a:t>Ethereum上で発行するトークンの規格</a:t>
            </a:r>
          </a:p>
        </p:txBody>
      </p:sp>
      <p:sp>
        <p:nvSpPr>
          <p:cNvPr id="1135" name="object 4"/>
          <p:cNvSpPr txBox="1"/>
          <p:nvPr/>
        </p:nvSpPr>
        <p:spPr>
          <a:xfrm>
            <a:off x="355600" y="161036"/>
            <a:ext cx="841375" cy="3048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12700">
              <a:spcBef>
                <a:spcPts val="100"/>
              </a:spcBef>
              <a:defRPr sz="2400" spc="120"/>
            </a:lvl1pPr>
          </a:lstStyle>
          <a:p>
            <a:r>
              <a:t>7.3.1</a:t>
            </a:r>
          </a:p>
        </p:txBody>
      </p:sp>
    </p:spTree>
  </p:cSld>
  <p:clrMapOvr>
    <a:masterClrMapping/>
  </p:clrMapOvr>
  <p:transition spd="med"/>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9" name="object 2"/>
          <p:cNvSpPr txBox="1">
            <a:spLocks noGrp="1"/>
          </p:cNvSpPr>
          <p:nvPr>
            <p:ph type="title"/>
          </p:nvPr>
        </p:nvSpPr>
        <p:spPr>
          <a:xfrm>
            <a:off x="-1" y="4313276"/>
            <a:ext cx="13004801" cy="1127048"/>
          </a:xfrm>
          <a:prstGeom prst="rect">
            <a:avLst/>
          </a:prstGeom>
        </p:spPr>
        <p:txBody>
          <a:bodyPr/>
          <a:lstStyle>
            <a:lvl1pPr indent="12700" algn="ctr">
              <a:spcBef>
                <a:spcPts val="100"/>
              </a:spcBef>
              <a:defRPr spc="200">
                <a:latin typeface="游ゴシック体 ボールド"/>
                <a:ea typeface="游ゴシック体 ボールド"/>
                <a:cs typeface="游ゴシック体 ボールド"/>
                <a:sym typeface="游ゴシック体 ボールド"/>
              </a:defRPr>
            </a:lvl1pPr>
          </a:lstStyle>
          <a:p>
            <a:r>
              <a:t>スマートコントラクト開発実践</a:t>
            </a:r>
          </a:p>
        </p:txBody>
      </p:sp>
    </p:spTree>
  </p:cSld>
  <p:clrMapOvr>
    <a:masterClrMapping/>
  </p:clrMapOvr>
  <p:transition spd="med"/>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 name="object 2"/>
          <p:cNvSpPr txBox="1">
            <a:spLocks noGrp="1"/>
          </p:cNvSpPr>
          <p:nvPr>
            <p:ph type="title"/>
          </p:nvPr>
        </p:nvSpPr>
        <p:spPr>
          <a:xfrm>
            <a:off x="3829050" y="885787"/>
            <a:ext cx="5359400" cy="939801"/>
          </a:xfrm>
          <a:prstGeom prst="rect">
            <a:avLst/>
          </a:prstGeom>
        </p:spPr>
        <p:txBody>
          <a:bodyPr/>
          <a:lstStyle>
            <a:lvl1pPr indent="12700">
              <a:spcBef>
                <a:spcPts val="100"/>
              </a:spcBef>
            </a:lvl1pPr>
          </a:lstStyle>
          <a:p>
            <a:r>
              <a:t>分散自律型台帳</a:t>
            </a:r>
          </a:p>
        </p:txBody>
      </p:sp>
      <p:sp>
        <p:nvSpPr>
          <p:cNvPr id="163" name="object 11"/>
          <p:cNvSpPr txBox="1">
            <a:spLocks noGrp="1"/>
          </p:cNvSpPr>
          <p:nvPr>
            <p:ph type="sldNum" sz="quarter" idx="4294967295"/>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12</a:t>
            </a:fld>
            <a:endParaRPr/>
          </a:p>
        </p:txBody>
      </p:sp>
      <p:sp>
        <p:nvSpPr>
          <p:cNvPr id="164" name="object 10"/>
          <p:cNvSpPr txBox="1"/>
          <p:nvPr/>
        </p:nvSpPr>
        <p:spPr>
          <a:xfrm>
            <a:off x="355600" y="253999"/>
            <a:ext cx="841375" cy="3048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12700">
              <a:spcBef>
                <a:spcPts val="100"/>
              </a:spcBef>
              <a:defRPr sz="2400" spc="120"/>
            </a:lvl1pPr>
          </a:lstStyle>
          <a:p>
            <a:r>
              <a:t>1.1.1</a:t>
            </a:r>
          </a:p>
        </p:txBody>
      </p:sp>
      <p:sp>
        <p:nvSpPr>
          <p:cNvPr id="165" name="object 6"/>
          <p:cNvSpPr txBox="1"/>
          <p:nvPr/>
        </p:nvSpPr>
        <p:spPr>
          <a:xfrm>
            <a:off x="1602155" y="3137635"/>
            <a:ext cx="10850093" cy="5080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marR="5080" indent="787400">
              <a:lnSpc>
                <a:spcPct val="126000"/>
              </a:lnSpc>
              <a:spcBef>
                <a:spcPts val="100"/>
              </a:spcBef>
              <a:defRPr sz="4000">
                <a:latin typeface="游ゴシック体 ボールド"/>
                <a:ea typeface="游ゴシック体 ボールド"/>
                <a:cs typeface="游ゴシック体 ボールド"/>
                <a:sym typeface="游ゴシック体 ボールド"/>
              </a:defRPr>
            </a:lvl1pPr>
          </a:lstStyle>
          <a:p>
            <a:r>
              <a:t>Q. 悪い人が混じる可能性はないの？</a:t>
            </a:r>
          </a:p>
        </p:txBody>
      </p:sp>
      <p:sp>
        <p:nvSpPr>
          <p:cNvPr id="166" name="object 6"/>
          <p:cNvSpPr txBox="1"/>
          <p:nvPr/>
        </p:nvSpPr>
        <p:spPr>
          <a:xfrm>
            <a:off x="4066478" y="4732220"/>
            <a:ext cx="5359403" cy="141478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1188451" marR="5080" indent="-401051">
              <a:lnSpc>
                <a:spcPct val="126000"/>
              </a:lnSpc>
              <a:spcBef>
                <a:spcPts val="100"/>
              </a:spcBef>
              <a:buSzPct val="100000"/>
              <a:buChar char="•"/>
              <a:defRPr sz="4000">
                <a:latin typeface="游ゴシック体 ボールド"/>
                <a:ea typeface="游ゴシック体 ボールド"/>
                <a:cs typeface="游ゴシック体 ボールド"/>
                <a:sym typeface="游ゴシック体 ボールド"/>
              </a:defRPr>
            </a:pPr>
            <a:r>
              <a:t>データ削除</a:t>
            </a:r>
          </a:p>
          <a:p>
            <a:pPr marL="1188451" marR="5080" indent="-401051">
              <a:lnSpc>
                <a:spcPct val="126000"/>
              </a:lnSpc>
              <a:spcBef>
                <a:spcPts val="100"/>
              </a:spcBef>
              <a:buSzPct val="100000"/>
              <a:buChar char="•"/>
              <a:defRPr sz="4000">
                <a:latin typeface="游ゴシック体 ボールド"/>
                <a:ea typeface="游ゴシック体 ボールド"/>
                <a:cs typeface="游ゴシック体 ボールド"/>
                <a:sym typeface="游ゴシック体 ボールド"/>
              </a:defRPr>
            </a:pPr>
            <a:r>
              <a:t>書き換え</a:t>
            </a:r>
          </a:p>
        </p:txBody>
      </p:sp>
    </p:spTree>
  </p:cSld>
  <p:clrMapOvr>
    <a:masterClrMapping/>
  </p:clrMapOvr>
  <p:transition spd="med"/>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0" name="object 2"/>
          <p:cNvSpPr txBox="1">
            <a:spLocks noGrp="1"/>
          </p:cNvSpPr>
          <p:nvPr>
            <p:ph type="title"/>
          </p:nvPr>
        </p:nvSpPr>
        <p:spPr>
          <a:xfrm>
            <a:off x="3829050" y="885787"/>
            <a:ext cx="5359400" cy="939801"/>
          </a:xfrm>
          <a:prstGeom prst="rect">
            <a:avLst/>
          </a:prstGeom>
        </p:spPr>
        <p:txBody>
          <a:bodyPr/>
          <a:lstStyle>
            <a:lvl1pPr indent="12700">
              <a:spcBef>
                <a:spcPts val="100"/>
              </a:spcBef>
            </a:lvl1pPr>
          </a:lstStyle>
          <a:p>
            <a:r>
              <a:t>分散自律型台帳</a:t>
            </a:r>
          </a:p>
        </p:txBody>
      </p:sp>
      <p:sp>
        <p:nvSpPr>
          <p:cNvPr id="171" name="object 11"/>
          <p:cNvSpPr txBox="1">
            <a:spLocks noGrp="1"/>
          </p:cNvSpPr>
          <p:nvPr>
            <p:ph type="sldNum" sz="quarter" idx="4294967295"/>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13</a:t>
            </a:fld>
            <a:endParaRPr/>
          </a:p>
        </p:txBody>
      </p:sp>
      <p:sp>
        <p:nvSpPr>
          <p:cNvPr id="172" name="object 10"/>
          <p:cNvSpPr txBox="1"/>
          <p:nvPr/>
        </p:nvSpPr>
        <p:spPr>
          <a:xfrm>
            <a:off x="355600" y="253999"/>
            <a:ext cx="841375" cy="3048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12700">
              <a:spcBef>
                <a:spcPts val="100"/>
              </a:spcBef>
              <a:defRPr sz="2400" spc="120"/>
            </a:lvl1pPr>
          </a:lstStyle>
          <a:p>
            <a:r>
              <a:t>1.1.1</a:t>
            </a:r>
          </a:p>
        </p:txBody>
      </p:sp>
      <p:sp>
        <p:nvSpPr>
          <p:cNvPr id="173" name="object 6"/>
          <p:cNvSpPr txBox="1"/>
          <p:nvPr/>
        </p:nvSpPr>
        <p:spPr>
          <a:xfrm>
            <a:off x="57679" y="3786124"/>
            <a:ext cx="12459974" cy="218135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R="5080" indent="787400" algn="ctr">
              <a:lnSpc>
                <a:spcPct val="126000"/>
              </a:lnSpc>
              <a:spcBef>
                <a:spcPts val="100"/>
              </a:spcBef>
              <a:defRPr sz="4000">
                <a:latin typeface="游ゴシック体 ボールド"/>
                <a:ea typeface="游ゴシック体 ボールド"/>
                <a:cs typeface="游ゴシック体 ボールド"/>
                <a:sym typeface="游ゴシック体 ボールド"/>
              </a:defRPr>
            </a:pPr>
            <a:r>
              <a:t>A .ある。</a:t>
            </a:r>
          </a:p>
          <a:p>
            <a:pPr marR="5080" indent="787400" algn="ctr">
              <a:lnSpc>
                <a:spcPct val="126000"/>
              </a:lnSpc>
              <a:spcBef>
                <a:spcPts val="100"/>
              </a:spcBef>
              <a:defRPr sz="3600">
                <a:latin typeface="游ゴシック体 ボールド"/>
                <a:ea typeface="游ゴシック体 ボールド"/>
                <a:cs typeface="游ゴシック体 ボールド"/>
                <a:sym typeface="游ゴシック体 ボールド"/>
              </a:defRPr>
            </a:pPr>
            <a:r>
              <a:t>ただし、悪いことをしても</a:t>
            </a:r>
          </a:p>
          <a:p>
            <a:pPr marR="5080" indent="787400" algn="ctr">
              <a:lnSpc>
                <a:spcPct val="126000"/>
              </a:lnSpc>
              <a:spcBef>
                <a:spcPts val="100"/>
              </a:spcBef>
              <a:defRPr sz="3600">
                <a:latin typeface="游ゴシック体 ボールド"/>
                <a:ea typeface="游ゴシック体 ボールド"/>
                <a:cs typeface="游ゴシック体 ボールド"/>
                <a:sym typeface="游ゴシック体 ボールド"/>
              </a:defRPr>
            </a:pPr>
            <a:r>
              <a:t>経済的に損するような仕組みが作られている</a:t>
            </a:r>
          </a:p>
        </p:txBody>
      </p:sp>
      <p:sp>
        <p:nvSpPr>
          <p:cNvPr id="174" name="悪いことをするためのお金 &gt;   悪いことをして得るお金"/>
          <p:cNvSpPr txBox="1"/>
          <p:nvPr/>
        </p:nvSpPr>
        <p:spPr>
          <a:xfrm>
            <a:off x="-302752" y="7012476"/>
            <a:ext cx="12521333" cy="5486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lvl1pPr marR="5080" indent="787400" algn="ctr">
              <a:lnSpc>
                <a:spcPct val="126000"/>
              </a:lnSpc>
              <a:spcBef>
                <a:spcPts val="100"/>
              </a:spcBef>
              <a:defRPr sz="3600">
                <a:latin typeface="游ゴシック体 ボールド"/>
                <a:ea typeface="游ゴシック体 ボールド"/>
                <a:cs typeface="游ゴシック体 ボールド"/>
                <a:sym typeface="游ゴシック体 ボールド"/>
              </a:defRPr>
            </a:lvl1pPr>
          </a:lstStyle>
          <a:p>
            <a:r>
              <a:t>悪いことをするためのお金　&gt;   悪いことをして得るお金</a:t>
            </a:r>
          </a:p>
        </p:txBody>
      </p:sp>
    </p:spTree>
  </p:cSld>
  <p:clrMapOvr>
    <a:masterClrMapping/>
  </p:clrMapOvr>
  <p:transition spd="med"/>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 name="object 2"/>
          <p:cNvSpPr txBox="1">
            <a:spLocks noGrp="1"/>
          </p:cNvSpPr>
          <p:nvPr>
            <p:ph type="title"/>
          </p:nvPr>
        </p:nvSpPr>
        <p:spPr>
          <a:xfrm>
            <a:off x="3829050" y="885787"/>
            <a:ext cx="5359400" cy="939801"/>
          </a:xfrm>
          <a:prstGeom prst="rect">
            <a:avLst/>
          </a:prstGeom>
        </p:spPr>
        <p:txBody>
          <a:bodyPr/>
          <a:lstStyle>
            <a:lvl1pPr indent="12700">
              <a:spcBef>
                <a:spcPts val="100"/>
              </a:spcBef>
            </a:lvl1pPr>
          </a:lstStyle>
          <a:p>
            <a:r>
              <a:t>分散自律型台帳</a:t>
            </a:r>
          </a:p>
        </p:txBody>
      </p:sp>
      <p:sp>
        <p:nvSpPr>
          <p:cNvPr id="179" name="object 11"/>
          <p:cNvSpPr txBox="1">
            <a:spLocks noGrp="1"/>
          </p:cNvSpPr>
          <p:nvPr>
            <p:ph type="sldNum" sz="quarter" idx="4294967295"/>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14</a:t>
            </a:fld>
            <a:endParaRPr/>
          </a:p>
        </p:txBody>
      </p:sp>
      <p:sp>
        <p:nvSpPr>
          <p:cNvPr id="180" name="object 10"/>
          <p:cNvSpPr txBox="1"/>
          <p:nvPr/>
        </p:nvSpPr>
        <p:spPr>
          <a:xfrm>
            <a:off x="355600" y="253999"/>
            <a:ext cx="841375" cy="3048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12700">
              <a:spcBef>
                <a:spcPts val="100"/>
              </a:spcBef>
              <a:defRPr sz="2400" spc="120"/>
            </a:lvl1pPr>
          </a:lstStyle>
          <a:p>
            <a:r>
              <a:t>1.1.1</a:t>
            </a:r>
          </a:p>
        </p:txBody>
      </p:sp>
      <p:sp>
        <p:nvSpPr>
          <p:cNvPr id="181" name="「データ」を安全に管理することができる"/>
          <p:cNvSpPr txBox="1"/>
          <p:nvPr/>
        </p:nvSpPr>
        <p:spPr>
          <a:xfrm>
            <a:off x="1765485" y="5296377"/>
            <a:ext cx="8754361" cy="54863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lvl1pPr>
              <a:defRPr sz="3600">
                <a:latin typeface="游ゴシック体 ボールド"/>
                <a:ea typeface="游ゴシック体 ボールド"/>
                <a:cs typeface="游ゴシック体 ボールド"/>
                <a:sym typeface="游ゴシック体 ボールド"/>
              </a:defRPr>
            </a:lvl1pPr>
          </a:lstStyle>
          <a:p>
            <a:r>
              <a:t>「データ」を安全に管理することができる</a:t>
            </a:r>
          </a:p>
        </p:txBody>
      </p:sp>
      <p:sp>
        <p:nvSpPr>
          <p:cNvPr id="182" name="「通貨のやり取り記録」を安全に管理することができる"/>
          <p:cNvSpPr txBox="1"/>
          <p:nvPr/>
        </p:nvSpPr>
        <p:spPr>
          <a:xfrm>
            <a:off x="750826" y="6543178"/>
            <a:ext cx="11515849" cy="5486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lvl1pPr algn="ctr">
              <a:defRPr sz="3600">
                <a:latin typeface="游ゴシック体 ボールド"/>
                <a:ea typeface="游ゴシック体 ボールド"/>
                <a:cs typeface="游ゴシック体 ボールド"/>
                <a:sym typeface="游ゴシック体 ボールド"/>
              </a:defRPr>
            </a:lvl1pPr>
          </a:lstStyle>
          <a:p>
            <a:r>
              <a:t>「通貨のやり取り記録」を安全に管理することができる</a:t>
            </a:r>
          </a:p>
        </p:txBody>
      </p:sp>
      <p:sp>
        <p:nvSpPr>
          <p:cNvPr id="183" name="ビットコイン"/>
          <p:cNvSpPr txBox="1"/>
          <p:nvPr/>
        </p:nvSpPr>
        <p:spPr>
          <a:xfrm>
            <a:off x="5091939" y="8161235"/>
            <a:ext cx="2833621" cy="54863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lvl1pPr>
              <a:defRPr sz="3600">
                <a:latin typeface="游ゴシック体 ボールド"/>
                <a:ea typeface="游ゴシック体 ボールド"/>
                <a:cs typeface="游ゴシック体 ボールド"/>
                <a:sym typeface="游ゴシック体 ボールド"/>
              </a:defRPr>
            </a:lvl1pPr>
          </a:lstStyle>
          <a:p>
            <a:r>
              <a:t>ビットコイン</a:t>
            </a:r>
          </a:p>
        </p:txBody>
      </p:sp>
      <p:sp>
        <p:nvSpPr>
          <p:cNvPr id="184" name="分散→みんなで…"/>
          <p:cNvSpPr txBox="1"/>
          <p:nvPr/>
        </p:nvSpPr>
        <p:spPr>
          <a:xfrm>
            <a:off x="3645425" y="2636318"/>
            <a:ext cx="5951484" cy="1920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p>
            <a:pPr marL="360947" indent="-360947">
              <a:buSzPct val="100000"/>
              <a:buChar char="•"/>
              <a:defRPr sz="3600">
                <a:latin typeface="游ゴシック体 ボールド"/>
                <a:ea typeface="游ゴシック体 ボールド"/>
                <a:cs typeface="游ゴシック体 ボールド"/>
                <a:sym typeface="游ゴシック体 ボールド"/>
              </a:defRPr>
            </a:pPr>
            <a:r>
              <a:t>分散→みんなで</a:t>
            </a:r>
          </a:p>
          <a:p>
            <a:pPr marL="360947" indent="-360947">
              <a:buSzPct val="100000"/>
              <a:buChar char="•"/>
              <a:defRPr sz="3600">
                <a:latin typeface="游ゴシック体 ボールド"/>
                <a:ea typeface="游ゴシック体 ボールド"/>
                <a:cs typeface="游ゴシック体 ボールド"/>
                <a:sym typeface="游ゴシック体 ボールド"/>
              </a:defRPr>
            </a:pPr>
            <a:r>
              <a:t>自律→管理者の存在しない</a:t>
            </a:r>
          </a:p>
          <a:p>
            <a:pPr marL="360947" indent="-360947">
              <a:buSzPct val="100000"/>
              <a:buChar char="•"/>
              <a:defRPr sz="3600">
                <a:latin typeface="游ゴシック体 ボールド"/>
                <a:ea typeface="游ゴシック体 ボールド"/>
                <a:cs typeface="游ゴシック体 ボールド"/>
                <a:sym typeface="游ゴシック体 ボールド"/>
              </a:defRPr>
            </a:pPr>
            <a:r>
              <a:t>台帳→記録</a:t>
            </a:r>
          </a:p>
        </p:txBody>
      </p:sp>
      <p:sp>
        <p:nvSpPr>
          <p:cNvPr id="185" name="線"/>
          <p:cNvSpPr/>
          <p:nvPr/>
        </p:nvSpPr>
        <p:spPr>
          <a:xfrm>
            <a:off x="6502400" y="7304723"/>
            <a:ext cx="1" cy="551376"/>
          </a:xfrm>
          <a:prstGeom prst="line">
            <a:avLst/>
          </a:prstGeom>
          <a:ln w="76200">
            <a:solidFill>
              <a:schemeClr val="accent1"/>
            </a:solidFill>
            <a:tailEnd type="triangle"/>
          </a:ln>
          <a:effectLst>
            <a:outerShdw blurRad="38100" dist="23000" dir="5400000" rotWithShape="0">
              <a:srgbClr val="000000">
                <a:alpha val="35000"/>
              </a:srgbClr>
            </a:outerShdw>
          </a:effectLst>
        </p:spPr>
        <p:txBody>
          <a:bodyPr lIns="45718" tIns="45718" rIns="45718" bIns="45718"/>
          <a:lstStyle/>
          <a:p>
            <a:endParaRPr/>
          </a:p>
        </p:txBody>
      </p:sp>
    </p:spTree>
  </p:cSld>
  <p:clrMapOvr>
    <a:masterClrMapping/>
  </p:clrMapOvr>
  <p:transition spd="med"/>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 name="object 5"/>
          <p:cNvSpPr txBox="1">
            <a:spLocks noGrp="1"/>
          </p:cNvSpPr>
          <p:nvPr>
            <p:ph type="sldNum" sz="quarter" idx="4294967295"/>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15</a:t>
            </a:fld>
            <a:endParaRPr/>
          </a:p>
        </p:txBody>
      </p:sp>
      <p:sp>
        <p:nvSpPr>
          <p:cNvPr id="190" name="object 4"/>
          <p:cNvSpPr txBox="1"/>
          <p:nvPr/>
        </p:nvSpPr>
        <p:spPr>
          <a:xfrm>
            <a:off x="355600" y="253999"/>
            <a:ext cx="841375" cy="3048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12700">
              <a:spcBef>
                <a:spcPts val="100"/>
              </a:spcBef>
              <a:defRPr sz="2400" spc="120"/>
            </a:lvl1pPr>
          </a:lstStyle>
          <a:p>
            <a:r>
              <a:t>1.1.1</a:t>
            </a:r>
          </a:p>
        </p:txBody>
      </p:sp>
      <p:sp>
        <p:nvSpPr>
          <p:cNvPr id="191" name="「誰でも参加できる」とは？"/>
          <p:cNvSpPr txBox="1"/>
          <p:nvPr/>
        </p:nvSpPr>
        <p:spPr>
          <a:xfrm>
            <a:off x="3122297" y="2772617"/>
            <a:ext cx="6708137" cy="59943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lvl1pPr algn="ctr">
              <a:defRPr sz="4000">
                <a:latin typeface="游ゴシック体 ボールド"/>
                <a:ea typeface="游ゴシック体 ボールド"/>
                <a:cs typeface="游ゴシック体 ボールド"/>
                <a:sym typeface="游ゴシック体 ボールド"/>
              </a:defRPr>
            </a:lvl1pPr>
          </a:lstStyle>
          <a:p>
            <a:r>
              <a:t>「誰でも参加できる」とは？</a:t>
            </a:r>
          </a:p>
        </p:txBody>
      </p:sp>
      <p:sp>
        <p:nvSpPr>
          <p:cNvPr id="192" name="ビットコインを例にすると…"/>
          <p:cNvSpPr txBox="1"/>
          <p:nvPr/>
        </p:nvSpPr>
        <p:spPr>
          <a:xfrm>
            <a:off x="3140077" y="4375148"/>
            <a:ext cx="6672577" cy="5994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lvl1pPr algn="ctr">
              <a:defRPr sz="4000">
                <a:latin typeface="游ゴシック体 ボールド"/>
                <a:ea typeface="游ゴシック体 ボールド"/>
                <a:cs typeface="游ゴシック体 ボールド"/>
                <a:sym typeface="游ゴシック体 ボールド"/>
              </a:defRPr>
            </a:lvl1pPr>
          </a:lstStyle>
          <a:p>
            <a:r>
              <a:t>ビットコインを例にすると…</a:t>
            </a:r>
          </a:p>
        </p:txBody>
      </p:sp>
      <p:sp>
        <p:nvSpPr>
          <p:cNvPr id="193" name="取引の審査をすることができる…"/>
          <p:cNvSpPr txBox="1"/>
          <p:nvPr/>
        </p:nvSpPr>
        <p:spPr>
          <a:xfrm>
            <a:off x="1102996" y="5282210"/>
            <a:ext cx="10157189" cy="21234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p>
            <a:pPr marL="401052" indent="-401052">
              <a:buSzPct val="100000"/>
              <a:buChar char="•"/>
              <a:defRPr sz="4000"/>
            </a:pPr>
            <a:r>
              <a:t>取引の審査をすることができる</a:t>
            </a:r>
          </a:p>
          <a:p>
            <a:pPr marL="401052" indent="-401052">
              <a:buSzPct val="100000"/>
              <a:buChar char="•"/>
              <a:defRPr sz="4000"/>
            </a:pPr>
            <a:r>
              <a:t>世界中で行われた取引を見ることができる</a:t>
            </a:r>
          </a:p>
          <a:p>
            <a:pPr marL="401052" indent="-401052">
              <a:buSzPct val="100000"/>
              <a:buChar char="•"/>
              <a:defRPr sz="4000"/>
            </a:pPr>
            <a:r>
              <a:t>仕様変更に意見することができる</a:t>
            </a:r>
          </a:p>
        </p:txBody>
      </p:sp>
      <p:sp>
        <p:nvSpPr>
          <p:cNvPr id="194" name="分散自律型台帳"/>
          <p:cNvSpPr txBox="1">
            <a:spLocks noGrp="1"/>
          </p:cNvSpPr>
          <p:nvPr>
            <p:ph type="title"/>
          </p:nvPr>
        </p:nvSpPr>
        <p:spPr>
          <a:xfrm>
            <a:off x="3829050" y="885787"/>
            <a:ext cx="5359400" cy="939801"/>
          </a:xfrm>
          <a:prstGeom prst="rect">
            <a:avLst/>
          </a:prstGeom>
        </p:spPr>
        <p:txBody>
          <a:bodyPr/>
          <a:lstStyle>
            <a:lvl1pPr indent="12700">
              <a:spcBef>
                <a:spcPts val="100"/>
              </a:spcBef>
            </a:lvl1pPr>
          </a:lstStyle>
          <a:p>
            <a:r>
              <a:t>分散自律型台帳</a:t>
            </a:r>
          </a:p>
        </p:txBody>
      </p:sp>
    </p:spTree>
  </p:cSld>
  <p:clrMapOvr>
    <a:masterClrMapping/>
  </p:clrMapOvr>
  <p:transition spd="med"/>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 name="object 2"/>
          <p:cNvSpPr txBox="1">
            <a:spLocks noGrp="1"/>
          </p:cNvSpPr>
          <p:nvPr>
            <p:ph type="title"/>
          </p:nvPr>
        </p:nvSpPr>
        <p:spPr>
          <a:xfrm>
            <a:off x="2020017" y="847797"/>
            <a:ext cx="8964766" cy="939802"/>
          </a:xfrm>
          <a:prstGeom prst="rect">
            <a:avLst/>
          </a:prstGeom>
        </p:spPr>
        <p:txBody>
          <a:bodyPr/>
          <a:lstStyle>
            <a:lvl1pPr indent="12700" algn="ctr">
              <a:spcBef>
                <a:spcPts val="100"/>
              </a:spcBef>
            </a:lvl1pPr>
          </a:lstStyle>
          <a:p>
            <a:r>
              <a:t>ブロックチェーンの種類</a:t>
            </a:r>
          </a:p>
        </p:txBody>
      </p:sp>
      <p:sp>
        <p:nvSpPr>
          <p:cNvPr id="199" name="object 11"/>
          <p:cNvSpPr txBox="1">
            <a:spLocks noGrp="1"/>
          </p:cNvSpPr>
          <p:nvPr>
            <p:ph type="sldNum" sz="quarter" idx="4294967295"/>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16</a:t>
            </a:fld>
            <a:endParaRPr/>
          </a:p>
        </p:txBody>
      </p:sp>
      <p:sp>
        <p:nvSpPr>
          <p:cNvPr id="200" name="object 10"/>
          <p:cNvSpPr txBox="1"/>
          <p:nvPr/>
        </p:nvSpPr>
        <p:spPr>
          <a:xfrm>
            <a:off x="355600" y="253999"/>
            <a:ext cx="841375" cy="3048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12700">
              <a:spcBef>
                <a:spcPts val="100"/>
              </a:spcBef>
              <a:defRPr sz="2400" spc="120"/>
            </a:lvl1pPr>
          </a:lstStyle>
          <a:p>
            <a:r>
              <a:t>1.1.1</a:t>
            </a:r>
          </a:p>
        </p:txBody>
      </p:sp>
      <p:sp>
        <p:nvSpPr>
          <p:cNvPr id="201" name="パブリックブロックチェーン…"/>
          <p:cNvSpPr txBox="1"/>
          <p:nvPr/>
        </p:nvSpPr>
        <p:spPr>
          <a:xfrm>
            <a:off x="3161412" y="2832348"/>
            <a:ext cx="6652257" cy="212343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p>
            <a:pPr algn="ctr">
              <a:defRPr sz="4000">
                <a:latin typeface="游ゴシック体 ボールド"/>
                <a:ea typeface="游ゴシック体 ボールド"/>
                <a:cs typeface="游ゴシック体 ボールド"/>
                <a:sym typeface="游ゴシック体 ボールド"/>
              </a:defRPr>
            </a:pPr>
            <a:r>
              <a:t>パブリックブロックチェーン</a:t>
            </a:r>
          </a:p>
          <a:p>
            <a:pPr algn="ctr">
              <a:defRPr sz="4000"/>
            </a:pPr>
            <a:r>
              <a:t>→誰でも参加できる</a:t>
            </a:r>
          </a:p>
          <a:p>
            <a:pPr algn="ctr">
              <a:defRPr sz="4000"/>
            </a:pPr>
            <a:r>
              <a:t>(今回扱うのはこちら)</a:t>
            </a:r>
          </a:p>
        </p:txBody>
      </p:sp>
      <p:sp>
        <p:nvSpPr>
          <p:cNvPr id="202" name="パーミッションドブロックチェーン…"/>
          <p:cNvSpPr txBox="1"/>
          <p:nvPr/>
        </p:nvSpPr>
        <p:spPr>
          <a:xfrm>
            <a:off x="2404111" y="6000534"/>
            <a:ext cx="8196577" cy="21234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p>
            <a:pPr algn="ctr">
              <a:defRPr sz="4000">
                <a:latin typeface="游ゴシック体 ボールド"/>
                <a:ea typeface="游ゴシック体 ボールド"/>
                <a:cs typeface="游ゴシック体 ボールド"/>
                <a:sym typeface="游ゴシック体 ボールド"/>
              </a:defRPr>
            </a:pPr>
            <a:r>
              <a:t>パーミッションドブロックチェーン</a:t>
            </a:r>
          </a:p>
          <a:p>
            <a:pPr algn="ctr">
              <a:defRPr sz="4000"/>
            </a:pPr>
            <a:r>
              <a:t>→参加者に制限がある</a:t>
            </a:r>
          </a:p>
          <a:p>
            <a:pPr algn="ctr">
              <a:defRPr sz="4000"/>
            </a:pPr>
            <a:r>
              <a:t>(企業内などで運営される)</a:t>
            </a:r>
          </a:p>
        </p:txBody>
      </p:sp>
    </p:spTree>
  </p:cSld>
  <p:clrMapOvr>
    <a:masterClrMapping/>
  </p:clrMapOvr>
  <p:transition spd="med"/>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 name="線"/>
          <p:cNvSpPr/>
          <p:nvPr/>
        </p:nvSpPr>
        <p:spPr>
          <a:xfrm>
            <a:off x="4130045" y="6341591"/>
            <a:ext cx="4719901" cy="1"/>
          </a:xfrm>
          <a:prstGeom prst="line">
            <a:avLst/>
          </a:prstGeom>
          <a:ln w="25400">
            <a:solidFill>
              <a:srgbClr val="000000"/>
            </a:solidFill>
          </a:ln>
          <a:effectLst>
            <a:outerShdw blurRad="38100" dist="23000" dir="5400000" rotWithShape="0">
              <a:srgbClr val="000000">
                <a:alpha val="35000"/>
              </a:srgbClr>
            </a:outerShdw>
          </a:effectLst>
        </p:spPr>
        <p:txBody>
          <a:bodyPr lIns="45718" tIns="45718" rIns="45718" bIns="45718"/>
          <a:lstStyle/>
          <a:p>
            <a:endParaRPr/>
          </a:p>
        </p:txBody>
      </p:sp>
      <p:sp>
        <p:nvSpPr>
          <p:cNvPr id="207" name="線"/>
          <p:cNvSpPr/>
          <p:nvPr/>
        </p:nvSpPr>
        <p:spPr>
          <a:xfrm>
            <a:off x="6624266" y="3201561"/>
            <a:ext cx="2319749" cy="2977156"/>
          </a:xfrm>
          <a:prstGeom prst="line">
            <a:avLst/>
          </a:prstGeom>
          <a:ln w="25400">
            <a:solidFill>
              <a:srgbClr val="000000"/>
            </a:solidFill>
          </a:ln>
          <a:effectLst>
            <a:outerShdw blurRad="38100" dist="23000" dir="5400000" rotWithShape="0">
              <a:srgbClr val="000000">
                <a:alpha val="35000"/>
              </a:srgbClr>
            </a:outerShdw>
          </a:effectLst>
        </p:spPr>
        <p:txBody>
          <a:bodyPr lIns="45718" tIns="45718" rIns="45718" bIns="45718"/>
          <a:lstStyle/>
          <a:p>
            <a:endParaRPr/>
          </a:p>
        </p:txBody>
      </p:sp>
      <p:sp>
        <p:nvSpPr>
          <p:cNvPr id="208" name="線"/>
          <p:cNvSpPr/>
          <p:nvPr/>
        </p:nvSpPr>
        <p:spPr>
          <a:xfrm flipV="1">
            <a:off x="4043297" y="3194179"/>
            <a:ext cx="2358096" cy="2991922"/>
          </a:xfrm>
          <a:prstGeom prst="line">
            <a:avLst/>
          </a:prstGeom>
          <a:ln w="25400">
            <a:solidFill>
              <a:srgbClr val="000000"/>
            </a:solidFill>
          </a:ln>
          <a:effectLst>
            <a:outerShdw blurRad="38100" dist="23000" dir="5400000" rotWithShape="0">
              <a:srgbClr val="000000">
                <a:alpha val="35000"/>
              </a:srgbClr>
            </a:outerShdw>
          </a:effectLst>
        </p:spPr>
        <p:txBody>
          <a:bodyPr lIns="45718" tIns="45718" rIns="45718" bIns="45718"/>
          <a:lstStyle/>
          <a:p>
            <a:endParaRPr/>
          </a:p>
        </p:txBody>
      </p:sp>
      <p:sp>
        <p:nvSpPr>
          <p:cNvPr id="209" name="object 2"/>
          <p:cNvSpPr txBox="1">
            <a:spLocks noGrp="1"/>
          </p:cNvSpPr>
          <p:nvPr>
            <p:ph type="title"/>
          </p:nvPr>
        </p:nvSpPr>
        <p:spPr>
          <a:xfrm>
            <a:off x="1123312" y="851084"/>
            <a:ext cx="12232427" cy="939801"/>
          </a:xfrm>
          <a:prstGeom prst="rect">
            <a:avLst/>
          </a:prstGeom>
        </p:spPr>
        <p:txBody>
          <a:bodyPr/>
          <a:lstStyle>
            <a:lvl1pPr indent="12700">
              <a:spcBef>
                <a:spcPts val="100"/>
              </a:spcBef>
            </a:lvl1pPr>
          </a:lstStyle>
          <a:p>
            <a:r>
              <a:t>ブロックチェーンのトリレンマ</a:t>
            </a:r>
          </a:p>
        </p:txBody>
      </p:sp>
      <p:sp>
        <p:nvSpPr>
          <p:cNvPr id="210" name="object 5"/>
          <p:cNvSpPr txBox="1">
            <a:spLocks noGrp="1"/>
          </p:cNvSpPr>
          <p:nvPr>
            <p:ph type="sldNum" sz="quarter" idx="4294967295"/>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17</a:t>
            </a:fld>
            <a:endParaRPr/>
          </a:p>
        </p:txBody>
      </p:sp>
      <p:sp>
        <p:nvSpPr>
          <p:cNvPr id="211" name="object 4"/>
          <p:cNvSpPr txBox="1"/>
          <p:nvPr/>
        </p:nvSpPr>
        <p:spPr>
          <a:xfrm>
            <a:off x="355600" y="253999"/>
            <a:ext cx="841375" cy="3048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12700">
              <a:spcBef>
                <a:spcPts val="100"/>
              </a:spcBef>
              <a:defRPr sz="2400" spc="120"/>
            </a:lvl1pPr>
          </a:lstStyle>
          <a:p>
            <a:r>
              <a:t>1.1.1</a:t>
            </a:r>
          </a:p>
        </p:txBody>
      </p:sp>
      <p:sp>
        <p:nvSpPr>
          <p:cNvPr id="212" name="楕円"/>
          <p:cNvSpPr/>
          <p:nvPr/>
        </p:nvSpPr>
        <p:spPr>
          <a:xfrm>
            <a:off x="6236255" y="2876319"/>
            <a:ext cx="507483" cy="478359"/>
          </a:xfrm>
          <a:prstGeom prst="ellipse">
            <a:avLst/>
          </a:prstGeom>
          <a:solidFill>
            <a:schemeClr val="accent1">
              <a:satOff val="-4409"/>
              <a:lumOff val="-10509"/>
            </a:schemeClr>
          </a:solidFill>
          <a:ln w="25400">
            <a:solidFill>
              <a:schemeClr val="accent1"/>
            </a:solidFill>
          </a:ln>
          <a:effectLst>
            <a:outerShdw blurRad="38100" dist="23000" dir="5400000" rotWithShape="0">
              <a:srgbClr val="000000">
                <a:alpha val="35000"/>
              </a:srgbClr>
            </a:outerShdw>
          </a:effectLst>
        </p:spPr>
        <p:txBody>
          <a:bodyPr lIns="45718" tIns="45718" rIns="45718" bIns="45718" anchor="ctr"/>
          <a:lstStyle/>
          <a:p>
            <a:endParaRPr/>
          </a:p>
        </p:txBody>
      </p:sp>
      <p:sp>
        <p:nvSpPr>
          <p:cNvPr id="213" name="楕円"/>
          <p:cNvSpPr/>
          <p:nvPr/>
        </p:nvSpPr>
        <p:spPr>
          <a:xfrm>
            <a:off x="3742032" y="6040303"/>
            <a:ext cx="507483" cy="478359"/>
          </a:xfrm>
          <a:prstGeom prst="ellipse">
            <a:avLst/>
          </a:prstGeom>
          <a:solidFill>
            <a:schemeClr val="accent1">
              <a:satOff val="-4409"/>
              <a:lumOff val="-10509"/>
            </a:schemeClr>
          </a:solidFill>
          <a:ln w="25400">
            <a:solidFill>
              <a:schemeClr val="accent1"/>
            </a:solidFill>
          </a:ln>
          <a:effectLst>
            <a:outerShdw blurRad="38100" dist="23000" dir="5400000" rotWithShape="0">
              <a:srgbClr val="000000">
                <a:alpha val="35000"/>
              </a:srgbClr>
            </a:outerShdw>
          </a:effectLst>
        </p:spPr>
        <p:txBody>
          <a:bodyPr lIns="45718" tIns="45718" rIns="45718" bIns="45718" anchor="ctr"/>
          <a:lstStyle/>
          <a:p>
            <a:endParaRPr/>
          </a:p>
        </p:txBody>
      </p:sp>
      <p:sp>
        <p:nvSpPr>
          <p:cNvPr id="214" name="楕円"/>
          <p:cNvSpPr/>
          <p:nvPr/>
        </p:nvSpPr>
        <p:spPr>
          <a:xfrm>
            <a:off x="8730474" y="6040303"/>
            <a:ext cx="507483" cy="478359"/>
          </a:xfrm>
          <a:prstGeom prst="ellipse">
            <a:avLst/>
          </a:prstGeom>
          <a:solidFill>
            <a:schemeClr val="accent1">
              <a:satOff val="-4409"/>
              <a:lumOff val="-10509"/>
            </a:schemeClr>
          </a:solidFill>
          <a:ln w="25400">
            <a:solidFill>
              <a:schemeClr val="accent1"/>
            </a:solidFill>
          </a:ln>
          <a:effectLst>
            <a:outerShdw blurRad="38100" dist="23000" dir="5400000" rotWithShape="0">
              <a:srgbClr val="000000">
                <a:alpha val="35000"/>
              </a:srgbClr>
            </a:outerShdw>
          </a:effectLst>
        </p:spPr>
        <p:txBody>
          <a:bodyPr lIns="45718" tIns="45718" rIns="45718" bIns="45718" anchor="ctr"/>
          <a:lstStyle/>
          <a:p>
            <a:endParaRPr/>
          </a:p>
        </p:txBody>
      </p:sp>
      <p:sp>
        <p:nvSpPr>
          <p:cNvPr id="215" name="安全性"/>
          <p:cNvSpPr txBox="1"/>
          <p:nvPr/>
        </p:nvSpPr>
        <p:spPr>
          <a:xfrm>
            <a:off x="5783581" y="2247714"/>
            <a:ext cx="1437637" cy="54228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lvl1pPr>
              <a:defRPr sz="3500">
                <a:latin typeface="游ゴシック体 ボールド"/>
                <a:ea typeface="游ゴシック体 ボールド"/>
                <a:cs typeface="游ゴシック体 ボールド"/>
                <a:sym typeface="游ゴシック体 ボールド"/>
              </a:defRPr>
            </a:lvl1pPr>
          </a:lstStyle>
          <a:p>
            <a:r>
              <a:t>安全性</a:t>
            </a:r>
          </a:p>
        </p:txBody>
      </p:sp>
      <p:sp>
        <p:nvSpPr>
          <p:cNvPr id="216" name="処理能力"/>
          <p:cNvSpPr txBox="1"/>
          <p:nvPr/>
        </p:nvSpPr>
        <p:spPr>
          <a:xfrm>
            <a:off x="1859849" y="6642282"/>
            <a:ext cx="1882137" cy="54228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lvl1pPr>
              <a:defRPr sz="3500">
                <a:latin typeface="游ゴシック体 ボールド"/>
                <a:ea typeface="游ゴシック体 ボールド"/>
                <a:cs typeface="游ゴシック体 ボールド"/>
                <a:sym typeface="游ゴシック体 ボールド"/>
              </a:defRPr>
            </a:lvl1pPr>
          </a:lstStyle>
          <a:p>
            <a:r>
              <a:t>処理能力</a:t>
            </a:r>
          </a:p>
        </p:txBody>
      </p:sp>
      <p:sp>
        <p:nvSpPr>
          <p:cNvPr id="217" name="分散性"/>
          <p:cNvSpPr txBox="1"/>
          <p:nvPr/>
        </p:nvSpPr>
        <p:spPr>
          <a:xfrm>
            <a:off x="9408315" y="6642282"/>
            <a:ext cx="1437637" cy="54228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lvl1pPr>
              <a:defRPr sz="3500">
                <a:latin typeface="游ゴシック体 ボールド"/>
                <a:ea typeface="游ゴシック体 ボールド"/>
                <a:cs typeface="游ゴシック体 ボールド"/>
                <a:sym typeface="游ゴシック体 ボールド"/>
              </a:defRPr>
            </a:lvl1pPr>
          </a:lstStyle>
          <a:p>
            <a:r>
              <a:t>分散性</a:t>
            </a:r>
          </a:p>
        </p:txBody>
      </p:sp>
      <p:sp>
        <p:nvSpPr>
          <p:cNvPr id="218" name="3つの項目を同時に満たすことはできない"/>
          <p:cNvSpPr txBox="1"/>
          <p:nvPr/>
        </p:nvSpPr>
        <p:spPr>
          <a:xfrm>
            <a:off x="2312671" y="7820328"/>
            <a:ext cx="8342055" cy="54228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lvl1pPr>
              <a:defRPr sz="3500">
                <a:latin typeface="游ゴシック体 ボールド"/>
                <a:ea typeface="游ゴシック体 ボールド"/>
                <a:cs typeface="游ゴシック体 ボールド"/>
                <a:sym typeface="游ゴシック体 ボールド"/>
              </a:defRPr>
            </a:lvl1pPr>
          </a:lstStyle>
          <a:p>
            <a:r>
              <a:t>3つの項目を同時に満たすことはできない</a:t>
            </a:r>
          </a:p>
        </p:txBody>
      </p:sp>
    </p:spTree>
  </p:cSld>
  <p:clrMapOvr>
    <a:masterClrMapping/>
  </p:clrMapOvr>
  <p:transition spd="med"/>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 name="object 5"/>
          <p:cNvSpPr txBox="1">
            <a:spLocks noGrp="1"/>
          </p:cNvSpPr>
          <p:nvPr>
            <p:ph type="sldNum" sz="quarter" idx="4294967295"/>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18</a:t>
            </a:fld>
            <a:endParaRPr/>
          </a:p>
        </p:txBody>
      </p:sp>
      <p:sp>
        <p:nvSpPr>
          <p:cNvPr id="223" name="object 4"/>
          <p:cNvSpPr txBox="1"/>
          <p:nvPr/>
        </p:nvSpPr>
        <p:spPr>
          <a:xfrm>
            <a:off x="355600" y="253999"/>
            <a:ext cx="841375" cy="3048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12700">
              <a:spcBef>
                <a:spcPts val="100"/>
              </a:spcBef>
              <a:defRPr sz="2400" spc="120"/>
            </a:lvl1pPr>
          </a:lstStyle>
          <a:p>
            <a:r>
              <a:t>1.1.1</a:t>
            </a:r>
          </a:p>
        </p:txBody>
      </p:sp>
      <p:sp>
        <p:nvSpPr>
          <p:cNvPr id="224" name="パブリックブロックチェーンと…"/>
          <p:cNvSpPr txBox="1"/>
          <p:nvPr/>
        </p:nvSpPr>
        <p:spPr>
          <a:xfrm>
            <a:off x="1928115" y="2976646"/>
            <a:ext cx="9148569" cy="26314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p>
            <a:pPr algn="ctr">
              <a:lnSpc>
                <a:spcPct val="150000"/>
              </a:lnSpc>
              <a:defRPr sz="4000">
                <a:latin typeface="游ゴシック体 ボールド"/>
                <a:ea typeface="游ゴシック体 ボールド"/>
                <a:cs typeface="游ゴシック体 ボールド"/>
                <a:sym typeface="游ゴシック体 ボールド"/>
              </a:defRPr>
            </a:pPr>
            <a:r>
              <a:t>パブリックブロックチェーンと</a:t>
            </a:r>
          </a:p>
          <a:p>
            <a:pPr algn="ctr">
              <a:lnSpc>
                <a:spcPct val="150000"/>
              </a:lnSpc>
              <a:defRPr sz="4000">
                <a:latin typeface="游ゴシック体 ボールド"/>
                <a:ea typeface="游ゴシック体 ボールド"/>
                <a:cs typeface="游ゴシック体 ボールド"/>
                <a:sym typeface="游ゴシック体 ボールド"/>
              </a:defRPr>
            </a:pPr>
            <a:r>
              <a:t>プライベートブロックチェーンは</a:t>
            </a:r>
          </a:p>
          <a:p>
            <a:pPr algn="ctr">
              <a:lnSpc>
                <a:spcPct val="150000"/>
              </a:lnSpc>
              <a:defRPr sz="4000">
                <a:latin typeface="游ゴシック体 ボールド"/>
                <a:ea typeface="游ゴシック体 ボールド"/>
                <a:cs typeface="游ゴシック体 ボールド"/>
                <a:sym typeface="游ゴシック体 ボールド"/>
              </a:defRPr>
            </a:pPr>
            <a:r>
              <a:t>分散性(参加者の数)に大きな違いがある</a:t>
            </a:r>
          </a:p>
        </p:txBody>
      </p:sp>
      <p:sp>
        <p:nvSpPr>
          <p:cNvPr id="225" name="特徴に違いが出る"/>
          <p:cNvSpPr txBox="1"/>
          <p:nvPr/>
        </p:nvSpPr>
        <p:spPr>
          <a:xfrm>
            <a:off x="4418333" y="7256953"/>
            <a:ext cx="4168137" cy="5994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lvl1pPr algn="ctr">
              <a:defRPr sz="4000">
                <a:latin typeface="游ゴシック体 ボールド"/>
                <a:ea typeface="游ゴシック体 ボールド"/>
                <a:cs typeface="游ゴシック体 ボールド"/>
                <a:sym typeface="游ゴシック体 ボールド"/>
              </a:defRPr>
            </a:lvl1pPr>
          </a:lstStyle>
          <a:p>
            <a:r>
              <a:t>特徴に違いが出る</a:t>
            </a:r>
          </a:p>
        </p:txBody>
      </p:sp>
      <p:sp>
        <p:nvSpPr>
          <p:cNvPr id="226" name="線"/>
          <p:cNvSpPr/>
          <p:nvPr/>
        </p:nvSpPr>
        <p:spPr>
          <a:xfrm>
            <a:off x="6502398" y="6167104"/>
            <a:ext cx="2" cy="701779"/>
          </a:xfrm>
          <a:prstGeom prst="line">
            <a:avLst/>
          </a:prstGeom>
          <a:ln w="88900">
            <a:solidFill>
              <a:schemeClr val="accent1"/>
            </a:solidFill>
            <a:tailEnd type="triangle"/>
          </a:ln>
          <a:effectLst>
            <a:outerShdw blurRad="38100" dist="23000" dir="5400000" rotWithShape="0">
              <a:srgbClr val="000000">
                <a:alpha val="35000"/>
              </a:srgbClr>
            </a:outerShdw>
          </a:effectLst>
        </p:spPr>
        <p:txBody>
          <a:bodyPr lIns="45718" tIns="45718" rIns="45718" bIns="45718"/>
          <a:lstStyle/>
          <a:p>
            <a:endParaRPr/>
          </a:p>
        </p:txBody>
      </p:sp>
      <p:sp>
        <p:nvSpPr>
          <p:cNvPr id="227" name="object 2"/>
          <p:cNvSpPr txBox="1"/>
          <p:nvPr/>
        </p:nvSpPr>
        <p:spPr>
          <a:xfrm>
            <a:off x="386187" y="724082"/>
            <a:ext cx="12232427" cy="93980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ormAutofit/>
          </a:bodyPr>
          <a:lstStyle>
            <a:lvl1pPr indent="12700" algn="ctr">
              <a:spcBef>
                <a:spcPts val="100"/>
              </a:spcBef>
              <a:defRPr sz="6000"/>
            </a:lvl1pPr>
          </a:lstStyle>
          <a:p>
            <a:r>
              <a:t>ブロックチェーンのトリレンマ</a:t>
            </a:r>
          </a:p>
        </p:txBody>
      </p:sp>
    </p:spTree>
  </p:cSld>
  <p:clrMapOvr>
    <a:masterClrMapping/>
  </p:clrMapOvr>
  <p:transition spd="med"/>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 name="object 2"/>
          <p:cNvSpPr txBox="1">
            <a:spLocks noGrp="1"/>
          </p:cNvSpPr>
          <p:nvPr>
            <p:ph type="title"/>
          </p:nvPr>
        </p:nvSpPr>
        <p:spPr>
          <a:xfrm>
            <a:off x="4584700" y="889184"/>
            <a:ext cx="3835400" cy="939801"/>
          </a:xfrm>
          <a:prstGeom prst="rect">
            <a:avLst/>
          </a:prstGeom>
        </p:spPr>
        <p:txBody>
          <a:bodyPr/>
          <a:lstStyle>
            <a:lvl1pPr indent="12700">
              <a:spcBef>
                <a:spcPts val="100"/>
              </a:spcBef>
            </a:lvl1pPr>
          </a:lstStyle>
          <a:p>
            <a:r>
              <a:t>非中央集権</a:t>
            </a:r>
          </a:p>
        </p:txBody>
      </p:sp>
      <p:sp>
        <p:nvSpPr>
          <p:cNvPr id="232" name="object 3"/>
          <p:cNvSpPr txBox="1"/>
          <p:nvPr/>
        </p:nvSpPr>
        <p:spPr>
          <a:xfrm>
            <a:off x="1321366" y="3651775"/>
            <a:ext cx="10855919" cy="7620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indent="279400">
              <a:tabLst>
                <a:tab pos="6388100" algn="l"/>
              </a:tabLst>
              <a:defRPr sz="6000">
                <a:latin typeface="游ゴシック体 ボールド"/>
                <a:ea typeface="游ゴシック体 ボールド"/>
                <a:cs typeface="游ゴシック体 ボールド"/>
                <a:sym typeface="游ゴシック体 ボールド"/>
              </a:defRPr>
            </a:pPr>
            <a:r>
              <a:t>中央集権</a:t>
            </a:r>
            <a:r>
              <a:rPr>
                <a:latin typeface="+mj-lt"/>
                <a:ea typeface="+mj-ea"/>
                <a:cs typeface="+mj-cs"/>
                <a:sym typeface="游ゴシック体 ミディアム"/>
              </a:rPr>
              <a:t>　　　　  </a:t>
            </a:r>
            <a:r>
              <a:t>非中央集権</a:t>
            </a:r>
          </a:p>
        </p:txBody>
      </p:sp>
      <p:sp>
        <p:nvSpPr>
          <p:cNvPr id="233" name="object 4"/>
          <p:cNvSpPr/>
          <p:nvPr/>
        </p:nvSpPr>
        <p:spPr>
          <a:xfrm>
            <a:off x="5375654" y="3790267"/>
            <a:ext cx="2253491" cy="485016"/>
          </a:xfrm>
          <a:custGeom>
            <a:avLst/>
            <a:gdLst/>
            <a:ahLst/>
            <a:cxnLst>
              <a:cxn ang="0">
                <a:pos x="wd2" y="hd2"/>
              </a:cxn>
              <a:cxn ang="5400000">
                <a:pos x="wd2" y="hd2"/>
              </a:cxn>
              <a:cxn ang="10800000">
                <a:pos x="wd2" y="hd2"/>
              </a:cxn>
              <a:cxn ang="16200000">
                <a:pos x="wd2" y="hd2"/>
              </a:cxn>
            </a:cxnLst>
            <a:rect l="0" t="0" r="r" b="b"/>
            <a:pathLst>
              <a:path w="21600" h="21600" extrusionOk="0">
                <a:moveTo>
                  <a:pt x="16244" y="0"/>
                </a:moveTo>
                <a:lnTo>
                  <a:pt x="16244" y="7344"/>
                </a:lnTo>
                <a:lnTo>
                  <a:pt x="5356" y="7344"/>
                </a:lnTo>
                <a:lnTo>
                  <a:pt x="5356" y="0"/>
                </a:lnTo>
                <a:lnTo>
                  <a:pt x="0" y="10800"/>
                </a:lnTo>
                <a:lnTo>
                  <a:pt x="5356" y="21600"/>
                </a:lnTo>
                <a:lnTo>
                  <a:pt x="5356" y="14256"/>
                </a:lnTo>
                <a:lnTo>
                  <a:pt x="16244" y="14256"/>
                </a:lnTo>
                <a:lnTo>
                  <a:pt x="16244" y="21600"/>
                </a:lnTo>
                <a:lnTo>
                  <a:pt x="21600" y="10800"/>
                </a:lnTo>
                <a:lnTo>
                  <a:pt x="16244" y="0"/>
                </a:lnTo>
                <a:close/>
              </a:path>
            </a:pathLst>
          </a:custGeom>
          <a:solidFill>
            <a:srgbClr val="EE230C"/>
          </a:solidFill>
          <a:ln w="12700">
            <a:miter lim="400000"/>
          </a:ln>
        </p:spPr>
        <p:txBody>
          <a:bodyPr lIns="45718" tIns="45718" rIns="45718" bIns="45718"/>
          <a:lstStyle/>
          <a:p>
            <a:endParaRPr/>
          </a:p>
        </p:txBody>
      </p:sp>
      <p:sp>
        <p:nvSpPr>
          <p:cNvPr id="234" name="object 5"/>
          <p:cNvSpPr txBox="1"/>
          <p:nvPr/>
        </p:nvSpPr>
        <p:spPr>
          <a:xfrm>
            <a:off x="355600" y="253999"/>
            <a:ext cx="841375" cy="3048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12700">
              <a:spcBef>
                <a:spcPts val="100"/>
              </a:spcBef>
              <a:defRPr sz="2400" spc="120"/>
            </a:lvl1pPr>
          </a:lstStyle>
          <a:p>
            <a:r>
              <a:t>1.1.2</a:t>
            </a:r>
          </a:p>
        </p:txBody>
      </p:sp>
      <p:sp>
        <p:nvSpPr>
          <p:cNvPr id="235" name="object 6"/>
          <p:cNvSpPr txBox="1">
            <a:spLocks noGrp="1"/>
          </p:cNvSpPr>
          <p:nvPr>
            <p:ph type="sldNum" sz="quarter" idx="4294967295"/>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19</a:t>
            </a:fld>
            <a:endParaRPr/>
          </a:p>
        </p:txBody>
      </p:sp>
      <p:sp>
        <p:nvSpPr>
          <p:cNvPr id="236" name="テキスト ボックス 9"/>
          <p:cNvSpPr txBox="1"/>
          <p:nvPr/>
        </p:nvSpPr>
        <p:spPr>
          <a:xfrm>
            <a:off x="2237333" y="6257314"/>
            <a:ext cx="9023985" cy="135509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marR="478155" algn="ctr">
              <a:spcBef>
                <a:spcPts val="1200"/>
              </a:spcBef>
              <a:defRPr sz="3500">
                <a:latin typeface="游ゴシック体 ボールド"/>
                <a:ea typeface="游ゴシック体 ボールド"/>
                <a:cs typeface="游ゴシック体 ボールド"/>
                <a:sym typeface="游ゴシック体 ボールド"/>
              </a:defRPr>
            </a:pPr>
            <a:r>
              <a:t>管理者が存在せ</a:t>
            </a:r>
            <a:r>
              <a:rPr spc="-419"/>
              <a:t>ず</a:t>
            </a:r>
            <a:r>
              <a:t>、</a:t>
            </a:r>
          </a:p>
          <a:p>
            <a:pPr marR="483234" algn="ctr">
              <a:spcBef>
                <a:spcPts val="1100"/>
              </a:spcBef>
              <a:defRPr sz="3500">
                <a:latin typeface="游ゴシック体 ボールド"/>
                <a:ea typeface="游ゴシック体 ボールド"/>
                <a:cs typeface="游ゴシック体 ボールド"/>
                <a:sym typeface="游ゴシック体 ボールド"/>
              </a:defRPr>
            </a:pPr>
            <a:r>
              <a:t>参加者のみで</a:t>
            </a:r>
            <a:r>
              <a:rPr spc="-175"/>
              <a:t>シ</a:t>
            </a:r>
            <a:r>
              <a:t>ス</a:t>
            </a:r>
            <a:r>
              <a:rPr spc="-208"/>
              <a:t>テ</a:t>
            </a:r>
            <a:r>
              <a:t>ムを動かしている状態</a:t>
            </a:r>
          </a:p>
        </p:txBody>
      </p:sp>
    </p:spTree>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 name="object 2"/>
          <p:cNvSpPr txBox="1">
            <a:spLocks noGrp="1"/>
          </p:cNvSpPr>
          <p:nvPr>
            <p:ph type="title"/>
          </p:nvPr>
        </p:nvSpPr>
        <p:spPr>
          <a:xfrm>
            <a:off x="1816100" y="4394200"/>
            <a:ext cx="9363710" cy="939800"/>
          </a:xfrm>
          <a:prstGeom prst="rect">
            <a:avLst/>
          </a:prstGeom>
        </p:spPr>
        <p:txBody>
          <a:bodyPr/>
          <a:lstStyle/>
          <a:p>
            <a:pPr indent="12700" algn="ctr">
              <a:spcBef>
                <a:spcPts val="100"/>
              </a:spcBef>
              <a:defRPr spc="200">
                <a:latin typeface="游ゴシック体 ボールド"/>
                <a:ea typeface="游ゴシック体 ボールド"/>
                <a:cs typeface="游ゴシック体 ボールド"/>
                <a:sym typeface="游ゴシック体 ボールド"/>
              </a:defRPr>
            </a:pPr>
            <a:r>
              <a:t>1. </a:t>
            </a:r>
            <a:r>
              <a:rPr spc="0"/>
              <a:t>ブロックチェ</a:t>
            </a:r>
            <a:r>
              <a:rPr spc="-400"/>
              <a:t>ー</a:t>
            </a:r>
            <a:r>
              <a:rPr spc="0"/>
              <a:t>ンの概要</a:t>
            </a:r>
          </a:p>
        </p:txBody>
      </p:sp>
    </p:spTree>
  </p:cSld>
  <p:clrMapOvr>
    <a:masterClrMapping/>
  </p:clrMapOvr>
  <p:transition spd="med"/>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 name="object 2"/>
          <p:cNvSpPr txBox="1">
            <a:spLocks noGrp="1"/>
          </p:cNvSpPr>
          <p:nvPr>
            <p:ph type="title"/>
          </p:nvPr>
        </p:nvSpPr>
        <p:spPr>
          <a:xfrm>
            <a:off x="3800219" y="922474"/>
            <a:ext cx="5374642" cy="939801"/>
          </a:xfrm>
          <a:prstGeom prst="rect">
            <a:avLst/>
          </a:prstGeom>
        </p:spPr>
        <p:txBody>
          <a:bodyPr/>
          <a:lstStyle>
            <a:lvl1pPr indent="10922" defTabSz="786383"/>
          </a:lstStyle>
          <a:p>
            <a:r>
              <a:t>高い改ざん耐性</a:t>
            </a:r>
          </a:p>
        </p:txBody>
      </p:sp>
      <p:sp>
        <p:nvSpPr>
          <p:cNvPr id="241" name="object 5"/>
          <p:cNvSpPr txBox="1">
            <a:spLocks noGrp="1"/>
          </p:cNvSpPr>
          <p:nvPr>
            <p:ph type="sldNum" sz="quarter" idx="4294967295"/>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20</a:t>
            </a:fld>
            <a:endParaRPr/>
          </a:p>
        </p:txBody>
      </p:sp>
      <p:sp>
        <p:nvSpPr>
          <p:cNvPr id="242" name="object 3"/>
          <p:cNvSpPr txBox="1"/>
          <p:nvPr/>
        </p:nvSpPr>
        <p:spPr>
          <a:xfrm>
            <a:off x="424812" y="2463799"/>
            <a:ext cx="12155176" cy="327025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R="5080" indent="12700" algn="ctr">
              <a:lnSpc>
                <a:spcPct val="125000"/>
              </a:lnSpc>
              <a:spcBef>
                <a:spcPts val="100"/>
              </a:spcBef>
              <a:defRPr sz="4200">
                <a:latin typeface="游ゴシック体 ボールド"/>
                <a:ea typeface="游ゴシック体 ボールド"/>
                <a:cs typeface="游ゴシック体 ボールド"/>
                <a:sym typeface="游ゴシック体 ボールド"/>
              </a:defRPr>
            </a:pPr>
            <a:endParaRPr/>
          </a:p>
          <a:p>
            <a:pPr marR="5080" indent="12700" algn="ctr">
              <a:lnSpc>
                <a:spcPct val="125000"/>
              </a:lnSpc>
              <a:spcBef>
                <a:spcPts val="100"/>
              </a:spcBef>
              <a:defRPr sz="4000">
                <a:latin typeface="游ゴシック体 ボールド"/>
                <a:ea typeface="游ゴシック体 ボールド"/>
                <a:cs typeface="游ゴシック体 ボールド"/>
                <a:sym typeface="游ゴシック体 ボールド"/>
              </a:defRPr>
            </a:pPr>
            <a:r>
              <a:t>通常のデー</a:t>
            </a:r>
            <a:r>
              <a:rPr spc="-123"/>
              <a:t>タベ</a:t>
            </a:r>
            <a:r>
              <a:rPr spc="-398"/>
              <a:t>ー</a:t>
            </a:r>
            <a:r>
              <a:t>スと比べ</a:t>
            </a:r>
            <a:r>
              <a:rPr spc="-161"/>
              <a:t>て</a:t>
            </a:r>
            <a:r>
              <a:t>、 改</a:t>
            </a:r>
            <a:r>
              <a:rPr spc="-123"/>
              <a:t>ざ</a:t>
            </a:r>
            <a:r>
              <a:t>ん耐性が高い</a:t>
            </a:r>
          </a:p>
          <a:p>
            <a:pPr marR="5080" indent="12700" algn="ctr">
              <a:lnSpc>
                <a:spcPct val="125000"/>
              </a:lnSpc>
              <a:spcBef>
                <a:spcPts val="100"/>
              </a:spcBef>
              <a:defRPr sz="4000">
                <a:latin typeface="游ゴシック体 ボールド"/>
                <a:ea typeface="游ゴシック体 ボールド"/>
                <a:cs typeface="游ゴシック体 ボールド"/>
                <a:sym typeface="游ゴシック体 ボールド"/>
              </a:defRPr>
            </a:pPr>
            <a:endParaRPr/>
          </a:p>
          <a:p>
            <a:pPr indent="19050" algn="ctr">
              <a:defRPr sz="4200">
                <a:latin typeface="游ゴシック体 ボールド"/>
                <a:ea typeface="游ゴシック体 ボールド"/>
                <a:cs typeface="游ゴシック体 ボールド"/>
                <a:sym typeface="游ゴシック体 ボールド"/>
              </a:defRPr>
            </a:pPr>
            <a:r>
              <a:t>高い改</a:t>
            </a:r>
            <a:r>
              <a:rPr spc="-127"/>
              <a:t>ざ</a:t>
            </a:r>
            <a:r>
              <a:t>ん耐性を実現する要因</a:t>
            </a:r>
          </a:p>
        </p:txBody>
      </p:sp>
      <p:sp>
        <p:nvSpPr>
          <p:cNvPr id="243" name="object 4"/>
          <p:cNvSpPr txBox="1"/>
          <p:nvPr/>
        </p:nvSpPr>
        <p:spPr>
          <a:xfrm>
            <a:off x="355600" y="253999"/>
            <a:ext cx="841375" cy="3048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12700">
              <a:spcBef>
                <a:spcPts val="100"/>
              </a:spcBef>
              <a:defRPr sz="2400" spc="120"/>
            </a:lvl1pPr>
          </a:lstStyle>
          <a:p>
            <a:r>
              <a:t>1.1.2</a:t>
            </a:r>
          </a:p>
        </p:txBody>
      </p:sp>
      <p:sp>
        <p:nvSpPr>
          <p:cNvPr id="244" name="・独自のデータ構造(マイニング)…"/>
          <p:cNvSpPr txBox="1"/>
          <p:nvPr/>
        </p:nvSpPr>
        <p:spPr>
          <a:xfrm>
            <a:off x="962407" y="6345554"/>
            <a:ext cx="11050267" cy="12344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p>
            <a:pPr indent="19050">
              <a:defRPr sz="3600"/>
            </a:pPr>
            <a:r>
              <a:t>・独自のデータ構造(マイニング)</a:t>
            </a:r>
          </a:p>
          <a:p>
            <a:pPr indent="19050">
              <a:defRPr sz="3600"/>
            </a:pPr>
            <a:r>
              <a:t>・世界中の不特定多数のコンピュータがデータを保存</a:t>
            </a:r>
          </a:p>
        </p:txBody>
      </p:sp>
    </p:spTree>
  </p:cSld>
  <p:clrMapOvr>
    <a:masterClrMapping/>
  </p:clrMapOvr>
  <p:transition spd="med"/>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8" name="object 2"/>
          <p:cNvSpPr txBox="1">
            <a:spLocks noGrp="1"/>
          </p:cNvSpPr>
          <p:nvPr>
            <p:ph type="title"/>
          </p:nvPr>
        </p:nvSpPr>
        <p:spPr>
          <a:xfrm>
            <a:off x="3097618" y="913255"/>
            <a:ext cx="6779846" cy="939801"/>
          </a:xfrm>
          <a:prstGeom prst="rect">
            <a:avLst/>
          </a:prstGeom>
        </p:spPr>
        <p:txBody>
          <a:bodyPr/>
          <a:lstStyle>
            <a:lvl1pPr indent="12700" algn="ctr">
              <a:spcBef>
                <a:spcPts val="100"/>
              </a:spcBef>
            </a:lvl1pPr>
          </a:lstStyle>
          <a:p>
            <a:r>
              <a:t>高い可用性</a:t>
            </a:r>
          </a:p>
        </p:txBody>
      </p:sp>
      <p:sp>
        <p:nvSpPr>
          <p:cNvPr id="249" name="object 5"/>
          <p:cNvSpPr txBox="1">
            <a:spLocks noGrp="1"/>
          </p:cNvSpPr>
          <p:nvPr>
            <p:ph type="sldNum" sz="quarter" idx="4294967295"/>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21</a:t>
            </a:fld>
            <a:endParaRPr/>
          </a:p>
        </p:txBody>
      </p:sp>
      <p:sp>
        <p:nvSpPr>
          <p:cNvPr id="250" name="object 4"/>
          <p:cNvSpPr txBox="1"/>
          <p:nvPr/>
        </p:nvSpPr>
        <p:spPr>
          <a:xfrm>
            <a:off x="355600" y="253999"/>
            <a:ext cx="841375" cy="3048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12700">
              <a:spcBef>
                <a:spcPts val="100"/>
              </a:spcBef>
              <a:defRPr sz="2400" spc="120"/>
            </a:lvl1pPr>
          </a:lstStyle>
          <a:p>
            <a:r>
              <a:t>.</a:t>
            </a:r>
          </a:p>
        </p:txBody>
      </p:sp>
      <p:sp>
        <p:nvSpPr>
          <p:cNvPr id="251" name="object 2"/>
          <p:cNvSpPr txBox="1"/>
          <p:nvPr/>
        </p:nvSpPr>
        <p:spPr>
          <a:xfrm>
            <a:off x="607670" y="2931909"/>
            <a:ext cx="11759742" cy="196646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ormAutofit/>
          </a:bodyPr>
          <a:lstStyle/>
          <a:p>
            <a:pPr algn="ctr">
              <a:defRPr sz="4000">
                <a:latin typeface="游ゴシック体 ボールド"/>
                <a:ea typeface="游ゴシック体 ボールド"/>
                <a:cs typeface="游ゴシック体 ボールド"/>
                <a:sym typeface="游ゴシック体 ボールド"/>
              </a:defRPr>
            </a:pPr>
            <a:r>
              <a:t>世界中の同等な権限を持った多くの</a:t>
            </a:r>
          </a:p>
          <a:p>
            <a:pPr algn="ctr">
              <a:defRPr sz="4000">
                <a:latin typeface="游ゴシック体 ボールド"/>
                <a:ea typeface="游ゴシック体 ボールド"/>
                <a:cs typeface="游ゴシック体 ボールド"/>
                <a:sym typeface="游ゴシック体 ボールド"/>
              </a:defRPr>
            </a:pPr>
            <a:r>
              <a:t>コンピュータで構成されている</a:t>
            </a:r>
          </a:p>
        </p:txBody>
      </p:sp>
      <p:sp>
        <p:nvSpPr>
          <p:cNvPr id="252" name="ビットコインは2009年から一度も停止していない"/>
          <p:cNvSpPr txBox="1"/>
          <p:nvPr/>
        </p:nvSpPr>
        <p:spPr>
          <a:xfrm>
            <a:off x="1530415" y="7611016"/>
            <a:ext cx="9914252" cy="54228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lvl1pPr>
              <a:defRPr sz="3500"/>
            </a:lvl1pPr>
          </a:lstStyle>
          <a:p>
            <a:r>
              <a:t>ビットコインは2009年から一度も停止していない</a:t>
            </a:r>
          </a:p>
        </p:txBody>
      </p:sp>
      <p:sp>
        <p:nvSpPr>
          <p:cNvPr id="253" name="線"/>
          <p:cNvSpPr/>
          <p:nvPr/>
        </p:nvSpPr>
        <p:spPr>
          <a:xfrm>
            <a:off x="6502400" y="4530362"/>
            <a:ext cx="1" cy="939802"/>
          </a:xfrm>
          <a:prstGeom prst="line">
            <a:avLst/>
          </a:prstGeom>
          <a:ln w="101600">
            <a:solidFill>
              <a:schemeClr val="accent1"/>
            </a:solidFill>
            <a:tailEnd type="triangle"/>
          </a:ln>
          <a:effectLst>
            <a:outerShdw blurRad="38100" dist="23000" dir="5400000" rotWithShape="0">
              <a:srgbClr val="000000">
                <a:alpha val="35000"/>
              </a:srgbClr>
            </a:outerShdw>
          </a:effectLst>
        </p:spPr>
        <p:txBody>
          <a:bodyPr lIns="45718" tIns="45718" rIns="45718" bIns="45718"/>
          <a:lstStyle/>
          <a:p>
            <a:endParaRPr/>
          </a:p>
        </p:txBody>
      </p:sp>
      <p:sp>
        <p:nvSpPr>
          <p:cNvPr id="254" name="単一障害点がない"/>
          <p:cNvSpPr txBox="1"/>
          <p:nvPr/>
        </p:nvSpPr>
        <p:spPr>
          <a:xfrm>
            <a:off x="4149471" y="5779227"/>
            <a:ext cx="4676137" cy="66928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lvl1pPr>
              <a:defRPr sz="4500">
                <a:latin typeface="游ゴシック体 ボールド"/>
                <a:ea typeface="游ゴシック体 ボールド"/>
                <a:cs typeface="游ゴシック体 ボールド"/>
                <a:sym typeface="游ゴシック体 ボールド"/>
              </a:defRPr>
            </a:lvl1pPr>
          </a:lstStyle>
          <a:p>
            <a:r>
              <a:t>単一障害点がない</a:t>
            </a:r>
          </a:p>
        </p:txBody>
      </p:sp>
      <p:sp>
        <p:nvSpPr>
          <p:cNvPr id="255" name="object 4"/>
          <p:cNvSpPr txBox="1"/>
          <p:nvPr/>
        </p:nvSpPr>
        <p:spPr>
          <a:xfrm>
            <a:off x="508000" y="406399"/>
            <a:ext cx="841375" cy="3048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12700">
              <a:spcBef>
                <a:spcPts val="100"/>
              </a:spcBef>
              <a:defRPr sz="2400" spc="120"/>
            </a:lvl1pPr>
          </a:lstStyle>
          <a:p>
            <a:r>
              <a:t>1.1.2</a:t>
            </a:r>
          </a:p>
        </p:txBody>
      </p:sp>
    </p:spTree>
  </p:cSld>
  <p:clrMapOvr>
    <a:masterClrMapping/>
  </p:clrMapOvr>
  <p:transition spd="med"/>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9" name="object 2"/>
          <p:cNvSpPr txBox="1">
            <a:spLocks noGrp="1"/>
          </p:cNvSpPr>
          <p:nvPr>
            <p:ph type="title"/>
          </p:nvPr>
        </p:nvSpPr>
        <p:spPr>
          <a:xfrm>
            <a:off x="2272663" y="906618"/>
            <a:ext cx="8407401" cy="701779"/>
          </a:xfrm>
          <a:prstGeom prst="rect">
            <a:avLst/>
          </a:prstGeom>
        </p:spPr>
        <p:txBody>
          <a:bodyPr>
            <a:normAutofit fontScale="90000"/>
          </a:bodyPr>
          <a:lstStyle>
            <a:lvl1pPr indent="10516" algn="ctr" defTabSz="757214">
              <a:defRPr sz="5460"/>
            </a:lvl1pPr>
          </a:lstStyle>
          <a:p>
            <a:r>
              <a:t>ブロックチェーンの特徴</a:t>
            </a:r>
          </a:p>
        </p:txBody>
      </p:sp>
      <p:sp>
        <p:nvSpPr>
          <p:cNvPr id="260" name="object 5"/>
          <p:cNvSpPr txBox="1">
            <a:spLocks noGrp="1"/>
          </p:cNvSpPr>
          <p:nvPr>
            <p:ph type="sldNum" sz="quarter" idx="4294967295"/>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22</a:t>
            </a:fld>
            <a:endParaRPr/>
          </a:p>
        </p:txBody>
      </p:sp>
      <p:sp>
        <p:nvSpPr>
          <p:cNvPr id="261" name="パブリックブロックチェーンの特徴"/>
          <p:cNvSpPr txBox="1"/>
          <p:nvPr/>
        </p:nvSpPr>
        <p:spPr>
          <a:xfrm>
            <a:off x="2414272" y="2976646"/>
            <a:ext cx="8176257" cy="59943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lvl1pPr algn="ctr">
              <a:defRPr sz="4000">
                <a:latin typeface="游ゴシック体 ボールド"/>
                <a:ea typeface="游ゴシック体 ボールド"/>
                <a:cs typeface="游ゴシック体 ボールド"/>
                <a:sym typeface="游ゴシック体 ボールド"/>
              </a:defRPr>
            </a:lvl1pPr>
          </a:lstStyle>
          <a:p>
            <a:r>
              <a:t>パブリックブロックチェーンの特徴</a:t>
            </a:r>
          </a:p>
        </p:txBody>
      </p:sp>
      <p:sp>
        <p:nvSpPr>
          <p:cNvPr id="262" name="・非中央集権…"/>
          <p:cNvSpPr txBox="1"/>
          <p:nvPr/>
        </p:nvSpPr>
        <p:spPr>
          <a:xfrm>
            <a:off x="3909695" y="4501679"/>
            <a:ext cx="5133337" cy="326643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p>
            <a:pPr>
              <a:lnSpc>
                <a:spcPct val="150000"/>
              </a:lnSpc>
              <a:defRPr sz="5000"/>
            </a:pPr>
            <a:r>
              <a:t>・非中央集権</a:t>
            </a:r>
          </a:p>
          <a:p>
            <a:pPr>
              <a:lnSpc>
                <a:spcPct val="150000"/>
              </a:lnSpc>
              <a:defRPr sz="5000"/>
            </a:pPr>
            <a:r>
              <a:t>・高い改ざん耐性</a:t>
            </a:r>
          </a:p>
          <a:p>
            <a:pPr>
              <a:lnSpc>
                <a:spcPct val="150000"/>
              </a:lnSpc>
              <a:defRPr sz="5000"/>
            </a:pPr>
            <a:r>
              <a:t>・高い可用性</a:t>
            </a:r>
          </a:p>
        </p:txBody>
      </p:sp>
      <p:sp>
        <p:nvSpPr>
          <p:cNvPr id="263" name="object 4"/>
          <p:cNvSpPr txBox="1"/>
          <p:nvPr/>
        </p:nvSpPr>
        <p:spPr>
          <a:xfrm>
            <a:off x="508000" y="406399"/>
            <a:ext cx="841375" cy="3048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12700">
              <a:spcBef>
                <a:spcPts val="100"/>
              </a:spcBef>
              <a:defRPr sz="2400" spc="120"/>
            </a:lvl1pPr>
          </a:lstStyle>
          <a:p>
            <a:r>
              <a:t>1.1.2</a:t>
            </a:r>
          </a:p>
        </p:txBody>
      </p:sp>
    </p:spTree>
  </p:cSld>
  <p:clrMapOvr>
    <a:masterClrMapping/>
  </p:clrMapOvr>
  <p:transition spd="med"/>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7" name="object 2"/>
          <p:cNvSpPr txBox="1">
            <a:spLocks noGrp="1"/>
          </p:cNvSpPr>
          <p:nvPr>
            <p:ph type="title"/>
          </p:nvPr>
        </p:nvSpPr>
        <p:spPr>
          <a:xfrm>
            <a:off x="1555030" y="896903"/>
            <a:ext cx="10140103" cy="939801"/>
          </a:xfrm>
          <a:prstGeom prst="rect">
            <a:avLst/>
          </a:prstGeom>
        </p:spPr>
        <p:txBody>
          <a:bodyPr/>
          <a:lstStyle>
            <a:lvl1pPr indent="9271" algn="ctr" defTabSz="667512"/>
          </a:lstStyle>
          <a:p>
            <a:r>
              <a:t>ブロックチェーンの構成要素</a:t>
            </a:r>
          </a:p>
        </p:txBody>
      </p:sp>
      <p:sp>
        <p:nvSpPr>
          <p:cNvPr id="268" name="object 5"/>
          <p:cNvSpPr txBox="1">
            <a:spLocks noGrp="1"/>
          </p:cNvSpPr>
          <p:nvPr>
            <p:ph type="sldNum" sz="quarter" idx="4294967295"/>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23</a:t>
            </a:fld>
            <a:endParaRPr/>
          </a:p>
        </p:txBody>
      </p:sp>
      <p:sp>
        <p:nvSpPr>
          <p:cNvPr id="269" name="object 4"/>
          <p:cNvSpPr txBox="1"/>
          <p:nvPr/>
        </p:nvSpPr>
        <p:spPr>
          <a:xfrm>
            <a:off x="355600" y="253999"/>
            <a:ext cx="841375" cy="3048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indent="12700">
              <a:spcBef>
                <a:spcPts val="100"/>
              </a:spcBef>
              <a:defRPr sz="2400" spc="120"/>
            </a:pPr>
            <a:r>
              <a:t>1.2.1</a:t>
            </a:r>
          </a:p>
        </p:txBody>
      </p:sp>
      <p:sp>
        <p:nvSpPr>
          <p:cNvPr id="270" name="ビットコインを例にして…"/>
          <p:cNvSpPr txBox="1"/>
          <p:nvPr/>
        </p:nvSpPr>
        <p:spPr>
          <a:xfrm>
            <a:off x="1388112" y="4781234"/>
            <a:ext cx="10228577" cy="13614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p>
            <a:pPr algn="ctr">
              <a:defRPr sz="4000">
                <a:latin typeface="游ゴシック体 ボールド"/>
                <a:ea typeface="游ゴシック体 ボールド"/>
                <a:cs typeface="游ゴシック体 ボールド"/>
                <a:sym typeface="游ゴシック体 ボールド"/>
              </a:defRPr>
            </a:pPr>
            <a:r>
              <a:t>ビットコインを例にして</a:t>
            </a:r>
          </a:p>
          <a:p>
            <a:pPr algn="ctr">
              <a:defRPr sz="4000">
                <a:latin typeface="游ゴシック体 ボールド"/>
                <a:ea typeface="游ゴシック体 ボールド"/>
                <a:cs typeface="游ゴシック体 ボールド"/>
                <a:sym typeface="游ゴシック体 ボールド"/>
              </a:defRPr>
            </a:pPr>
            <a:r>
              <a:t>ブロックチェーンの構成と処理の流れを知る</a:t>
            </a:r>
          </a:p>
        </p:txBody>
      </p:sp>
    </p:spTree>
  </p:cSld>
  <p:clrMapOvr>
    <a:masterClrMapping/>
  </p:clrMapOvr>
  <p:transition spd="med"/>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4" name="object 5"/>
          <p:cNvSpPr txBox="1">
            <a:spLocks noGrp="1"/>
          </p:cNvSpPr>
          <p:nvPr>
            <p:ph type="sldNum" sz="quarter" idx="4294967295"/>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24</a:t>
            </a:fld>
            <a:endParaRPr/>
          </a:p>
        </p:txBody>
      </p:sp>
      <p:sp>
        <p:nvSpPr>
          <p:cNvPr id="275" name="object 4"/>
          <p:cNvSpPr txBox="1"/>
          <p:nvPr/>
        </p:nvSpPr>
        <p:spPr>
          <a:xfrm>
            <a:off x="355600" y="275263"/>
            <a:ext cx="841375" cy="3048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indent="12700">
              <a:spcBef>
                <a:spcPts val="100"/>
              </a:spcBef>
              <a:defRPr sz="2400" spc="120"/>
            </a:pPr>
            <a:r>
              <a:t>1.2.1</a:t>
            </a:r>
          </a:p>
        </p:txBody>
      </p:sp>
      <p:sp>
        <p:nvSpPr>
          <p:cNvPr id="276" name="ブロックチェーンネットワーク"/>
          <p:cNvSpPr txBox="1"/>
          <p:nvPr/>
        </p:nvSpPr>
        <p:spPr>
          <a:xfrm>
            <a:off x="2469834" y="2338228"/>
            <a:ext cx="8065132" cy="66928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lvl1pPr algn="ctr">
              <a:defRPr sz="4500">
                <a:latin typeface="游ゴシック体 ボールド"/>
                <a:ea typeface="游ゴシック体 ボールド"/>
                <a:cs typeface="游ゴシック体 ボールド"/>
                <a:sym typeface="游ゴシック体 ボールド"/>
              </a:defRPr>
            </a:lvl1pPr>
          </a:lstStyle>
          <a:p>
            <a:r>
              <a:t>ブロックチェーンネットワーク</a:t>
            </a:r>
          </a:p>
        </p:txBody>
      </p:sp>
      <p:sp>
        <p:nvSpPr>
          <p:cNvPr id="277" name="参加者によって…"/>
          <p:cNvSpPr txBox="1"/>
          <p:nvPr/>
        </p:nvSpPr>
        <p:spPr>
          <a:xfrm>
            <a:off x="3338831" y="3231912"/>
            <a:ext cx="6327137" cy="188848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p>
            <a:pPr algn="ctr">
              <a:defRPr sz="3500"/>
            </a:pPr>
            <a:r>
              <a:t>参加者によって</a:t>
            </a:r>
          </a:p>
          <a:p>
            <a:pPr algn="ctr">
              <a:defRPr sz="3500"/>
            </a:pPr>
            <a:r>
              <a:t>インターネット上に構成される</a:t>
            </a:r>
          </a:p>
          <a:p>
            <a:pPr algn="ctr">
              <a:defRPr sz="3500"/>
            </a:pPr>
            <a:r>
              <a:t>仮想的なP2Pネットワーク</a:t>
            </a:r>
          </a:p>
        </p:txBody>
      </p:sp>
      <p:sp>
        <p:nvSpPr>
          <p:cNvPr id="278" name="object 4"/>
          <p:cNvSpPr/>
          <p:nvPr/>
        </p:nvSpPr>
        <p:spPr>
          <a:xfrm>
            <a:off x="4006646" y="5560481"/>
            <a:ext cx="4991508" cy="3147818"/>
          </a:xfrm>
          <a:prstGeom prst="rect">
            <a:avLst/>
          </a:prstGeom>
          <a:blipFill>
            <a:blip r:embed="rId3"/>
            <a:stretch>
              <a:fillRect/>
            </a:stretch>
          </a:blipFill>
          <a:ln w="12700">
            <a:miter lim="400000"/>
          </a:ln>
        </p:spPr>
        <p:txBody>
          <a:bodyPr lIns="45718" tIns="45718" rIns="45718" bIns="45718"/>
          <a:lstStyle/>
          <a:p>
            <a:endParaRPr/>
          </a:p>
        </p:txBody>
      </p:sp>
      <p:sp>
        <p:nvSpPr>
          <p:cNvPr id="279" name="object 2"/>
          <p:cNvSpPr txBox="1"/>
          <p:nvPr/>
        </p:nvSpPr>
        <p:spPr>
          <a:xfrm>
            <a:off x="1555030" y="896903"/>
            <a:ext cx="10140103" cy="7620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9271" defTabSz="667512">
              <a:defRPr sz="6000"/>
            </a:lvl1pPr>
          </a:lstStyle>
          <a:p>
            <a:r>
              <a:t>ブロックチェーンの構成要素</a:t>
            </a:r>
          </a:p>
        </p:txBody>
      </p:sp>
    </p:spTree>
  </p:cSld>
  <p:clrMapOvr>
    <a:masterClrMapping/>
  </p:clrMapOvr>
  <p:transition spd="med"/>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3" name="object 5"/>
          <p:cNvSpPr txBox="1">
            <a:spLocks noGrp="1"/>
          </p:cNvSpPr>
          <p:nvPr>
            <p:ph type="sldNum" sz="quarter" idx="4294967295"/>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25</a:t>
            </a:fld>
            <a:endParaRPr/>
          </a:p>
        </p:txBody>
      </p:sp>
      <p:sp>
        <p:nvSpPr>
          <p:cNvPr id="284" name="トランザクション"/>
          <p:cNvSpPr txBox="1"/>
          <p:nvPr/>
        </p:nvSpPr>
        <p:spPr>
          <a:xfrm>
            <a:off x="4164332" y="3364288"/>
            <a:ext cx="4676137" cy="66928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lvl1pPr algn="ctr">
              <a:defRPr sz="4500">
                <a:latin typeface="游ゴシック体 ボールド"/>
                <a:ea typeface="游ゴシック体 ボールド"/>
                <a:cs typeface="游ゴシック体 ボールド"/>
                <a:sym typeface="游ゴシック体 ボールド"/>
              </a:defRPr>
            </a:lvl1pPr>
          </a:lstStyle>
          <a:p>
            <a:r>
              <a:t>トランザクション</a:t>
            </a:r>
          </a:p>
        </p:txBody>
      </p:sp>
      <p:sp>
        <p:nvSpPr>
          <p:cNvPr id="285" name="ブロックチェーンに要求する処理が記述されたデータ"/>
          <p:cNvSpPr txBox="1"/>
          <p:nvPr/>
        </p:nvSpPr>
        <p:spPr>
          <a:xfrm>
            <a:off x="392431" y="5383709"/>
            <a:ext cx="12219937" cy="5994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lvl1pPr algn="ctr">
              <a:defRPr sz="4000"/>
            </a:lvl1pPr>
          </a:lstStyle>
          <a:p>
            <a:r>
              <a:t>ブロックチェーンに要求する処理が記述されたデータ</a:t>
            </a:r>
          </a:p>
        </p:txBody>
      </p:sp>
      <p:sp>
        <p:nvSpPr>
          <p:cNvPr id="286" name="object 2"/>
          <p:cNvSpPr txBox="1"/>
          <p:nvPr/>
        </p:nvSpPr>
        <p:spPr>
          <a:xfrm>
            <a:off x="1555030" y="896903"/>
            <a:ext cx="10140103" cy="7620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9271" algn="ctr" defTabSz="667512">
              <a:defRPr sz="6000"/>
            </a:lvl1pPr>
          </a:lstStyle>
          <a:p>
            <a:r>
              <a:t>ブロックチェーンの構成要素</a:t>
            </a:r>
          </a:p>
        </p:txBody>
      </p:sp>
      <p:sp>
        <p:nvSpPr>
          <p:cNvPr id="287" name="object 4"/>
          <p:cNvSpPr txBox="1"/>
          <p:nvPr/>
        </p:nvSpPr>
        <p:spPr>
          <a:xfrm>
            <a:off x="355600" y="253999"/>
            <a:ext cx="841375" cy="3048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indent="12700">
              <a:spcBef>
                <a:spcPts val="100"/>
              </a:spcBef>
              <a:defRPr sz="2400" spc="120"/>
            </a:pPr>
            <a:r>
              <a:t>1.2.1</a:t>
            </a:r>
          </a:p>
        </p:txBody>
      </p:sp>
    </p:spTree>
  </p:cSld>
  <p:clrMapOvr>
    <a:masterClrMapping/>
  </p:clrMapOvr>
  <p:transition spd="med"/>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1" name="object 5"/>
          <p:cNvSpPr txBox="1">
            <a:spLocks noGrp="1"/>
          </p:cNvSpPr>
          <p:nvPr>
            <p:ph type="sldNum" sz="quarter" idx="4294967295"/>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26</a:t>
            </a:fld>
            <a:endParaRPr/>
          </a:p>
        </p:txBody>
      </p:sp>
      <p:sp>
        <p:nvSpPr>
          <p:cNvPr id="292" name="ビットコインでは"/>
          <p:cNvSpPr txBox="1"/>
          <p:nvPr/>
        </p:nvSpPr>
        <p:spPr>
          <a:xfrm>
            <a:off x="4569489" y="2807866"/>
            <a:ext cx="4152897" cy="59943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lvl1pPr algn="ctr">
              <a:defRPr sz="4000">
                <a:latin typeface="游ゴシック体 ボールド"/>
                <a:ea typeface="游ゴシック体 ボールド"/>
                <a:cs typeface="游ゴシック体 ボールド"/>
                <a:sym typeface="游ゴシック体 ボールド"/>
              </a:defRPr>
            </a:lvl1pPr>
          </a:lstStyle>
          <a:p>
            <a:r>
              <a:t>ビットコインでは</a:t>
            </a:r>
          </a:p>
        </p:txBody>
      </p:sp>
      <p:sp>
        <p:nvSpPr>
          <p:cNvPr id="293" name="「AさんがBさんに1BTC送る」などの情報が…"/>
          <p:cNvSpPr txBox="1"/>
          <p:nvPr/>
        </p:nvSpPr>
        <p:spPr>
          <a:xfrm>
            <a:off x="1369569" y="3656650"/>
            <a:ext cx="10265661" cy="13614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p>
            <a:pPr algn="ctr">
              <a:defRPr sz="4000">
                <a:latin typeface="游ゴシック体 ボールド"/>
                <a:ea typeface="游ゴシック体 ボールド"/>
                <a:cs typeface="游ゴシック体 ボールド"/>
                <a:sym typeface="游ゴシック体 ボールド"/>
              </a:defRPr>
            </a:pPr>
            <a:r>
              <a:t>「AさんがBさんに1BTC送る」などの情報が</a:t>
            </a:r>
          </a:p>
          <a:p>
            <a:pPr algn="ctr">
              <a:defRPr sz="4000">
                <a:latin typeface="游ゴシック体 ボールド"/>
                <a:ea typeface="游ゴシック体 ボールド"/>
                <a:cs typeface="游ゴシック体 ボールド"/>
                <a:sym typeface="游ゴシック体 ボールド"/>
              </a:defRPr>
            </a:pPr>
            <a:r>
              <a:t>トランザクションに記述される</a:t>
            </a:r>
          </a:p>
        </p:txBody>
      </p:sp>
      <p:pic>
        <p:nvPicPr>
          <p:cNvPr id="294" name="nqhLEE0Kq4fM_eAsf49bohoLv3P-tlvkkbX2bkBUIRK_R261O5Q4ArtbxU8_w7j4J7TmwzRooFEbjNzMMkDrGFC6827b0kqQs0fCt9r_5aAC3lG7a42w2Nw8OKoD4xblhu992_fS.png" descr="nqhLEE0Kq4fM_eAsf49bohoLv3P-tlvkkbX2bkBUIRK_R261O5Q4ArtbxU8_w7j4J7TmwzRooFEbjNzMMkDrGFC6827b0kqQs0fCt9r_5aAC3lG7a42w2Nw8OKoD4xblhu992_fS.png"/>
          <p:cNvPicPr>
            <a:picLocks noChangeAspect="1"/>
          </p:cNvPicPr>
          <p:nvPr/>
        </p:nvPicPr>
        <p:blipFill>
          <a:blip r:embed="rId3">
            <a:extLst/>
          </a:blip>
          <a:stretch>
            <a:fillRect/>
          </a:stretch>
        </p:blipFill>
        <p:spPr>
          <a:xfrm>
            <a:off x="4573820" y="5774904"/>
            <a:ext cx="3857160" cy="3184323"/>
          </a:xfrm>
          <a:prstGeom prst="rect">
            <a:avLst/>
          </a:prstGeom>
          <a:ln w="12700">
            <a:miter lim="400000"/>
          </a:ln>
        </p:spPr>
      </p:pic>
      <p:sp>
        <p:nvSpPr>
          <p:cNvPr id="295" name="object 2"/>
          <p:cNvSpPr txBox="1"/>
          <p:nvPr/>
        </p:nvSpPr>
        <p:spPr>
          <a:xfrm>
            <a:off x="1555030" y="896903"/>
            <a:ext cx="10140103" cy="7620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9271" algn="ctr" defTabSz="667512">
              <a:defRPr sz="6000"/>
            </a:lvl1pPr>
          </a:lstStyle>
          <a:p>
            <a:r>
              <a:t>ブロックチェーンの構成要素</a:t>
            </a:r>
          </a:p>
        </p:txBody>
      </p:sp>
      <p:sp>
        <p:nvSpPr>
          <p:cNvPr id="296" name="object 4"/>
          <p:cNvSpPr txBox="1"/>
          <p:nvPr/>
        </p:nvSpPr>
        <p:spPr>
          <a:xfrm>
            <a:off x="355600" y="253999"/>
            <a:ext cx="841375" cy="3048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indent="12700">
              <a:spcBef>
                <a:spcPts val="100"/>
              </a:spcBef>
              <a:defRPr sz="2400" spc="120"/>
            </a:pPr>
            <a:r>
              <a:t>1.2.1</a:t>
            </a:r>
          </a:p>
        </p:txBody>
      </p:sp>
    </p:spTree>
  </p:cSld>
  <p:clrMapOvr>
    <a:masterClrMapping/>
  </p:clrMapOvr>
  <p:transition spd="med"/>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0" name="object 5"/>
          <p:cNvSpPr txBox="1">
            <a:spLocks noGrp="1"/>
          </p:cNvSpPr>
          <p:nvPr>
            <p:ph type="sldNum" sz="quarter" idx="4294967295"/>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27</a:t>
            </a:fld>
            <a:endParaRPr/>
          </a:p>
        </p:txBody>
      </p:sp>
      <p:sp>
        <p:nvSpPr>
          <p:cNvPr id="301" name="object 4"/>
          <p:cNvSpPr txBox="1"/>
          <p:nvPr/>
        </p:nvSpPr>
        <p:spPr>
          <a:xfrm>
            <a:off x="355600" y="253999"/>
            <a:ext cx="841375" cy="3048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indent="12700">
              <a:spcBef>
                <a:spcPts val="100"/>
              </a:spcBef>
              <a:defRPr sz="2400" spc="120"/>
            </a:pPr>
            <a:r>
              <a:t>1.2.1</a:t>
            </a:r>
          </a:p>
        </p:txBody>
      </p:sp>
      <p:sp>
        <p:nvSpPr>
          <p:cNvPr id="302" name="発行されたトランザクションは…"/>
          <p:cNvSpPr txBox="1"/>
          <p:nvPr/>
        </p:nvSpPr>
        <p:spPr>
          <a:xfrm>
            <a:off x="1888492" y="2786701"/>
            <a:ext cx="9227817" cy="13614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p>
            <a:pPr algn="ctr">
              <a:defRPr sz="4000">
                <a:latin typeface="游ゴシック体 ボールド"/>
                <a:ea typeface="游ゴシック体 ボールド"/>
                <a:cs typeface="游ゴシック体 ボールド"/>
                <a:sym typeface="游ゴシック体 ボールド"/>
              </a:defRPr>
            </a:pPr>
            <a:r>
              <a:t>発行されたトランザクションは</a:t>
            </a:r>
          </a:p>
          <a:p>
            <a:pPr algn="ctr">
              <a:defRPr sz="4000">
                <a:latin typeface="游ゴシック体 ボールド"/>
                <a:ea typeface="游ゴシック体 ボールド"/>
                <a:cs typeface="游ゴシック体 ボールド"/>
                <a:sym typeface="游ゴシック体 ボールド"/>
              </a:defRPr>
            </a:pPr>
            <a:r>
              <a:t>ネットワークにブロードキャストされる</a:t>
            </a:r>
          </a:p>
        </p:txBody>
      </p:sp>
      <p:pic>
        <p:nvPicPr>
          <p:cNvPr id="303" name="qUvoc4r-T51-upKgig9X7WrWk5Sr8nvbKMHwYY1NV2oAMrPnnrsDkVnerA6EP_xunhRWijhcG-lfn1aasERyasySurMK2A2V3nOGSz1HvNA_M5DzWUnksfpBH9mN0kNqsXl_eEVj.png" descr="qUvoc4r-T51-upKgig9X7WrWk5Sr8nvbKMHwYY1NV2oAMrPnnrsDkVnerA6EP_xunhRWijhcG-lfn1aasERyasySurMK2A2V3nOGSz1HvNA_M5DzWUnksfpBH9mN0kNqsXl_eEVj.png"/>
          <p:cNvPicPr>
            <a:picLocks noChangeAspect="1"/>
          </p:cNvPicPr>
          <p:nvPr/>
        </p:nvPicPr>
        <p:blipFill>
          <a:blip r:embed="rId3">
            <a:extLst/>
          </a:blip>
          <a:stretch>
            <a:fillRect/>
          </a:stretch>
        </p:blipFill>
        <p:spPr>
          <a:xfrm>
            <a:off x="1721215" y="4370168"/>
            <a:ext cx="8784774" cy="4723513"/>
          </a:xfrm>
          <a:prstGeom prst="rect">
            <a:avLst/>
          </a:prstGeom>
          <a:ln w="12700">
            <a:miter lim="400000"/>
          </a:ln>
        </p:spPr>
      </p:pic>
      <p:sp>
        <p:nvSpPr>
          <p:cNvPr id="304" name="object 2"/>
          <p:cNvSpPr txBox="1"/>
          <p:nvPr/>
        </p:nvSpPr>
        <p:spPr>
          <a:xfrm>
            <a:off x="1555030" y="896903"/>
            <a:ext cx="10140103" cy="7620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9271" algn="ctr" defTabSz="667512">
              <a:defRPr sz="6000"/>
            </a:lvl1pPr>
          </a:lstStyle>
          <a:p>
            <a:r>
              <a:t>ブロックチェーンの構成要素</a:t>
            </a:r>
          </a:p>
        </p:txBody>
      </p:sp>
    </p:spTree>
  </p:cSld>
  <p:clrMapOvr>
    <a:masterClrMapping/>
  </p:clrMapOvr>
  <p:transition spd="med"/>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 name="object 5"/>
          <p:cNvSpPr txBox="1">
            <a:spLocks noGrp="1"/>
          </p:cNvSpPr>
          <p:nvPr>
            <p:ph type="sldNum" sz="quarter" idx="4294967295"/>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28</a:t>
            </a:fld>
            <a:endParaRPr/>
          </a:p>
        </p:txBody>
      </p:sp>
      <p:sp>
        <p:nvSpPr>
          <p:cNvPr id="309" name="object 4"/>
          <p:cNvSpPr txBox="1"/>
          <p:nvPr/>
        </p:nvSpPr>
        <p:spPr>
          <a:xfrm>
            <a:off x="355600" y="253999"/>
            <a:ext cx="841375" cy="3048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indent="12700">
              <a:spcBef>
                <a:spcPts val="100"/>
              </a:spcBef>
              <a:defRPr sz="2400" spc="120"/>
            </a:pPr>
            <a:r>
              <a:t>1.2.1</a:t>
            </a:r>
          </a:p>
        </p:txBody>
      </p:sp>
      <p:sp>
        <p:nvSpPr>
          <p:cNvPr id="310" name="トランザクションを受け取ったノードは…"/>
          <p:cNvSpPr txBox="1"/>
          <p:nvPr/>
        </p:nvSpPr>
        <p:spPr>
          <a:xfrm>
            <a:off x="1100457" y="2880467"/>
            <a:ext cx="10751817" cy="136143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p>
            <a:pPr algn="ctr">
              <a:defRPr sz="4000">
                <a:latin typeface="游ゴシック体 ボールド"/>
                <a:ea typeface="游ゴシック体 ボールド"/>
                <a:cs typeface="游ゴシック体 ボールド"/>
                <a:sym typeface="游ゴシック体 ボールド"/>
              </a:defRPr>
            </a:pPr>
            <a:r>
              <a:t>トランザクションを受け取ったノードは</a:t>
            </a:r>
          </a:p>
          <a:p>
            <a:pPr algn="ctr">
              <a:defRPr sz="4000">
                <a:latin typeface="游ゴシック体 ボールド"/>
                <a:ea typeface="游ゴシック体 ボールド"/>
                <a:cs typeface="游ゴシック体 ボールド"/>
                <a:sym typeface="游ゴシック体 ボールド"/>
              </a:defRPr>
            </a:pPr>
            <a:r>
              <a:t>そのトランザクションが適正であるか検証する</a:t>
            </a:r>
          </a:p>
        </p:txBody>
      </p:sp>
      <p:sp>
        <p:nvSpPr>
          <p:cNvPr id="311" name="・正しい額の送金であるか…"/>
          <p:cNvSpPr txBox="1"/>
          <p:nvPr/>
        </p:nvSpPr>
        <p:spPr>
          <a:xfrm>
            <a:off x="1629410" y="5071322"/>
            <a:ext cx="9725661" cy="28956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p>
            <a:pPr defTabSz="584200">
              <a:defRPr sz="4000"/>
            </a:pPr>
            <a:r>
              <a:t>・正しい額の送金であるか</a:t>
            </a:r>
          </a:p>
          <a:p>
            <a:pPr defTabSz="584200">
              <a:defRPr sz="4000"/>
            </a:pPr>
            <a:r>
              <a:t>・正しい署名がされているか</a:t>
            </a:r>
          </a:p>
          <a:p>
            <a:pPr defTabSz="584200">
              <a:defRPr sz="4000"/>
            </a:pPr>
            <a:r>
              <a:t>・正しいフォーマットで記述されているか</a:t>
            </a:r>
          </a:p>
          <a:p>
            <a:pPr defTabSz="584200">
              <a:defRPr sz="4000"/>
            </a:pPr>
            <a:r>
              <a:t>・データサイズは適切であるか</a:t>
            </a:r>
          </a:p>
        </p:txBody>
      </p:sp>
      <p:sp>
        <p:nvSpPr>
          <p:cNvPr id="312" name="object 2"/>
          <p:cNvSpPr txBox="1"/>
          <p:nvPr/>
        </p:nvSpPr>
        <p:spPr>
          <a:xfrm>
            <a:off x="1555030" y="896903"/>
            <a:ext cx="10140103" cy="7620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9271" algn="ctr" defTabSz="667512">
              <a:defRPr sz="6000"/>
            </a:lvl1pPr>
          </a:lstStyle>
          <a:p>
            <a:r>
              <a:t>ブロックチェーンの構成要素</a:t>
            </a:r>
          </a:p>
        </p:txBody>
      </p:sp>
    </p:spTree>
  </p:cSld>
  <p:clrMapOvr>
    <a:masterClrMapping/>
  </p:clrMapOvr>
  <p:transition spd="med"/>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6" name="object 5"/>
          <p:cNvSpPr txBox="1">
            <a:spLocks noGrp="1"/>
          </p:cNvSpPr>
          <p:nvPr>
            <p:ph type="sldNum" sz="quarter" idx="4294967295"/>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29</a:t>
            </a:fld>
            <a:endParaRPr/>
          </a:p>
        </p:txBody>
      </p:sp>
      <p:sp>
        <p:nvSpPr>
          <p:cNvPr id="317" name="object 4"/>
          <p:cNvSpPr txBox="1"/>
          <p:nvPr/>
        </p:nvSpPr>
        <p:spPr>
          <a:xfrm>
            <a:off x="355600" y="253999"/>
            <a:ext cx="841375" cy="3048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12700">
              <a:spcBef>
                <a:spcPts val="100"/>
              </a:spcBef>
              <a:defRPr sz="2400" spc="120"/>
            </a:lvl1pPr>
          </a:lstStyle>
          <a:p>
            <a:r>
              <a:t>1.2.2</a:t>
            </a:r>
          </a:p>
        </p:txBody>
      </p:sp>
      <p:sp>
        <p:nvSpPr>
          <p:cNvPr id="318" name="トランザクションはブロックという…"/>
          <p:cNvSpPr txBox="1"/>
          <p:nvPr/>
        </p:nvSpPr>
        <p:spPr>
          <a:xfrm>
            <a:off x="2396492" y="2582219"/>
            <a:ext cx="8211817" cy="13614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p>
            <a:pPr algn="ctr">
              <a:defRPr sz="4000">
                <a:latin typeface="游ゴシック体 ボールド"/>
                <a:ea typeface="游ゴシック体 ボールド"/>
                <a:cs typeface="游ゴシック体 ボールド"/>
                <a:sym typeface="游ゴシック体 ボールド"/>
              </a:defRPr>
            </a:pPr>
            <a:r>
              <a:t>トランザクションはブロックという</a:t>
            </a:r>
          </a:p>
          <a:p>
            <a:pPr algn="ctr">
              <a:defRPr sz="4000">
                <a:latin typeface="游ゴシック体 ボールド"/>
                <a:ea typeface="游ゴシック体 ボールド"/>
                <a:cs typeface="游ゴシック体 ボールド"/>
                <a:sym typeface="游ゴシック体 ボールド"/>
              </a:defRPr>
            </a:pPr>
            <a:r>
              <a:t>まとまりにまとめられる</a:t>
            </a:r>
          </a:p>
        </p:txBody>
      </p:sp>
      <p:pic>
        <p:nvPicPr>
          <p:cNvPr id="319" name="4JEJEKFtITjAl85T3RQiouUt_FUfCBhNGo0iQJhif9sXfyFjKo3jfwY7BgGD_nA0gysolhoYPDtTbhSZda8NYwyuMJq5gDgF08IcSN2EjjVYt2V2_ytrWIYm2zyC8Iifl0TiXUdL.png" descr="4JEJEKFtITjAl85T3RQiouUt_FUfCBhNGo0iQJhif9sXfyFjKo3jfwY7BgGD_nA0gysolhoYPDtTbhSZda8NYwyuMJq5gDgF08IcSN2EjjVYt2V2_ytrWIYm2zyC8Iifl0TiXUdL.png"/>
          <p:cNvPicPr>
            <a:picLocks noChangeAspect="1"/>
          </p:cNvPicPr>
          <p:nvPr/>
        </p:nvPicPr>
        <p:blipFill>
          <a:blip r:embed="rId3">
            <a:extLst/>
          </a:blip>
          <a:stretch>
            <a:fillRect/>
          </a:stretch>
        </p:blipFill>
        <p:spPr>
          <a:xfrm>
            <a:off x="2355524" y="4474828"/>
            <a:ext cx="8241683" cy="4514290"/>
          </a:xfrm>
          <a:prstGeom prst="rect">
            <a:avLst/>
          </a:prstGeom>
          <a:ln w="12700">
            <a:miter lim="400000"/>
          </a:ln>
        </p:spPr>
      </p:pic>
      <p:sp>
        <p:nvSpPr>
          <p:cNvPr id="320" name="object 2"/>
          <p:cNvSpPr txBox="1"/>
          <p:nvPr/>
        </p:nvSpPr>
        <p:spPr>
          <a:xfrm>
            <a:off x="1555030" y="896903"/>
            <a:ext cx="10140103" cy="7620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9271" algn="ctr" defTabSz="667512">
              <a:defRPr sz="6000"/>
            </a:lvl1pPr>
          </a:lstStyle>
          <a:p>
            <a:r>
              <a:t>ブロックチェーンの構成要素</a:t>
            </a:r>
          </a:p>
        </p:txBody>
      </p:sp>
    </p:spTree>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 name="object 2"/>
          <p:cNvSpPr txBox="1">
            <a:spLocks noGrp="1"/>
          </p:cNvSpPr>
          <p:nvPr>
            <p:ph type="title"/>
          </p:nvPr>
        </p:nvSpPr>
        <p:spPr>
          <a:xfrm>
            <a:off x="496448" y="3681910"/>
            <a:ext cx="12011904" cy="2389779"/>
          </a:xfrm>
          <a:prstGeom prst="rect">
            <a:avLst/>
          </a:prstGeom>
        </p:spPr>
        <p:txBody>
          <a:bodyPr/>
          <a:lstStyle/>
          <a:p>
            <a:pPr indent="12700" algn="ctr">
              <a:spcBef>
                <a:spcPts val="100"/>
              </a:spcBef>
              <a:defRPr spc="200">
                <a:latin typeface="游ゴシック体 ボールド"/>
                <a:ea typeface="游ゴシック体 ボールド"/>
                <a:cs typeface="游ゴシック体 ボールド"/>
                <a:sym typeface="游ゴシック体 ボールド"/>
              </a:defRPr>
            </a:pPr>
            <a:r>
              <a:t>ブロックチェーン</a:t>
            </a:r>
            <a:r>
              <a:rPr>
                <a:latin typeface="+mj-lt"/>
                <a:ea typeface="+mj-ea"/>
                <a:cs typeface="+mj-cs"/>
                <a:sym typeface="游ゴシック体 ミディアム"/>
              </a:rPr>
              <a:t>に対して</a:t>
            </a:r>
          </a:p>
          <a:p>
            <a:pPr indent="12700" algn="ctr">
              <a:spcBef>
                <a:spcPts val="100"/>
              </a:spcBef>
              <a:defRPr spc="200"/>
            </a:pPr>
            <a:r>
              <a:t>どんなイメージがありますか?</a:t>
            </a:r>
          </a:p>
        </p:txBody>
      </p:sp>
    </p:spTree>
  </p:cSld>
  <p:clrMapOvr>
    <a:masterClrMapping/>
  </p:clrMapOvr>
  <p:transition spd="med"/>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4" name="object 5"/>
          <p:cNvSpPr txBox="1">
            <a:spLocks noGrp="1"/>
          </p:cNvSpPr>
          <p:nvPr>
            <p:ph type="sldNum" sz="quarter" idx="4294967295"/>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30</a:t>
            </a:fld>
            <a:endParaRPr/>
          </a:p>
        </p:txBody>
      </p:sp>
      <p:sp>
        <p:nvSpPr>
          <p:cNvPr id="325" name="object 4"/>
          <p:cNvSpPr txBox="1"/>
          <p:nvPr/>
        </p:nvSpPr>
        <p:spPr>
          <a:xfrm>
            <a:off x="355600" y="253999"/>
            <a:ext cx="841375" cy="3048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12700">
              <a:spcBef>
                <a:spcPts val="100"/>
              </a:spcBef>
              <a:defRPr sz="2400" spc="120"/>
            </a:lvl1pPr>
          </a:lstStyle>
          <a:p>
            <a:r>
              <a:t>1.2.2</a:t>
            </a:r>
          </a:p>
        </p:txBody>
      </p:sp>
      <p:sp>
        <p:nvSpPr>
          <p:cNvPr id="326" name="Proof of Work"/>
          <p:cNvSpPr txBox="1"/>
          <p:nvPr/>
        </p:nvSpPr>
        <p:spPr>
          <a:xfrm>
            <a:off x="3858640" y="2768544"/>
            <a:ext cx="5257801" cy="8534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lgn="ctr">
              <a:defRPr sz="6000"/>
            </a:lvl1pPr>
          </a:lstStyle>
          <a:p>
            <a:r>
              <a:t>Proof of Work</a:t>
            </a:r>
          </a:p>
        </p:txBody>
      </p:sp>
      <p:sp>
        <p:nvSpPr>
          <p:cNvPr id="327" name="大量を計算を行い(大量のコストを払い)、…"/>
          <p:cNvSpPr txBox="1"/>
          <p:nvPr/>
        </p:nvSpPr>
        <p:spPr>
          <a:xfrm>
            <a:off x="654432" y="4202445"/>
            <a:ext cx="11666217" cy="21234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p>
            <a:pPr algn="ctr">
              <a:defRPr sz="4000"/>
            </a:pPr>
            <a:r>
              <a:t>大量を計算を行い(大量のコストを払い)、</a:t>
            </a:r>
          </a:p>
          <a:p>
            <a:pPr algn="ctr">
              <a:defRPr sz="4000"/>
            </a:pPr>
            <a:r>
              <a:t>最も早く答えを出した人(最もコストをかけた人)が</a:t>
            </a:r>
          </a:p>
          <a:p>
            <a:pPr algn="ctr">
              <a:defRPr sz="4000"/>
            </a:pPr>
            <a:r>
              <a:t>ブロックの作成権を得る方法</a:t>
            </a:r>
          </a:p>
        </p:txBody>
      </p:sp>
      <p:sp>
        <p:nvSpPr>
          <p:cNvPr id="328" name="ブロックを作ると報酬をもらうことができる"/>
          <p:cNvSpPr txBox="1"/>
          <p:nvPr/>
        </p:nvSpPr>
        <p:spPr>
          <a:xfrm>
            <a:off x="1380492" y="7067505"/>
            <a:ext cx="10243817" cy="59943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lvl1pPr algn="ctr">
              <a:defRPr sz="4000">
                <a:latin typeface="游ゴシック体 ボールド"/>
                <a:ea typeface="游ゴシック体 ボールド"/>
                <a:cs typeface="游ゴシック体 ボールド"/>
                <a:sym typeface="游ゴシック体 ボールド"/>
              </a:defRPr>
            </a:lvl1pPr>
          </a:lstStyle>
          <a:p>
            <a:r>
              <a:t>ブロックを作ると報酬をもらうことができる</a:t>
            </a:r>
          </a:p>
        </p:txBody>
      </p:sp>
      <p:sp>
        <p:nvSpPr>
          <p:cNvPr id="329" name="object 2"/>
          <p:cNvSpPr txBox="1"/>
          <p:nvPr/>
        </p:nvSpPr>
        <p:spPr>
          <a:xfrm>
            <a:off x="1555030" y="896903"/>
            <a:ext cx="10140103" cy="7620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9271" algn="ctr" defTabSz="667512">
              <a:defRPr sz="6000"/>
            </a:lvl1pPr>
          </a:lstStyle>
          <a:p>
            <a:r>
              <a:t>ブロックチェーンの構成要素</a:t>
            </a:r>
          </a:p>
        </p:txBody>
      </p:sp>
    </p:spTree>
  </p:cSld>
  <p:clrMapOvr>
    <a:masterClrMapping/>
  </p:clrMapOvr>
  <p:transition spd="med"/>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3" name="object 5"/>
          <p:cNvSpPr txBox="1">
            <a:spLocks noGrp="1"/>
          </p:cNvSpPr>
          <p:nvPr>
            <p:ph type="sldNum" sz="quarter" idx="4294967295"/>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31</a:t>
            </a:fld>
            <a:endParaRPr/>
          </a:p>
        </p:txBody>
      </p:sp>
      <p:sp>
        <p:nvSpPr>
          <p:cNvPr id="334" name="object 4"/>
          <p:cNvSpPr txBox="1"/>
          <p:nvPr/>
        </p:nvSpPr>
        <p:spPr>
          <a:xfrm>
            <a:off x="355600" y="253999"/>
            <a:ext cx="841375" cy="3048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indent="12700">
              <a:spcBef>
                <a:spcPts val="100"/>
              </a:spcBef>
              <a:defRPr sz="2400" spc="120"/>
            </a:pPr>
            <a:r>
              <a:t>1.2.3</a:t>
            </a:r>
          </a:p>
        </p:txBody>
      </p:sp>
      <p:sp>
        <p:nvSpPr>
          <p:cNvPr id="335" name="ブロックチェーン"/>
          <p:cNvSpPr txBox="1"/>
          <p:nvPr/>
        </p:nvSpPr>
        <p:spPr>
          <a:xfrm>
            <a:off x="4184333" y="2549273"/>
            <a:ext cx="4636132" cy="66928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lvl1pPr algn="ctr">
              <a:defRPr sz="4500">
                <a:latin typeface="游ゴシック体 ボールド"/>
                <a:ea typeface="游ゴシック体 ボールド"/>
                <a:cs typeface="游ゴシック体 ボールド"/>
                <a:sym typeface="游ゴシック体 ボールド"/>
              </a:defRPr>
            </a:lvl1pPr>
          </a:lstStyle>
          <a:p>
            <a:r>
              <a:t>ブロックチェーン</a:t>
            </a:r>
          </a:p>
        </p:txBody>
      </p:sp>
      <p:sp>
        <p:nvSpPr>
          <p:cNvPr id="336" name="ブロックの連なり"/>
          <p:cNvSpPr txBox="1"/>
          <p:nvPr/>
        </p:nvSpPr>
        <p:spPr>
          <a:xfrm>
            <a:off x="4555493" y="3845178"/>
            <a:ext cx="4147817" cy="5994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lvl1pPr algn="ctr">
              <a:defRPr sz="4000">
                <a:latin typeface="游ゴシック体 ボールド"/>
                <a:ea typeface="游ゴシック体 ボールド"/>
                <a:cs typeface="游ゴシック体 ボールド"/>
                <a:sym typeface="游ゴシック体 ボールド"/>
              </a:defRPr>
            </a:lvl1pPr>
          </a:lstStyle>
          <a:p>
            <a:r>
              <a:t>ブロックの連なり</a:t>
            </a:r>
          </a:p>
        </p:txBody>
      </p:sp>
      <p:pic>
        <p:nvPicPr>
          <p:cNvPr id="337" name="xqnw50hgrOzL5hGZK5N5mCwI2DSj_Ym_055LrcsBaOV1FCcEStgiYqjh36yJGpa8zxALf4PFDUrCqTbrypD0UH51bg4vTC5Z9LMr1QMv_VGK0uiLnzxlFsDfLO8mWdgjRmR6YFel.png" descr="xqnw50hgrOzL5hGZK5N5mCwI2DSj_Ym_055LrcsBaOV1FCcEStgiYqjh36yJGpa8zxALf4PFDUrCqTbrypD0UH51bg4vTC5Z9LMr1QMv_VGK0uiLnzxlFsDfLO8mWdgjRmR6YFel.png"/>
          <p:cNvPicPr>
            <a:picLocks noChangeAspect="1"/>
          </p:cNvPicPr>
          <p:nvPr/>
        </p:nvPicPr>
        <p:blipFill>
          <a:blip r:embed="rId3">
            <a:extLst/>
          </a:blip>
          <a:stretch>
            <a:fillRect/>
          </a:stretch>
        </p:blipFill>
        <p:spPr>
          <a:xfrm>
            <a:off x="892770" y="4930745"/>
            <a:ext cx="11473310" cy="3334433"/>
          </a:xfrm>
          <a:prstGeom prst="rect">
            <a:avLst/>
          </a:prstGeom>
          <a:ln w="12700">
            <a:miter lim="400000"/>
          </a:ln>
        </p:spPr>
      </p:pic>
      <p:sp>
        <p:nvSpPr>
          <p:cNvPr id="338" name="線"/>
          <p:cNvSpPr/>
          <p:nvPr/>
        </p:nvSpPr>
        <p:spPr>
          <a:xfrm>
            <a:off x="13935" y="5941787"/>
            <a:ext cx="988322" cy="3"/>
          </a:xfrm>
          <a:prstGeom prst="line">
            <a:avLst/>
          </a:prstGeom>
          <a:ln w="38100">
            <a:solidFill>
              <a:srgbClr val="000000"/>
            </a:solidFill>
            <a:miter lim="400000"/>
          </a:ln>
        </p:spPr>
        <p:txBody>
          <a:bodyPr lIns="45718" tIns="45718" rIns="45718" bIns="45718"/>
          <a:lstStyle/>
          <a:p>
            <a:endParaRPr/>
          </a:p>
        </p:txBody>
      </p:sp>
      <p:sp>
        <p:nvSpPr>
          <p:cNvPr id="339" name="object 2"/>
          <p:cNvSpPr txBox="1"/>
          <p:nvPr/>
        </p:nvSpPr>
        <p:spPr>
          <a:xfrm>
            <a:off x="1555030" y="896903"/>
            <a:ext cx="10140103" cy="7620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9271" algn="ctr" defTabSz="667512">
              <a:defRPr sz="6000"/>
            </a:lvl1pPr>
          </a:lstStyle>
          <a:p>
            <a:r>
              <a:t>ブロックチェーンの構成要素</a:t>
            </a:r>
          </a:p>
        </p:txBody>
      </p:sp>
    </p:spTree>
  </p:cSld>
  <p:clrMapOvr>
    <a:masterClrMapping/>
  </p:clrMapOvr>
  <p:transition spd="med"/>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3" name="object 2"/>
          <p:cNvSpPr txBox="1">
            <a:spLocks noGrp="1"/>
          </p:cNvSpPr>
          <p:nvPr>
            <p:ph type="title"/>
          </p:nvPr>
        </p:nvSpPr>
        <p:spPr>
          <a:xfrm>
            <a:off x="1041399" y="4394200"/>
            <a:ext cx="10910573" cy="939800"/>
          </a:xfrm>
          <a:prstGeom prst="rect">
            <a:avLst/>
          </a:prstGeom>
        </p:spPr>
        <p:txBody>
          <a:bodyPr/>
          <a:lstStyle/>
          <a:p>
            <a:pPr indent="12700" algn="ctr">
              <a:spcBef>
                <a:spcPts val="100"/>
              </a:spcBef>
              <a:defRPr spc="200">
                <a:latin typeface="游ゴシック体 ボールド"/>
                <a:ea typeface="游ゴシック体 ボールド"/>
                <a:cs typeface="游ゴシック体 ボールド"/>
                <a:sym typeface="游ゴシック体 ボールド"/>
              </a:defRPr>
            </a:pPr>
            <a:r>
              <a:t>2. </a:t>
            </a:r>
            <a:r>
              <a:rPr spc="0"/>
              <a:t>ス</a:t>
            </a:r>
            <a:r>
              <a:rPr spc="-200"/>
              <a:t>マ</a:t>
            </a:r>
            <a:r>
              <a:rPr spc="0"/>
              <a:t>ートコントラクトの概要</a:t>
            </a:r>
          </a:p>
        </p:txBody>
      </p:sp>
    </p:spTree>
  </p:cSld>
  <p:clrMapOvr>
    <a:masterClrMapping/>
  </p:clrMapOvr>
  <p:transition spd="med"/>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5" name="object 2"/>
          <p:cNvSpPr txBox="1">
            <a:spLocks noGrp="1"/>
          </p:cNvSpPr>
          <p:nvPr>
            <p:ph type="title"/>
          </p:nvPr>
        </p:nvSpPr>
        <p:spPr>
          <a:xfrm>
            <a:off x="1548127" y="883919"/>
            <a:ext cx="9908546" cy="939801"/>
          </a:xfrm>
          <a:prstGeom prst="rect">
            <a:avLst/>
          </a:prstGeom>
        </p:spPr>
        <p:txBody>
          <a:bodyPr/>
          <a:lstStyle/>
          <a:p>
            <a:pPr indent="12700" algn="ctr">
              <a:spcBef>
                <a:spcPts val="100"/>
              </a:spcBef>
            </a:pPr>
            <a:r>
              <a:t>広義のス</a:t>
            </a:r>
            <a:r>
              <a:rPr spc="-200"/>
              <a:t>マ</a:t>
            </a:r>
            <a:r>
              <a:t>ートコントラクト</a:t>
            </a:r>
          </a:p>
        </p:txBody>
      </p:sp>
      <p:sp>
        <p:nvSpPr>
          <p:cNvPr id="346" name="object 4"/>
          <p:cNvSpPr txBox="1">
            <a:spLocks noGrp="1"/>
          </p:cNvSpPr>
          <p:nvPr>
            <p:ph type="sldNum" sz="quarter" idx="4294967295"/>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33</a:t>
            </a:fld>
            <a:endParaRPr/>
          </a:p>
        </p:txBody>
      </p:sp>
      <p:sp>
        <p:nvSpPr>
          <p:cNvPr id="347" name="object 3"/>
          <p:cNvSpPr txBox="1"/>
          <p:nvPr/>
        </p:nvSpPr>
        <p:spPr>
          <a:xfrm>
            <a:off x="231774" y="6465868"/>
            <a:ext cx="12489182" cy="16383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indent="25400" algn="ctr">
              <a:spcBef>
                <a:spcPts val="4600"/>
              </a:spcBef>
              <a:defRPr sz="4600" spc="-270">
                <a:latin typeface="游ゴシック体 ボールド"/>
                <a:ea typeface="游ゴシック体 ボールド"/>
                <a:cs typeface="游ゴシック体 ボールド"/>
                <a:sym typeface="游ゴシック体 ボールド"/>
              </a:defRPr>
            </a:pPr>
            <a:r>
              <a:t>スマートコントラクト</a:t>
            </a:r>
            <a:r>
              <a:rPr spc="0"/>
              <a:t>には様々な解釈がある</a:t>
            </a:r>
          </a:p>
          <a:p>
            <a:pPr indent="33018" algn="ctr">
              <a:spcBef>
                <a:spcPts val="1200"/>
              </a:spcBef>
              <a:defRPr sz="4800">
                <a:latin typeface="游ゴシック体 ボールド"/>
                <a:ea typeface="游ゴシック体 ボールド"/>
                <a:cs typeface="游ゴシック体 ボールド"/>
                <a:sym typeface="游ゴシック体 ボールド"/>
              </a:defRPr>
            </a:pPr>
            <a:r>
              <a:t>→人が介在しない取引</a:t>
            </a:r>
          </a:p>
        </p:txBody>
      </p:sp>
      <p:sp>
        <p:nvSpPr>
          <p:cNvPr id="348" name="賢い契約…"/>
          <p:cNvSpPr txBox="1"/>
          <p:nvPr/>
        </p:nvSpPr>
        <p:spPr>
          <a:xfrm>
            <a:off x="3598145" y="2682232"/>
            <a:ext cx="6519465" cy="274777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p>
            <a:pPr marL="448944" indent="-373379">
              <a:lnSpc>
                <a:spcPts val="4500"/>
              </a:lnSpc>
              <a:buSzPct val="142105"/>
              <a:buChar char="•"/>
              <a:tabLst>
                <a:tab pos="444500" algn="l"/>
              </a:tabLst>
              <a:defRPr sz="3800">
                <a:latin typeface="游ゴシック体 ボールド"/>
                <a:ea typeface="游ゴシック体 ボールド"/>
                <a:cs typeface="游ゴシック体 ボールド"/>
                <a:sym typeface="游ゴシック体 ボールド"/>
              </a:defRPr>
            </a:pPr>
            <a:r>
              <a:t>賢い契約</a:t>
            </a:r>
          </a:p>
          <a:p>
            <a:pPr marL="448944" indent="-373379">
              <a:lnSpc>
                <a:spcPts val="5700"/>
              </a:lnSpc>
              <a:buSzPct val="142105"/>
              <a:buChar char="•"/>
              <a:tabLst>
                <a:tab pos="444500" algn="l"/>
              </a:tabLst>
              <a:defRPr sz="3800">
                <a:latin typeface="游ゴシック体 ボールド"/>
                <a:ea typeface="游ゴシック体 ボールド"/>
                <a:cs typeface="游ゴシック体 ボールド"/>
                <a:sym typeface="游ゴシック体 ボールド"/>
              </a:defRPr>
            </a:pPr>
            <a:r>
              <a:t>契約の自動化</a:t>
            </a:r>
          </a:p>
          <a:p>
            <a:pPr marL="448944" indent="-373379">
              <a:lnSpc>
                <a:spcPts val="5700"/>
              </a:lnSpc>
              <a:buSzPct val="142105"/>
              <a:buChar char="•"/>
              <a:tabLst>
                <a:tab pos="444500" algn="l"/>
              </a:tabLst>
              <a:defRPr sz="3800">
                <a:latin typeface="游ゴシック体 ボールド"/>
                <a:ea typeface="游ゴシック体 ボールド"/>
                <a:cs typeface="游ゴシック体 ボールド"/>
                <a:sym typeface="游ゴシック体 ボールド"/>
              </a:defRPr>
            </a:pPr>
            <a:r>
              <a:t>プログ</a:t>
            </a:r>
            <a:r>
              <a:rPr spc="-190"/>
              <a:t>ラ</a:t>
            </a:r>
            <a:r>
              <a:t>ム化された契約</a:t>
            </a:r>
          </a:p>
          <a:p>
            <a:pPr marL="448944" indent="-373379">
              <a:lnSpc>
                <a:spcPts val="5700"/>
              </a:lnSpc>
              <a:buSzPct val="142105"/>
              <a:buChar char="•"/>
              <a:tabLst>
                <a:tab pos="444500" algn="l"/>
              </a:tabLst>
              <a:defRPr sz="3800">
                <a:latin typeface="游ゴシック体 ボールド"/>
                <a:ea typeface="游ゴシック体 ボールド"/>
                <a:cs typeface="游ゴシック体 ボールド"/>
                <a:sym typeface="游ゴシック体 ボールド"/>
              </a:defRPr>
            </a:pPr>
            <a:r>
              <a:t>自動執行権のある契約 etc..</a:t>
            </a:r>
          </a:p>
        </p:txBody>
      </p:sp>
      <p:sp>
        <p:nvSpPr>
          <p:cNvPr id="349" name="object 4"/>
          <p:cNvSpPr txBox="1"/>
          <p:nvPr/>
        </p:nvSpPr>
        <p:spPr>
          <a:xfrm>
            <a:off x="355600" y="253999"/>
            <a:ext cx="841375" cy="3048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12700">
              <a:spcBef>
                <a:spcPts val="100"/>
              </a:spcBef>
              <a:defRPr sz="2400" spc="120"/>
            </a:lvl1pPr>
          </a:lstStyle>
          <a:p>
            <a:r>
              <a:t>2.1.1</a:t>
            </a:r>
          </a:p>
        </p:txBody>
      </p:sp>
    </p:spTree>
  </p:cSld>
  <p:clrMapOvr>
    <a:masterClrMapping/>
  </p:clrMapOvr>
  <p:transition spd="med"/>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3" name="object 4"/>
          <p:cNvSpPr txBox="1">
            <a:spLocks noGrp="1"/>
          </p:cNvSpPr>
          <p:nvPr>
            <p:ph type="sldNum" sz="quarter" idx="4294967295"/>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34</a:t>
            </a:fld>
            <a:endParaRPr/>
          </a:p>
        </p:txBody>
      </p:sp>
      <p:sp>
        <p:nvSpPr>
          <p:cNvPr id="354" name="object 3"/>
          <p:cNvSpPr txBox="1"/>
          <p:nvPr/>
        </p:nvSpPr>
        <p:spPr>
          <a:xfrm>
            <a:off x="3483594" y="7359564"/>
            <a:ext cx="11727185" cy="6350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a:defRPr sz="5000"/>
            </a:lvl1pPr>
          </a:lstStyle>
          <a:p>
            <a:r>
              <a:t>日常で使っている技術</a:t>
            </a:r>
          </a:p>
        </p:txBody>
      </p:sp>
      <p:sp>
        <p:nvSpPr>
          <p:cNvPr id="355" name="・自動販売機…"/>
          <p:cNvSpPr txBox="1"/>
          <p:nvPr/>
        </p:nvSpPr>
        <p:spPr>
          <a:xfrm>
            <a:off x="1342394" y="3856356"/>
            <a:ext cx="8988737" cy="252983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indent="3302000">
              <a:spcBef>
                <a:spcPts val="1300"/>
              </a:spcBef>
              <a:defRPr sz="4200">
                <a:latin typeface="游ゴシック体 ボールド"/>
                <a:ea typeface="游ゴシック体 ボールド"/>
                <a:cs typeface="游ゴシック体 ボールド"/>
                <a:sym typeface="游ゴシック体 ボールド"/>
              </a:defRPr>
            </a:pPr>
            <a:r>
              <a:t>・自動販売機</a:t>
            </a:r>
          </a:p>
          <a:p>
            <a:pPr indent="3302000">
              <a:spcBef>
                <a:spcPts val="1200"/>
              </a:spcBef>
              <a:defRPr sz="4200">
                <a:latin typeface="游ゴシック体 ボールド"/>
                <a:ea typeface="游ゴシック体 ボールド"/>
                <a:cs typeface="游ゴシック体 ボールド"/>
                <a:sym typeface="游ゴシック体 ボールド"/>
              </a:defRPr>
            </a:pPr>
            <a:r>
              <a:t>・オンライン決済</a:t>
            </a:r>
          </a:p>
          <a:p>
            <a:pPr indent="3302000">
              <a:spcBef>
                <a:spcPts val="1200"/>
              </a:spcBef>
              <a:defRPr sz="4200">
                <a:latin typeface="游ゴシック体 ボールド"/>
                <a:ea typeface="游ゴシック体 ボールド"/>
                <a:cs typeface="游ゴシック体 ボールド"/>
                <a:sym typeface="游ゴシック体 ボールド"/>
              </a:defRPr>
            </a:pPr>
            <a:r>
              <a:t>・自動改札</a:t>
            </a:r>
          </a:p>
        </p:txBody>
      </p:sp>
      <p:sp>
        <p:nvSpPr>
          <p:cNvPr id="356" name="スマートコントラクトの例"/>
          <p:cNvSpPr txBox="1"/>
          <p:nvPr/>
        </p:nvSpPr>
        <p:spPr>
          <a:xfrm>
            <a:off x="2626995" y="2590483"/>
            <a:ext cx="7724137" cy="7264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lvl1pPr>
              <a:defRPr sz="5000"/>
            </a:lvl1pPr>
          </a:lstStyle>
          <a:p>
            <a:r>
              <a:t>スマートコントラクトの例</a:t>
            </a:r>
          </a:p>
        </p:txBody>
      </p:sp>
      <p:sp>
        <p:nvSpPr>
          <p:cNvPr id="357" name="object 2"/>
          <p:cNvSpPr txBox="1"/>
          <p:nvPr/>
        </p:nvSpPr>
        <p:spPr>
          <a:xfrm>
            <a:off x="1548127" y="883919"/>
            <a:ext cx="9908546" cy="9398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ormAutofit/>
          </a:bodyPr>
          <a:lstStyle/>
          <a:p>
            <a:pPr indent="12700" algn="ctr">
              <a:spcBef>
                <a:spcPts val="100"/>
              </a:spcBef>
              <a:defRPr sz="6000"/>
            </a:pPr>
            <a:r>
              <a:t>広義のス</a:t>
            </a:r>
            <a:r>
              <a:rPr spc="-200"/>
              <a:t>マ</a:t>
            </a:r>
            <a:r>
              <a:t>ートコントラクト</a:t>
            </a:r>
          </a:p>
        </p:txBody>
      </p:sp>
      <p:sp>
        <p:nvSpPr>
          <p:cNvPr id="358" name="object 4"/>
          <p:cNvSpPr txBox="1"/>
          <p:nvPr/>
        </p:nvSpPr>
        <p:spPr>
          <a:xfrm>
            <a:off x="355600" y="253999"/>
            <a:ext cx="841375" cy="3048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12700">
              <a:spcBef>
                <a:spcPts val="100"/>
              </a:spcBef>
              <a:defRPr sz="2400" spc="120"/>
            </a:lvl1pPr>
          </a:lstStyle>
          <a:p>
            <a:r>
              <a:t>2.1.1</a:t>
            </a:r>
          </a:p>
        </p:txBody>
      </p:sp>
    </p:spTree>
  </p:cSld>
  <p:clrMapOvr>
    <a:masterClrMapping/>
  </p:clrMapOvr>
  <p:transition spd="med"/>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2" name="object 2"/>
          <p:cNvSpPr txBox="1">
            <a:spLocks noGrp="1"/>
          </p:cNvSpPr>
          <p:nvPr>
            <p:ph type="title"/>
          </p:nvPr>
        </p:nvSpPr>
        <p:spPr>
          <a:xfrm>
            <a:off x="482600" y="965200"/>
            <a:ext cx="12033250" cy="787400"/>
          </a:xfrm>
          <a:prstGeom prst="rect">
            <a:avLst/>
          </a:prstGeom>
        </p:spPr>
        <p:txBody>
          <a:bodyPr/>
          <a:lstStyle/>
          <a:p>
            <a:pPr indent="12700" algn="ctr">
              <a:spcBef>
                <a:spcPts val="100"/>
              </a:spcBef>
              <a:defRPr sz="5000"/>
            </a:pPr>
            <a:r>
              <a:t>ス</a:t>
            </a:r>
            <a:r>
              <a:rPr spc="-200"/>
              <a:t>マ</a:t>
            </a:r>
            <a:r>
              <a:t>ートコントラクトとブロックチェ</a:t>
            </a:r>
            <a:r>
              <a:rPr spc="-300"/>
              <a:t>ー</a:t>
            </a:r>
            <a:r>
              <a:t>ン</a:t>
            </a:r>
          </a:p>
        </p:txBody>
      </p:sp>
      <p:sp>
        <p:nvSpPr>
          <p:cNvPr id="363" name="object 6"/>
          <p:cNvSpPr txBox="1"/>
          <p:nvPr/>
        </p:nvSpPr>
        <p:spPr>
          <a:xfrm>
            <a:off x="194147" y="2769204"/>
            <a:ext cx="12290428" cy="506095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indent="3175" algn="ctr">
              <a:spcBef>
                <a:spcPts val="1500"/>
              </a:spcBef>
              <a:defRPr sz="4300">
                <a:latin typeface="游ゴシック体 ボールド"/>
                <a:ea typeface="游ゴシック体 ボールド"/>
                <a:cs typeface="游ゴシック体 ボールド"/>
                <a:sym typeface="游ゴシック体 ボールド"/>
              </a:defRPr>
            </a:pPr>
            <a:r>
              <a:t>なぜ今、</a:t>
            </a:r>
            <a:endParaRPr sz="4700"/>
          </a:p>
          <a:p>
            <a:pPr algn="ctr">
              <a:spcBef>
                <a:spcPts val="1400"/>
              </a:spcBef>
              <a:defRPr sz="4300">
                <a:latin typeface="游ゴシック体 ボールド"/>
                <a:ea typeface="游ゴシック体 ボールド"/>
                <a:cs typeface="游ゴシック体 ボールド"/>
                <a:sym typeface="游ゴシック体 ボールド"/>
              </a:defRPr>
            </a:pPr>
            <a:r>
              <a:t>ス</a:t>
            </a:r>
            <a:r>
              <a:rPr spc="-145"/>
              <a:t>マ</a:t>
            </a:r>
            <a:r>
              <a:t>ートコントラクトが注目さ</a:t>
            </a:r>
            <a:r>
              <a:rPr spc="-189"/>
              <a:t>れ</a:t>
            </a:r>
            <a:r>
              <a:rPr spc="49"/>
              <a:t>ているのか?</a:t>
            </a:r>
            <a:endParaRPr sz="4700"/>
          </a:p>
          <a:p>
            <a:pPr>
              <a:defRPr sz="8900" spc="49">
                <a:latin typeface="游ゴシック体 ボールド"/>
                <a:ea typeface="游ゴシック体 ボールド"/>
                <a:cs typeface="游ゴシック体 ボールド"/>
                <a:sym typeface="游ゴシック体 ボールド"/>
              </a:defRPr>
            </a:pPr>
            <a:endParaRPr sz="4700"/>
          </a:p>
          <a:p>
            <a:pPr algn="ctr">
              <a:defRPr sz="4300">
                <a:latin typeface="游ゴシック体 ボールド"/>
                <a:ea typeface="游ゴシック体 ボールド"/>
                <a:cs typeface="游ゴシック体 ボールド"/>
                <a:sym typeface="游ゴシック体 ボールド"/>
              </a:defRPr>
            </a:pPr>
            <a:r>
              <a:t>ブロックチェ</a:t>
            </a:r>
            <a:r>
              <a:rPr spc="-254"/>
              <a:t>ー</a:t>
            </a:r>
            <a:r>
              <a:t>ンにより</a:t>
            </a:r>
            <a:endParaRPr sz="4200"/>
          </a:p>
          <a:p>
            <a:pPr indent="3175" algn="ctr">
              <a:spcBef>
                <a:spcPts val="1200"/>
              </a:spcBef>
              <a:defRPr sz="4300">
                <a:latin typeface="游ゴシック体 ボールド"/>
                <a:ea typeface="游ゴシック体 ボールド"/>
                <a:cs typeface="游ゴシック体 ボールド"/>
                <a:sym typeface="游ゴシック体 ボールド"/>
              </a:defRPr>
            </a:pPr>
            <a:r>
              <a:t>これまでできなかったことができるようになった</a:t>
            </a:r>
          </a:p>
        </p:txBody>
      </p:sp>
      <p:sp>
        <p:nvSpPr>
          <p:cNvPr id="364" name="object 7"/>
          <p:cNvSpPr txBox="1">
            <a:spLocks noGrp="1"/>
          </p:cNvSpPr>
          <p:nvPr>
            <p:ph type="sldNum" sz="quarter" idx="4294967295"/>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35</a:t>
            </a:fld>
            <a:endParaRPr/>
          </a:p>
        </p:txBody>
      </p:sp>
      <p:sp>
        <p:nvSpPr>
          <p:cNvPr id="365" name="線"/>
          <p:cNvSpPr/>
          <p:nvPr/>
        </p:nvSpPr>
        <p:spPr>
          <a:xfrm>
            <a:off x="6502398" y="4865991"/>
            <a:ext cx="2" cy="909450"/>
          </a:xfrm>
          <a:prstGeom prst="line">
            <a:avLst/>
          </a:prstGeom>
          <a:ln w="76200">
            <a:solidFill>
              <a:schemeClr val="accent1"/>
            </a:solidFill>
            <a:tailEnd type="triangle"/>
          </a:ln>
          <a:effectLst>
            <a:outerShdw blurRad="38100" dist="23000" dir="5400000" rotWithShape="0">
              <a:srgbClr val="000000">
                <a:alpha val="35000"/>
              </a:srgbClr>
            </a:outerShdw>
          </a:effectLst>
        </p:spPr>
        <p:txBody>
          <a:bodyPr lIns="45718" tIns="45718" rIns="45718" bIns="45718"/>
          <a:lstStyle/>
          <a:p>
            <a:endParaRPr/>
          </a:p>
        </p:txBody>
      </p:sp>
      <p:sp>
        <p:nvSpPr>
          <p:cNvPr id="366" name="object 4"/>
          <p:cNvSpPr txBox="1"/>
          <p:nvPr/>
        </p:nvSpPr>
        <p:spPr>
          <a:xfrm>
            <a:off x="355600" y="253999"/>
            <a:ext cx="841375" cy="3048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12700">
              <a:spcBef>
                <a:spcPts val="100"/>
              </a:spcBef>
              <a:defRPr sz="2400" spc="120"/>
            </a:lvl1pPr>
          </a:lstStyle>
          <a:p>
            <a:r>
              <a:t>2.1.1</a:t>
            </a:r>
          </a:p>
        </p:txBody>
      </p:sp>
    </p:spTree>
  </p:cSld>
  <p:clrMapOvr>
    <a:masterClrMapping/>
  </p:clrMapOvr>
  <p:transition spd="med"/>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0" name="object 2"/>
          <p:cNvSpPr txBox="1">
            <a:spLocks noGrp="1"/>
          </p:cNvSpPr>
          <p:nvPr>
            <p:ph type="title"/>
          </p:nvPr>
        </p:nvSpPr>
        <p:spPr>
          <a:xfrm>
            <a:off x="1548127" y="883919"/>
            <a:ext cx="9908546" cy="939801"/>
          </a:xfrm>
          <a:prstGeom prst="rect">
            <a:avLst/>
          </a:prstGeom>
        </p:spPr>
        <p:txBody>
          <a:bodyPr/>
          <a:lstStyle/>
          <a:p>
            <a:pPr indent="12700" algn="ctr">
              <a:spcBef>
                <a:spcPts val="100"/>
              </a:spcBef>
            </a:pPr>
            <a:r>
              <a:t>ス</a:t>
            </a:r>
            <a:r>
              <a:rPr spc="-200"/>
              <a:t>マ</a:t>
            </a:r>
            <a:r>
              <a:t>ートコントラクト</a:t>
            </a:r>
          </a:p>
        </p:txBody>
      </p:sp>
      <p:sp>
        <p:nvSpPr>
          <p:cNvPr id="371" name="object 4"/>
          <p:cNvSpPr txBox="1">
            <a:spLocks noGrp="1"/>
          </p:cNvSpPr>
          <p:nvPr>
            <p:ph type="sldNum" sz="quarter" idx="4294967295"/>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36</a:t>
            </a:fld>
            <a:endParaRPr/>
          </a:p>
        </p:txBody>
      </p:sp>
      <p:sp>
        <p:nvSpPr>
          <p:cNvPr id="372" name="object 3"/>
          <p:cNvSpPr txBox="1"/>
          <p:nvPr/>
        </p:nvSpPr>
        <p:spPr>
          <a:xfrm>
            <a:off x="231774" y="2701923"/>
            <a:ext cx="12489182" cy="6858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25400" algn="ctr">
              <a:spcBef>
                <a:spcPts val="4600"/>
              </a:spcBef>
              <a:defRPr sz="5400" spc="-264">
                <a:latin typeface="游ゴシック体 ボールド"/>
                <a:ea typeface="游ゴシック体 ボールド"/>
                <a:cs typeface="游ゴシック体 ボールド"/>
                <a:sym typeface="游ゴシック体 ボールド"/>
              </a:defRPr>
            </a:lvl1pPr>
          </a:lstStyle>
          <a:p>
            <a:r>
              <a:t>従来のスマートコントラクト</a:t>
            </a:r>
          </a:p>
        </p:txBody>
      </p:sp>
      <p:sp>
        <p:nvSpPr>
          <p:cNvPr id="373" name="サービスの提供者がサーバーを準備…"/>
          <p:cNvSpPr txBox="1"/>
          <p:nvPr/>
        </p:nvSpPr>
        <p:spPr>
          <a:xfrm>
            <a:off x="2611375" y="3966883"/>
            <a:ext cx="7782049" cy="19456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p>
            <a:pPr indent="25400" algn="ctr">
              <a:spcBef>
                <a:spcPts val="4600"/>
              </a:spcBef>
              <a:defRPr sz="4000" spc="-233">
                <a:latin typeface="游ゴシック体 ボールド"/>
                <a:ea typeface="游ゴシック体 ボールド"/>
                <a:cs typeface="游ゴシック体 ボールド"/>
                <a:sym typeface="游ゴシック体 ボールド"/>
              </a:defRPr>
            </a:pPr>
            <a:r>
              <a:t>サービスの提供者がサーバーを準備</a:t>
            </a:r>
          </a:p>
          <a:p>
            <a:pPr indent="25400" algn="ctr">
              <a:spcBef>
                <a:spcPts val="4600"/>
              </a:spcBef>
              <a:defRPr sz="4000" spc="-233">
                <a:latin typeface="游ゴシック体 ボールド"/>
                <a:ea typeface="游ゴシック体 ボールド"/>
                <a:cs typeface="游ゴシック体 ボールド"/>
                <a:sym typeface="游ゴシック体 ボールド"/>
              </a:defRPr>
            </a:pPr>
            <a:r>
              <a:t>→ その中で契約処理が行われる</a:t>
            </a:r>
          </a:p>
        </p:txBody>
      </p:sp>
      <p:sp>
        <p:nvSpPr>
          <p:cNvPr id="374" name="object 3"/>
          <p:cNvSpPr txBox="1"/>
          <p:nvPr/>
        </p:nvSpPr>
        <p:spPr>
          <a:xfrm>
            <a:off x="257809" y="6632754"/>
            <a:ext cx="12489182" cy="18542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indent="25400" algn="ctr">
              <a:spcBef>
                <a:spcPts val="4600"/>
              </a:spcBef>
              <a:defRPr sz="4000" spc="-233">
                <a:latin typeface="游ゴシック体 ボールド"/>
                <a:ea typeface="游ゴシック体 ボールド"/>
                <a:cs typeface="游ゴシック体 ボールド"/>
                <a:sym typeface="游ゴシック体 ボールド"/>
              </a:defRPr>
            </a:pPr>
            <a:r>
              <a:t>サーバーでは取引の検証作業が行われる</a:t>
            </a:r>
          </a:p>
          <a:p>
            <a:pPr indent="25400" algn="ctr">
              <a:spcBef>
                <a:spcPts val="4600"/>
              </a:spcBef>
              <a:defRPr sz="4000" spc="-233">
                <a:latin typeface="游ゴシック体 ボールド"/>
                <a:ea typeface="游ゴシック体 ボールド"/>
                <a:cs typeface="游ゴシック体 ボールド"/>
                <a:sym typeface="游ゴシック体 ボールド"/>
              </a:defRPr>
            </a:pPr>
            <a:r>
              <a:t>→取引の記録を保存しておかなければならない</a:t>
            </a:r>
          </a:p>
        </p:txBody>
      </p:sp>
      <p:sp>
        <p:nvSpPr>
          <p:cNvPr id="375" name="object 4"/>
          <p:cNvSpPr txBox="1"/>
          <p:nvPr/>
        </p:nvSpPr>
        <p:spPr>
          <a:xfrm>
            <a:off x="355600" y="253999"/>
            <a:ext cx="841375" cy="3048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12700">
              <a:spcBef>
                <a:spcPts val="100"/>
              </a:spcBef>
              <a:defRPr sz="2400" spc="120"/>
            </a:lvl1pPr>
          </a:lstStyle>
          <a:p>
            <a:r>
              <a:t>2.1.1</a:t>
            </a:r>
          </a:p>
        </p:txBody>
      </p:sp>
    </p:spTree>
  </p:cSld>
  <p:clrMapOvr>
    <a:masterClrMapping/>
  </p:clrMapOvr>
  <p:transition spd="med"/>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9" name="object 2"/>
          <p:cNvSpPr txBox="1">
            <a:spLocks noGrp="1"/>
          </p:cNvSpPr>
          <p:nvPr>
            <p:ph type="title"/>
          </p:nvPr>
        </p:nvSpPr>
        <p:spPr>
          <a:xfrm>
            <a:off x="1168397" y="889000"/>
            <a:ext cx="10670545" cy="939800"/>
          </a:xfrm>
          <a:prstGeom prst="rect">
            <a:avLst/>
          </a:prstGeom>
        </p:spPr>
        <p:txBody>
          <a:bodyPr/>
          <a:lstStyle/>
          <a:p>
            <a:pPr indent="12700" algn="ctr">
              <a:spcBef>
                <a:spcPts val="100"/>
              </a:spcBef>
            </a:pPr>
            <a:r>
              <a:t>ス</a:t>
            </a:r>
            <a:r>
              <a:rPr spc="-200"/>
              <a:t>マ</a:t>
            </a:r>
            <a:r>
              <a:t>ートコントラクトの仕組み</a:t>
            </a:r>
          </a:p>
        </p:txBody>
      </p:sp>
      <p:sp>
        <p:nvSpPr>
          <p:cNvPr id="380" name="object 3"/>
          <p:cNvSpPr/>
          <p:nvPr/>
        </p:nvSpPr>
        <p:spPr>
          <a:xfrm>
            <a:off x="2811122" y="3475289"/>
            <a:ext cx="8303470" cy="5012081"/>
          </a:xfrm>
          <a:prstGeom prst="rect">
            <a:avLst/>
          </a:prstGeom>
          <a:blipFill>
            <a:blip r:embed="rId3"/>
            <a:stretch>
              <a:fillRect/>
            </a:stretch>
          </a:blipFill>
          <a:ln w="12700">
            <a:miter lim="400000"/>
          </a:ln>
        </p:spPr>
        <p:txBody>
          <a:bodyPr lIns="45718" tIns="45718" rIns="45718" bIns="45718"/>
          <a:lstStyle/>
          <a:p>
            <a:endParaRPr/>
          </a:p>
        </p:txBody>
      </p:sp>
      <p:sp>
        <p:nvSpPr>
          <p:cNvPr id="381" name="object 4"/>
          <p:cNvSpPr txBox="1"/>
          <p:nvPr/>
        </p:nvSpPr>
        <p:spPr>
          <a:xfrm>
            <a:off x="2332184" y="8526985"/>
            <a:ext cx="8804276" cy="29845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indent="12700">
              <a:spcBef>
                <a:spcPts val="100"/>
              </a:spcBef>
              <a:defRPr sz="2300" u="sng" spc="167">
                <a:uFill>
                  <a:solidFill>
                    <a:srgbClr val="000000"/>
                  </a:solidFill>
                </a:uFill>
              </a:defRPr>
            </a:pPr>
            <a:r>
              <a:t>https://gaiax-blockchain.com/smart-contract</a:t>
            </a:r>
            <a:r>
              <a:rPr u="none" spc="209">
                <a:uFillTx/>
              </a:rPr>
              <a:t> </a:t>
            </a:r>
            <a:r>
              <a:rPr u="none" spc="0">
                <a:uFillTx/>
              </a:rPr>
              <a:t>より引用</a:t>
            </a:r>
          </a:p>
        </p:txBody>
      </p:sp>
      <p:sp>
        <p:nvSpPr>
          <p:cNvPr id="382" name="object 6"/>
          <p:cNvSpPr txBox="1">
            <a:spLocks noGrp="1"/>
          </p:cNvSpPr>
          <p:nvPr>
            <p:ph type="sldNum" sz="quarter" idx="4294967295"/>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37</a:t>
            </a:fld>
            <a:endParaRPr/>
          </a:p>
        </p:txBody>
      </p:sp>
      <p:sp>
        <p:nvSpPr>
          <p:cNvPr id="383" name="object 5"/>
          <p:cNvSpPr txBox="1"/>
          <p:nvPr/>
        </p:nvSpPr>
        <p:spPr>
          <a:xfrm>
            <a:off x="4356100" y="2374900"/>
            <a:ext cx="4292600" cy="7112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12700">
              <a:spcBef>
                <a:spcPts val="100"/>
              </a:spcBef>
              <a:defRPr sz="5600"/>
            </a:lvl1pPr>
          </a:lstStyle>
          <a:p>
            <a:r>
              <a:t>契約の自動化</a:t>
            </a:r>
          </a:p>
        </p:txBody>
      </p:sp>
      <p:sp>
        <p:nvSpPr>
          <p:cNvPr id="384" name="object 4"/>
          <p:cNvSpPr txBox="1"/>
          <p:nvPr/>
        </p:nvSpPr>
        <p:spPr>
          <a:xfrm>
            <a:off x="355600" y="253999"/>
            <a:ext cx="841375" cy="3048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12700">
              <a:spcBef>
                <a:spcPts val="100"/>
              </a:spcBef>
              <a:defRPr sz="2400" spc="120"/>
            </a:lvl1pPr>
          </a:lstStyle>
          <a:p>
            <a:r>
              <a:t>2.1.2</a:t>
            </a:r>
          </a:p>
        </p:txBody>
      </p:sp>
    </p:spTree>
  </p:cSld>
  <p:clrMapOvr>
    <a:masterClrMapping/>
  </p:clrMapOvr>
  <p:transition spd="med"/>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90" name="object 2"/>
          <p:cNvGrpSpPr/>
          <p:nvPr/>
        </p:nvGrpSpPr>
        <p:grpSpPr>
          <a:xfrm>
            <a:off x="2360075" y="2586239"/>
            <a:ext cx="8550814" cy="5246768"/>
            <a:chOff x="0" y="-1"/>
            <a:chExt cx="8550812" cy="5246766"/>
          </a:xfrm>
        </p:grpSpPr>
        <p:sp>
          <p:nvSpPr>
            <p:cNvPr id="388" name="object 3"/>
            <p:cNvSpPr/>
            <p:nvPr/>
          </p:nvSpPr>
          <p:spPr>
            <a:xfrm>
              <a:off x="-1" y="-2"/>
              <a:ext cx="8455361" cy="5103767"/>
            </a:xfrm>
            <a:prstGeom prst="rect">
              <a:avLst/>
            </a:prstGeom>
            <a:blipFill rotWithShape="1">
              <a:blip r:embed="rId3"/>
              <a:srcRect/>
              <a:stretch>
                <a:fillRect/>
              </a:stretch>
            </a:blipFill>
            <a:ln w="12700" cap="flat">
              <a:noFill/>
              <a:miter lim="400000"/>
            </a:ln>
            <a:effectLst/>
          </p:spPr>
          <p:txBody>
            <a:bodyPr wrap="square" lIns="45718" tIns="45718" rIns="45718" bIns="45718" numCol="1" anchor="t">
              <a:noAutofit/>
            </a:bodyPr>
            <a:lstStyle/>
            <a:p>
              <a:endParaRPr/>
            </a:p>
          </p:txBody>
        </p:sp>
        <p:sp>
          <p:nvSpPr>
            <p:cNvPr id="389" name="object 4"/>
            <p:cNvSpPr/>
            <p:nvPr/>
          </p:nvSpPr>
          <p:spPr>
            <a:xfrm>
              <a:off x="2083664" y="647723"/>
              <a:ext cx="6467149" cy="4599043"/>
            </a:xfrm>
            <a:prstGeom prst="rect">
              <a:avLst/>
            </a:prstGeom>
            <a:noFill/>
            <a:ln w="101600" cap="flat">
              <a:solidFill>
                <a:srgbClr val="EE220C"/>
              </a:solidFill>
              <a:prstDash val="solid"/>
              <a:round/>
            </a:ln>
            <a:effectLst/>
          </p:spPr>
          <p:txBody>
            <a:bodyPr wrap="square" lIns="45718" tIns="45718" rIns="45718" bIns="45718" numCol="1" anchor="t">
              <a:noAutofit/>
            </a:bodyPr>
            <a:lstStyle/>
            <a:p>
              <a:endParaRPr/>
            </a:p>
          </p:txBody>
        </p:sp>
      </p:grpSp>
      <p:sp>
        <p:nvSpPr>
          <p:cNvPr id="391" name="object 5"/>
          <p:cNvSpPr txBox="1">
            <a:spLocks noGrp="1"/>
          </p:cNvSpPr>
          <p:nvPr>
            <p:ph type="title"/>
          </p:nvPr>
        </p:nvSpPr>
        <p:spPr>
          <a:xfrm>
            <a:off x="482600" y="965200"/>
            <a:ext cx="12033250" cy="787400"/>
          </a:xfrm>
          <a:prstGeom prst="rect">
            <a:avLst/>
          </a:prstGeom>
        </p:spPr>
        <p:txBody>
          <a:bodyPr/>
          <a:lstStyle/>
          <a:p>
            <a:pPr indent="12700" algn="ctr">
              <a:spcBef>
                <a:spcPts val="100"/>
              </a:spcBef>
              <a:defRPr sz="5000"/>
            </a:pPr>
            <a:r>
              <a:t>ス</a:t>
            </a:r>
            <a:r>
              <a:rPr spc="-200"/>
              <a:t>マ</a:t>
            </a:r>
            <a:r>
              <a:t>ートコントラクトとブロックチェ</a:t>
            </a:r>
            <a:r>
              <a:rPr spc="-300"/>
              <a:t>ー</a:t>
            </a:r>
            <a:r>
              <a:t>ン</a:t>
            </a:r>
          </a:p>
        </p:txBody>
      </p:sp>
      <p:sp>
        <p:nvSpPr>
          <p:cNvPr id="392" name="object 7"/>
          <p:cNvSpPr txBox="1">
            <a:spLocks noGrp="1"/>
          </p:cNvSpPr>
          <p:nvPr>
            <p:ph type="sldNum" sz="quarter" idx="4294967295"/>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38</a:t>
            </a:fld>
            <a:endParaRPr/>
          </a:p>
        </p:txBody>
      </p:sp>
      <p:sp>
        <p:nvSpPr>
          <p:cNvPr id="393" name="object 6"/>
          <p:cNvSpPr txBox="1"/>
          <p:nvPr/>
        </p:nvSpPr>
        <p:spPr>
          <a:xfrm>
            <a:off x="2971800" y="8216899"/>
            <a:ext cx="9340217" cy="55245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indent="12700" algn="ctr">
              <a:spcBef>
                <a:spcPts val="100"/>
              </a:spcBef>
              <a:defRPr sz="4300">
                <a:latin typeface="游ゴシック体 ボールド"/>
                <a:ea typeface="游ゴシック体 ボールド"/>
                <a:cs typeface="游ゴシック体 ボールド"/>
                <a:sym typeface="游ゴシック体 ボールド"/>
              </a:defRPr>
            </a:pPr>
            <a:r>
              <a:t>この部分にブロックチェ</a:t>
            </a:r>
            <a:r>
              <a:rPr spc="-260"/>
              <a:t>ー</a:t>
            </a:r>
            <a:r>
              <a:t>ンを用いる</a:t>
            </a:r>
          </a:p>
        </p:txBody>
      </p:sp>
      <p:sp>
        <p:nvSpPr>
          <p:cNvPr id="394" name="object 4"/>
          <p:cNvSpPr txBox="1"/>
          <p:nvPr/>
        </p:nvSpPr>
        <p:spPr>
          <a:xfrm>
            <a:off x="355600" y="253999"/>
            <a:ext cx="841375" cy="3048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12700">
              <a:spcBef>
                <a:spcPts val="100"/>
              </a:spcBef>
              <a:defRPr sz="2400" spc="120"/>
            </a:lvl1pPr>
          </a:lstStyle>
          <a:p>
            <a:r>
              <a:t>2.1.2</a:t>
            </a:r>
          </a:p>
        </p:txBody>
      </p:sp>
    </p:spTree>
  </p:cSld>
  <p:clrMapOvr>
    <a:masterClrMapping/>
  </p:clrMapOvr>
  <p:transition spd="med"/>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8" name="object 2"/>
          <p:cNvSpPr txBox="1">
            <a:spLocks noGrp="1"/>
          </p:cNvSpPr>
          <p:nvPr>
            <p:ph type="title"/>
          </p:nvPr>
        </p:nvSpPr>
        <p:spPr>
          <a:xfrm>
            <a:off x="203199" y="876300"/>
            <a:ext cx="12590782" cy="939800"/>
          </a:xfrm>
          <a:prstGeom prst="rect">
            <a:avLst/>
          </a:prstGeom>
        </p:spPr>
        <p:txBody>
          <a:bodyPr/>
          <a:lstStyle/>
          <a:p>
            <a:pPr indent="12700" algn="ctr">
              <a:spcBef>
                <a:spcPts val="100"/>
              </a:spcBef>
            </a:pPr>
            <a:r>
              <a:t>ス</a:t>
            </a:r>
            <a:r>
              <a:rPr spc="-200"/>
              <a:t>マ</a:t>
            </a:r>
            <a:r>
              <a:t>ートコントラクトの利点/課題点</a:t>
            </a:r>
          </a:p>
        </p:txBody>
      </p:sp>
      <p:sp>
        <p:nvSpPr>
          <p:cNvPr id="399" name="object 4"/>
          <p:cNvSpPr txBox="1">
            <a:spLocks noGrp="1"/>
          </p:cNvSpPr>
          <p:nvPr>
            <p:ph type="sldNum" sz="quarter" idx="4294967295"/>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39</a:t>
            </a:fld>
            <a:endParaRPr/>
          </a:p>
        </p:txBody>
      </p:sp>
      <p:sp>
        <p:nvSpPr>
          <p:cNvPr id="400" name="object 3"/>
          <p:cNvSpPr txBox="1"/>
          <p:nvPr/>
        </p:nvSpPr>
        <p:spPr>
          <a:xfrm>
            <a:off x="2262132" y="2359201"/>
            <a:ext cx="9606283" cy="664845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a:spcBef>
                <a:spcPts val="3600"/>
              </a:spcBef>
              <a:defRPr sz="4800"/>
            </a:pPr>
            <a:r>
              <a:t>ス</a:t>
            </a:r>
            <a:r>
              <a:rPr spc="-146"/>
              <a:t>マ</a:t>
            </a:r>
            <a:r>
              <a:t>ートコントラクトの利点</a:t>
            </a:r>
            <a:endParaRPr sz="5400"/>
          </a:p>
          <a:p>
            <a:pPr indent="2070100">
              <a:spcBef>
                <a:spcPts val="2800"/>
              </a:spcBef>
              <a:defRPr sz="3500">
                <a:latin typeface="游ゴシック体 ボールド"/>
                <a:ea typeface="游ゴシック体 ボールド"/>
                <a:cs typeface="游ゴシック体 ボールド"/>
                <a:sym typeface="游ゴシック体 ボールド"/>
              </a:defRPr>
            </a:pPr>
            <a:r>
              <a:t>・人件費がかからない</a:t>
            </a:r>
          </a:p>
          <a:p>
            <a:pPr indent="2070100">
              <a:spcBef>
                <a:spcPts val="1300"/>
              </a:spcBef>
              <a:defRPr sz="3500">
                <a:latin typeface="游ゴシック体 ボールド"/>
                <a:ea typeface="游ゴシック体 ボールド"/>
                <a:cs typeface="游ゴシック体 ボールド"/>
                <a:sym typeface="游ゴシック体 ボールド"/>
              </a:defRPr>
            </a:pPr>
            <a:r>
              <a:t>・人為的なミスの排除</a:t>
            </a:r>
          </a:p>
          <a:p>
            <a:pPr>
              <a:spcBef>
                <a:spcPts val="5100"/>
              </a:spcBef>
              <a:defRPr sz="5000"/>
            </a:pPr>
            <a:r>
              <a:t>ス</a:t>
            </a:r>
            <a:r>
              <a:rPr spc="-152"/>
              <a:t>マ</a:t>
            </a:r>
            <a:r>
              <a:t>ートコントラクトの課題点</a:t>
            </a:r>
            <a:endParaRPr sz="5400"/>
          </a:p>
          <a:p>
            <a:pPr indent="2146300">
              <a:spcBef>
                <a:spcPts val="1100"/>
              </a:spcBef>
              <a:defRPr sz="3500">
                <a:latin typeface="游ゴシック体 ボールド"/>
                <a:ea typeface="游ゴシック体 ボールド"/>
                <a:cs typeface="游ゴシック体 ボールド"/>
                <a:sym typeface="游ゴシック体 ボールド"/>
              </a:defRPr>
            </a:pPr>
            <a:r>
              <a:t>・</a:t>
            </a:r>
            <a:r>
              <a:rPr spc="-175"/>
              <a:t>シ</a:t>
            </a:r>
            <a:r>
              <a:t>ス</a:t>
            </a:r>
            <a:r>
              <a:rPr spc="-210"/>
              <a:t>テ</a:t>
            </a:r>
            <a:r>
              <a:t>ムの維持管理</a:t>
            </a:r>
          </a:p>
          <a:p>
            <a:pPr indent="2146300">
              <a:spcBef>
                <a:spcPts val="1300"/>
              </a:spcBef>
              <a:defRPr sz="3500">
                <a:latin typeface="游ゴシック体 ボールド"/>
                <a:ea typeface="游ゴシック体 ボールド"/>
                <a:cs typeface="游ゴシック体 ボールド"/>
                <a:sym typeface="游ゴシック体 ボールド"/>
              </a:defRPr>
            </a:pPr>
            <a:r>
              <a:t>・情報の維持管理</a:t>
            </a:r>
          </a:p>
          <a:p>
            <a:pPr indent="2146300">
              <a:spcBef>
                <a:spcPts val="1300"/>
              </a:spcBef>
              <a:defRPr sz="3500">
                <a:latin typeface="游ゴシック体 ボールド"/>
                <a:ea typeface="游ゴシック体 ボールド"/>
                <a:cs typeface="游ゴシック体 ボールド"/>
                <a:sym typeface="游ゴシック体 ボールド"/>
              </a:defRPr>
            </a:pPr>
            <a:r>
              <a:t>・仲介による手数料</a:t>
            </a:r>
          </a:p>
        </p:txBody>
      </p:sp>
      <p:sp>
        <p:nvSpPr>
          <p:cNvPr id="401" name="object 4"/>
          <p:cNvSpPr txBox="1"/>
          <p:nvPr/>
        </p:nvSpPr>
        <p:spPr>
          <a:xfrm>
            <a:off x="355599" y="253999"/>
            <a:ext cx="1906534" cy="3048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12700">
              <a:spcBef>
                <a:spcPts val="100"/>
              </a:spcBef>
              <a:defRPr sz="2400" spc="120"/>
            </a:lvl1pPr>
          </a:lstStyle>
          <a:p>
            <a:r>
              <a:t>2.2.1/2.2.2</a:t>
            </a:r>
          </a:p>
        </p:txBody>
      </p:sp>
    </p:spTree>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object 5"/>
          <p:cNvSpPr txBox="1">
            <a:spLocks noGrp="1"/>
          </p:cNvSpPr>
          <p:nvPr>
            <p:ph type="sldNum" sz="quarter" idx="4294967295"/>
          </p:nvPr>
        </p:nvSpPr>
        <p:spPr>
          <a:xfrm>
            <a:off x="6350000" y="9315805"/>
            <a:ext cx="162941" cy="203200"/>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4</a:t>
            </a:fld>
            <a:endParaRPr/>
          </a:p>
        </p:txBody>
      </p:sp>
      <p:sp>
        <p:nvSpPr>
          <p:cNvPr id="95" name="object 3"/>
          <p:cNvSpPr txBox="1"/>
          <p:nvPr/>
        </p:nvSpPr>
        <p:spPr>
          <a:xfrm>
            <a:off x="922652" y="4194497"/>
            <a:ext cx="11159496" cy="203835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indent="12700" algn="ctr">
              <a:spcBef>
                <a:spcPts val="2200"/>
              </a:spcBef>
              <a:defRPr sz="5500"/>
            </a:pPr>
            <a:r>
              <a:t>ブロックチェ</a:t>
            </a:r>
            <a:r>
              <a:rPr spc="-330"/>
              <a:t>ー</a:t>
            </a:r>
            <a:r>
              <a:t>ンは決して</a:t>
            </a:r>
          </a:p>
          <a:p>
            <a:pPr indent="12700" algn="ctr">
              <a:spcBef>
                <a:spcPts val="2200"/>
              </a:spcBef>
              <a:defRPr sz="5500"/>
            </a:pPr>
            <a:r>
              <a:t>新しい技術ではない</a:t>
            </a:r>
          </a:p>
        </p:txBody>
      </p:sp>
      <p:sp>
        <p:nvSpPr>
          <p:cNvPr id="96" name="object 2"/>
          <p:cNvSpPr txBox="1">
            <a:spLocks noGrp="1"/>
          </p:cNvSpPr>
          <p:nvPr>
            <p:ph type="title"/>
          </p:nvPr>
        </p:nvSpPr>
        <p:spPr>
          <a:xfrm>
            <a:off x="3430320" y="911515"/>
            <a:ext cx="6002300" cy="939802"/>
          </a:xfrm>
          <a:prstGeom prst="rect">
            <a:avLst/>
          </a:prstGeom>
        </p:spPr>
        <p:txBody>
          <a:bodyPr/>
          <a:lstStyle/>
          <a:p>
            <a:pPr indent="12573" algn="ctr" defTabSz="905255">
              <a:defRPr sz="5900"/>
            </a:pPr>
            <a:r>
              <a:t>ブロックチェ</a:t>
            </a:r>
            <a:r>
              <a:rPr spc="-400"/>
              <a:t>ー</a:t>
            </a:r>
            <a:r>
              <a:t>ン</a:t>
            </a:r>
          </a:p>
        </p:txBody>
      </p:sp>
      <p:sp>
        <p:nvSpPr>
          <p:cNvPr id="97" name="object 4"/>
          <p:cNvSpPr txBox="1"/>
          <p:nvPr/>
        </p:nvSpPr>
        <p:spPr>
          <a:xfrm>
            <a:off x="355600" y="253999"/>
            <a:ext cx="841375" cy="3048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12700">
              <a:spcBef>
                <a:spcPts val="100"/>
              </a:spcBef>
              <a:defRPr sz="2400" spc="120"/>
            </a:lvl1pPr>
          </a:lstStyle>
          <a:p>
            <a:r>
              <a:t>1.1.1</a:t>
            </a:r>
          </a:p>
        </p:txBody>
      </p:sp>
    </p:spTree>
  </p:cSld>
  <p:clrMapOvr>
    <a:masterClrMapping/>
  </p:clrMapOvr>
  <p:transition spd="med"/>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5" name="object 2"/>
          <p:cNvSpPr txBox="1">
            <a:spLocks noGrp="1"/>
          </p:cNvSpPr>
          <p:nvPr>
            <p:ph type="title"/>
          </p:nvPr>
        </p:nvSpPr>
        <p:spPr>
          <a:xfrm>
            <a:off x="482600" y="977900"/>
            <a:ext cx="12033250" cy="787400"/>
          </a:xfrm>
          <a:prstGeom prst="rect">
            <a:avLst/>
          </a:prstGeom>
        </p:spPr>
        <p:txBody>
          <a:bodyPr/>
          <a:lstStyle/>
          <a:p>
            <a:pPr indent="12700" algn="ctr">
              <a:spcBef>
                <a:spcPts val="100"/>
              </a:spcBef>
              <a:defRPr sz="5000"/>
            </a:pPr>
            <a:r>
              <a:t>ブロックチェ</a:t>
            </a:r>
            <a:r>
              <a:rPr spc="-300"/>
              <a:t>ー</a:t>
            </a:r>
            <a:r>
              <a:t>ンとス</a:t>
            </a:r>
            <a:r>
              <a:rPr spc="-200"/>
              <a:t>マ</a:t>
            </a:r>
            <a:r>
              <a:t>ートコントラクト</a:t>
            </a:r>
          </a:p>
        </p:txBody>
      </p:sp>
      <p:sp>
        <p:nvSpPr>
          <p:cNvPr id="406" name="object 6"/>
          <p:cNvSpPr txBox="1">
            <a:spLocks noGrp="1"/>
          </p:cNvSpPr>
          <p:nvPr>
            <p:ph type="sldNum" sz="quarter" idx="4294967295"/>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40</a:t>
            </a:fld>
            <a:endParaRPr/>
          </a:p>
        </p:txBody>
      </p:sp>
      <p:sp>
        <p:nvSpPr>
          <p:cNvPr id="407" name="object 3"/>
          <p:cNvSpPr txBox="1"/>
          <p:nvPr/>
        </p:nvSpPr>
        <p:spPr>
          <a:xfrm>
            <a:off x="5166360" y="6011162"/>
            <a:ext cx="4610735" cy="7112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177800">
              <a:spcBef>
                <a:spcPts val="3400"/>
              </a:spcBef>
              <a:defRPr sz="5600">
                <a:latin typeface="游ゴシック体 ボールド"/>
                <a:ea typeface="游ゴシック体 ボールド"/>
                <a:cs typeface="游ゴシック体 ボールド"/>
                <a:sym typeface="游ゴシック体 ボールド"/>
              </a:defRPr>
            </a:lvl1pPr>
          </a:lstStyle>
          <a:p>
            <a:r>
              <a:t>透明性</a:t>
            </a:r>
          </a:p>
        </p:txBody>
      </p:sp>
      <p:sp>
        <p:nvSpPr>
          <p:cNvPr id="408" name="object 4"/>
          <p:cNvSpPr txBox="1"/>
          <p:nvPr/>
        </p:nvSpPr>
        <p:spPr>
          <a:xfrm>
            <a:off x="7370336" y="4019549"/>
            <a:ext cx="4610736" cy="7112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R="1270" algn="ctr">
              <a:spcBef>
                <a:spcPts val="3400"/>
              </a:spcBef>
              <a:defRPr sz="5600">
                <a:latin typeface="游ゴシック体 ボールド"/>
                <a:ea typeface="游ゴシック体 ボールド"/>
                <a:cs typeface="游ゴシック体 ボールド"/>
                <a:sym typeface="游ゴシック体 ボールド"/>
              </a:defRPr>
            </a:pPr>
            <a:r>
              <a:t>耐改</a:t>
            </a:r>
            <a:r>
              <a:rPr spc="-170"/>
              <a:t>ざ</a:t>
            </a:r>
            <a:r>
              <a:t>ん性</a:t>
            </a:r>
          </a:p>
        </p:txBody>
      </p:sp>
      <p:sp>
        <p:nvSpPr>
          <p:cNvPr id="409" name="object 5"/>
          <p:cNvSpPr txBox="1"/>
          <p:nvPr/>
        </p:nvSpPr>
        <p:spPr>
          <a:xfrm>
            <a:off x="346405" y="4019549"/>
            <a:ext cx="6311903" cy="7112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marR="13970" algn="ctr">
              <a:spcBef>
                <a:spcPts val="3400"/>
              </a:spcBef>
              <a:defRPr sz="5600">
                <a:latin typeface="游ゴシック体 ボールド"/>
                <a:ea typeface="游ゴシック体 ボールド"/>
                <a:cs typeface="游ゴシック体 ボールド"/>
                <a:sym typeface="游ゴシック体 ボールド"/>
              </a:defRPr>
            </a:lvl1pPr>
          </a:lstStyle>
          <a:p>
            <a:r>
              <a:t>管理者不在</a:t>
            </a:r>
          </a:p>
        </p:txBody>
      </p:sp>
      <p:sp>
        <p:nvSpPr>
          <p:cNvPr id="410" name="object 4"/>
          <p:cNvSpPr txBox="1"/>
          <p:nvPr/>
        </p:nvSpPr>
        <p:spPr>
          <a:xfrm>
            <a:off x="355600" y="253999"/>
            <a:ext cx="841375" cy="3048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12700">
              <a:spcBef>
                <a:spcPts val="100"/>
              </a:spcBef>
              <a:defRPr sz="2400" spc="120"/>
            </a:lvl1pPr>
          </a:lstStyle>
          <a:p>
            <a:r>
              <a:t>2.2.1</a:t>
            </a:r>
          </a:p>
        </p:txBody>
      </p:sp>
    </p:spTree>
  </p:cSld>
  <p:clrMapOvr>
    <a:masterClrMapping/>
  </p:clrMapOvr>
  <p:transition spd="med"/>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4" name="object 2"/>
          <p:cNvSpPr txBox="1">
            <a:spLocks noGrp="1"/>
          </p:cNvSpPr>
          <p:nvPr>
            <p:ph type="title"/>
          </p:nvPr>
        </p:nvSpPr>
        <p:spPr>
          <a:xfrm>
            <a:off x="1574324" y="841375"/>
            <a:ext cx="9856152" cy="939801"/>
          </a:xfrm>
          <a:prstGeom prst="rect">
            <a:avLst/>
          </a:prstGeom>
        </p:spPr>
        <p:txBody>
          <a:bodyPr/>
          <a:lstStyle>
            <a:lvl1pPr indent="12700" algn="ctr">
              <a:spcBef>
                <a:spcPts val="100"/>
              </a:spcBef>
            </a:lvl1pPr>
          </a:lstStyle>
          <a:p>
            <a:r>
              <a:t>管理者不在</a:t>
            </a:r>
          </a:p>
        </p:txBody>
      </p:sp>
      <p:sp>
        <p:nvSpPr>
          <p:cNvPr id="415" name="object 3"/>
          <p:cNvSpPr txBox="1"/>
          <p:nvPr/>
        </p:nvSpPr>
        <p:spPr>
          <a:xfrm>
            <a:off x="875579" y="2361501"/>
            <a:ext cx="11253641" cy="161925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algn="ctr">
              <a:spcBef>
                <a:spcPts val="100"/>
              </a:spcBef>
              <a:defRPr sz="4000">
                <a:latin typeface="游ゴシック体 ボールド"/>
                <a:ea typeface="游ゴシック体 ボールド"/>
                <a:cs typeface="游ゴシック体 ボールド"/>
                <a:sym typeface="游ゴシック体 ボールド"/>
              </a:defRPr>
            </a:pPr>
            <a:r>
              <a:t>仲介者を介さずに安全な取引を行うことができる</a:t>
            </a:r>
          </a:p>
          <a:p>
            <a:pPr algn="ctr">
              <a:spcBef>
                <a:spcPts val="3200"/>
              </a:spcBef>
              <a:defRPr sz="3500">
                <a:latin typeface="游ゴシック体 ボールド"/>
                <a:ea typeface="游ゴシック体 ボールド"/>
                <a:cs typeface="游ゴシック体 ボールド"/>
                <a:sym typeface="游ゴシック体 ボールド"/>
              </a:defRPr>
            </a:pPr>
            <a:r>
              <a:t>従来のス</a:t>
            </a:r>
            <a:r>
              <a:rPr spc="-104"/>
              <a:t>マ</a:t>
            </a:r>
            <a:r>
              <a:t>ートコントラクト</a:t>
            </a:r>
          </a:p>
        </p:txBody>
      </p:sp>
      <p:sp>
        <p:nvSpPr>
          <p:cNvPr id="416" name="object 4"/>
          <p:cNvSpPr txBox="1"/>
          <p:nvPr/>
        </p:nvSpPr>
        <p:spPr>
          <a:xfrm>
            <a:off x="1574324" y="6695406"/>
            <a:ext cx="9818370" cy="45085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indent="12700">
              <a:spcBef>
                <a:spcPts val="100"/>
              </a:spcBef>
              <a:defRPr sz="3500">
                <a:latin typeface="游ゴシック体 ボールド"/>
                <a:ea typeface="游ゴシック体 ボールド"/>
                <a:cs typeface="游ゴシック体 ボールド"/>
                <a:sym typeface="游ゴシック体 ボールド"/>
              </a:defRPr>
            </a:pPr>
            <a:r>
              <a:t>ブロックチェ</a:t>
            </a:r>
            <a:r>
              <a:rPr spc="-208"/>
              <a:t>ー</a:t>
            </a:r>
            <a:r>
              <a:t>ンを用いたス</a:t>
            </a:r>
            <a:r>
              <a:rPr spc="-104"/>
              <a:t>マ</a:t>
            </a:r>
            <a:r>
              <a:t>ートコントラクト</a:t>
            </a:r>
          </a:p>
        </p:txBody>
      </p:sp>
      <p:grpSp>
        <p:nvGrpSpPr>
          <p:cNvPr id="419" name="object 8"/>
          <p:cNvGrpSpPr/>
          <p:nvPr/>
        </p:nvGrpSpPr>
        <p:grpSpPr>
          <a:xfrm>
            <a:off x="3637457" y="4701539"/>
            <a:ext cx="2071767" cy="350526"/>
            <a:chOff x="0" y="0"/>
            <a:chExt cx="2071765" cy="350524"/>
          </a:xfrm>
        </p:grpSpPr>
        <p:sp>
          <p:nvSpPr>
            <p:cNvPr id="417" name="object 9"/>
            <p:cNvSpPr/>
            <p:nvPr/>
          </p:nvSpPr>
          <p:spPr>
            <a:xfrm>
              <a:off x="-1" y="175260"/>
              <a:ext cx="1765683" cy="3"/>
            </a:xfrm>
            <a:prstGeom prst="line">
              <a:avLst/>
            </a:prstGeom>
            <a:noFill/>
            <a:ln w="88900" cap="flat">
              <a:solidFill>
                <a:srgbClr val="00A2FF"/>
              </a:solidFill>
              <a:prstDash val="solid"/>
              <a:round/>
            </a:ln>
            <a:effectLst/>
          </p:spPr>
          <p:txBody>
            <a:bodyPr wrap="square" lIns="45718" tIns="45718" rIns="45718" bIns="45718" numCol="1" anchor="t">
              <a:noAutofit/>
            </a:bodyPr>
            <a:lstStyle/>
            <a:p>
              <a:endParaRPr/>
            </a:p>
          </p:txBody>
        </p:sp>
        <p:sp>
          <p:nvSpPr>
            <p:cNvPr id="418" name="object 10"/>
            <p:cNvSpPr/>
            <p:nvPr/>
          </p:nvSpPr>
          <p:spPr>
            <a:xfrm>
              <a:off x="1721243" y="-1"/>
              <a:ext cx="350523" cy="350526"/>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21600" y="10800"/>
                  </a:lnTo>
                  <a:lnTo>
                    <a:pt x="0" y="0"/>
                  </a:lnTo>
                  <a:close/>
                </a:path>
              </a:pathLst>
            </a:custGeom>
            <a:solidFill>
              <a:srgbClr val="00A2FF"/>
            </a:solidFill>
            <a:ln w="12700" cap="flat">
              <a:noFill/>
              <a:miter lim="400000"/>
            </a:ln>
            <a:effectLst/>
          </p:spPr>
          <p:txBody>
            <a:bodyPr wrap="square" lIns="45718" tIns="45718" rIns="45718" bIns="45718" numCol="1" anchor="t">
              <a:noAutofit/>
            </a:bodyPr>
            <a:lstStyle/>
            <a:p>
              <a:endParaRPr/>
            </a:p>
          </p:txBody>
        </p:sp>
      </p:grpSp>
      <p:grpSp>
        <p:nvGrpSpPr>
          <p:cNvPr id="422" name="object 11"/>
          <p:cNvGrpSpPr/>
          <p:nvPr/>
        </p:nvGrpSpPr>
        <p:grpSpPr>
          <a:xfrm>
            <a:off x="7295576" y="4701539"/>
            <a:ext cx="2071770" cy="350526"/>
            <a:chOff x="-1" y="0"/>
            <a:chExt cx="2071768" cy="350524"/>
          </a:xfrm>
        </p:grpSpPr>
        <p:sp>
          <p:nvSpPr>
            <p:cNvPr id="420" name="object 12"/>
            <p:cNvSpPr/>
            <p:nvPr/>
          </p:nvSpPr>
          <p:spPr>
            <a:xfrm>
              <a:off x="-2" y="175260"/>
              <a:ext cx="1765687" cy="3"/>
            </a:xfrm>
            <a:prstGeom prst="line">
              <a:avLst/>
            </a:prstGeom>
            <a:noFill/>
            <a:ln w="88900" cap="flat">
              <a:solidFill>
                <a:srgbClr val="00A2FF"/>
              </a:solidFill>
              <a:prstDash val="solid"/>
              <a:round/>
            </a:ln>
            <a:effectLst/>
          </p:spPr>
          <p:txBody>
            <a:bodyPr wrap="square" lIns="45718" tIns="45718" rIns="45718" bIns="45718" numCol="1" anchor="t">
              <a:noAutofit/>
            </a:bodyPr>
            <a:lstStyle/>
            <a:p>
              <a:endParaRPr/>
            </a:p>
          </p:txBody>
        </p:sp>
        <p:sp>
          <p:nvSpPr>
            <p:cNvPr id="421" name="object 13"/>
            <p:cNvSpPr/>
            <p:nvPr/>
          </p:nvSpPr>
          <p:spPr>
            <a:xfrm>
              <a:off x="1721244" y="-1"/>
              <a:ext cx="350524" cy="350526"/>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21600" y="10800"/>
                  </a:lnTo>
                  <a:lnTo>
                    <a:pt x="0" y="0"/>
                  </a:lnTo>
                  <a:close/>
                </a:path>
              </a:pathLst>
            </a:custGeom>
            <a:solidFill>
              <a:srgbClr val="00A2FF"/>
            </a:solidFill>
            <a:ln w="12700" cap="flat">
              <a:noFill/>
              <a:miter lim="400000"/>
            </a:ln>
            <a:effectLst/>
          </p:spPr>
          <p:txBody>
            <a:bodyPr wrap="square" lIns="45718" tIns="45718" rIns="45718" bIns="45718" numCol="1" anchor="t">
              <a:noAutofit/>
            </a:bodyPr>
            <a:lstStyle/>
            <a:p>
              <a:endParaRPr/>
            </a:p>
          </p:txBody>
        </p:sp>
      </p:grpSp>
      <p:grpSp>
        <p:nvGrpSpPr>
          <p:cNvPr id="425" name="object 14"/>
          <p:cNvGrpSpPr/>
          <p:nvPr/>
        </p:nvGrpSpPr>
        <p:grpSpPr>
          <a:xfrm>
            <a:off x="3637457" y="5350662"/>
            <a:ext cx="2071769" cy="350525"/>
            <a:chOff x="0" y="0"/>
            <a:chExt cx="2071768" cy="350524"/>
          </a:xfrm>
        </p:grpSpPr>
        <p:sp>
          <p:nvSpPr>
            <p:cNvPr id="423" name="object 15"/>
            <p:cNvSpPr/>
            <p:nvPr/>
          </p:nvSpPr>
          <p:spPr>
            <a:xfrm flipH="1" flipV="1">
              <a:off x="306082" y="175261"/>
              <a:ext cx="1765687" cy="2"/>
            </a:xfrm>
            <a:prstGeom prst="line">
              <a:avLst/>
            </a:prstGeom>
            <a:noFill/>
            <a:ln w="88900" cap="flat">
              <a:solidFill>
                <a:srgbClr val="00A2FF"/>
              </a:solidFill>
              <a:prstDash val="solid"/>
              <a:round/>
            </a:ln>
            <a:effectLst/>
          </p:spPr>
          <p:txBody>
            <a:bodyPr wrap="square" lIns="45718" tIns="45718" rIns="45718" bIns="45718" numCol="1" anchor="t">
              <a:noAutofit/>
            </a:bodyPr>
            <a:lstStyle/>
            <a:p>
              <a:endParaRPr/>
            </a:p>
          </p:txBody>
        </p:sp>
        <p:sp>
          <p:nvSpPr>
            <p:cNvPr id="424" name="object 16"/>
            <p:cNvSpPr/>
            <p:nvPr/>
          </p:nvSpPr>
          <p:spPr>
            <a:xfrm>
              <a:off x="0" y="0"/>
              <a:ext cx="350522" cy="350525"/>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10800"/>
                  </a:lnTo>
                  <a:lnTo>
                    <a:pt x="21600" y="21600"/>
                  </a:lnTo>
                  <a:lnTo>
                    <a:pt x="21600" y="0"/>
                  </a:lnTo>
                  <a:close/>
                </a:path>
              </a:pathLst>
            </a:custGeom>
            <a:solidFill>
              <a:srgbClr val="00A2FF"/>
            </a:solidFill>
            <a:ln w="12700" cap="flat">
              <a:noFill/>
              <a:miter lim="400000"/>
            </a:ln>
            <a:effectLst/>
          </p:spPr>
          <p:txBody>
            <a:bodyPr wrap="square" lIns="45718" tIns="45718" rIns="45718" bIns="45718" numCol="1" anchor="t">
              <a:noAutofit/>
            </a:bodyPr>
            <a:lstStyle/>
            <a:p>
              <a:endParaRPr/>
            </a:p>
          </p:txBody>
        </p:sp>
      </p:grpSp>
      <p:grpSp>
        <p:nvGrpSpPr>
          <p:cNvPr id="428" name="object 17"/>
          <p:cNvGrpSpPr/>
          <p:nvPr/>
        </p:nvGrpSpPr>
        <p:grpSpPr>
          <a:xfrm>
            <a:off x="7295577" y="5350662"/>
            <a:ext cx="2071768" cy="350525"/>
            <a:chOff x="0" y="0"/>
            <a:chExt cx="2071766" cy="350524"/>
          </a:xfrm>
        </p:grpSpPr>
        <p:sp>
          <p:nvSpPr>
            <p:cNvPr id="426" name="object 18"/>
            <p:cNvSpPr/>
            <p:nvPr/>
          </p:nvSpPr>
          <p:spPr>
            <a:xfrm flipH="1" flipV="1">
              <a:off x="306083" y="175261"/>
              <a:ext cx="1765684" cy="2"/>
            </a:xfrm>
            <a:prstGeom prst="line">
              <a:avLst/>
            </a:prstGeom>
            <a:noFill/>
            <a:ln w="88900" cap="flat">
              <a:solidFill>
                <a:srgbClr val="00A2FF"/>
              </a:solidFill>
              <a:prstDash val="solid"/>
              <a:round/>
            </a:ln>
            <a:effectLst/>
          </p:spPr>
          <p:txBody>
            <a:bodyPr wrap="square" lIns="45718" tIns="45718" rIns="45718" bIns="45718" numCol="1" anchor="t">
              <a:noAutofit/>
            </a:bodyPr>
            <a:lstStyle/>
            <a:p>
              <a:endParaRPr/>
            </a:p>
          </p:txBody>
        </p:sp>
        <p:sp>
          <p:nvSpPr>
            <p:cNvPr id="427" name="object 19"/>
            <p:cNvSpPr/>
            <p:nvPr/>
          </p:nvSpPr>
          <p:spPr>
            <a:xfrm>
              <a:off x="0" y="0"/>
              <a:ext cx="350521" cy="350525"/>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10800"/>
                  </a:lnTo>
                  <a:lnTo>
                    <a:pt x="21600" y="21600"/>
                  </a:lnTo>
                  <a:lnTo>
                    <a:pt x="21600" y="0"/>
                  </a:lnTo>
                  <a:close/>
                </a:path>
              </a:pathLst>
            </a:custGeom>
            <a:solidFill>
              <a:srgbClr val="00A2FF"/>
            </a:solidFill>
            <a:ln w="12700" cap="flat">
              <a:noFill/>
              <a:miter lim="400000"/>
            </a:ln>
            <a:effectLst/>
          </p:spPr>
          <p:txBody>
            <a:bodyPr wrap="square" lIns="45718" tIns="45718" rIns="45718" bIns="45718" numCol="1" anchor="t">
              <a:noAutofit/>
            </a:bodyPr>
            <a:lstStyle/>
            <a:p>
              <a:endParaRPr/>
            </a:p>
          </p:txBody>
        </p:sp>
      </p:grpSp>
      <p:grpSp>
        <p:nvGrpSpPr>
          <p:cNvPr id="431" name="object 22"/>
          <p:cNvGrpSpPr/>
          <p:nvPr/>
        </p:nvGrpSpPr>
        <p:grpSpPr>
          <a:xfrm>
            <a:off x="5466524" y="7911096"/>
            <a:ext cx="2071754" cy="350525"/>
            <a:chOff x="0" y="0"/>
            <a:chExt cx="2071752" cy="350524"/>
          </a:xfrm>
        </p:grpSpPr>
        <p:sp>
          <p:nvSpPr>
            <p:cNvPr id="429" name="object 23"/>
            <p:cNvSpPr/>
            <p:nvPr/>
          </p:nvSpPr>
          <p:spPr>
            <a:xfrm>
              <a:off x="0" y="175261"/>
              <a:ext cx="1765682" cy="2"/>
            </a:xfrm>
            <a:prstGeom prst="line">
              <a:avLst/>
            </a:prstGeom>
            <a:noFill/>
            <a:ln w="88900" cap="flat">
              <a:solidFill>
                <a:srgbClr val="00A2FF"/>
              </a:solidFill>
              <a:prstDash val="solid"/>
              <a:round/>
            </a:ln>
            <a:effectLst/>
          </p:spPr>
          <p:txBody>
            <a:bodyPr wrap="square" lIns="45718" tIns="45718" rIns="45718" bIns="45718" numCol="1" anchor="t">
              <a:noAutofit/>
            </a:bodyPr>
            <a:lstStyle/>
            <a:p>
              <a:endParaRPr/>
            </a:p>
          </p:txBody>
        </p:sp>
        <p:sp>
          <p:nvSpPr>
            <p:cNvPr id="430" name="object 24"/>
            <p:cNvSpPr/>
            <p:nvPr/>
          </p:nvSpPr>
          <p:spPr>
            <a:xfrm>
              <a:off x="1721230" y="0"/>
              <a:ext cx="350523" cy="350525"/>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21600" y="10800"/>
                  </a:lnTo>
                  <a:lnTo>
                    <a:pt x="0" y="0"/>
                  </a:lnTo>
                  <a:close/>
                </a:path>
              </a:pathLst>
            </a:custGeom>
            <a:solidFill>
              <a:srgbClr val="00A2FF"/>
            </a:solidFill>
            <a:ln w="12700" cap="flat">
              <a:noFill/>
              <a:miter lim="400000"/>
            </a:ln>
            <a:effectLst/>
          </p:spPr>
          <p:txBody>
            <a:bodyPr wrap="square" lIns="45718" tIns="45718" rIns="45718" bIns="45718" numCol="1" anchor="t">
              <a:noAutofit/>
            </a:bodyPr>
            <a:lstStyle/>
            <a:p>
              <a:endParaRPr/>
            </a:p>
          </p:txBody>
        </p:sp>
      </p:grpSp>
      <p:grpSp>
        <p:nvGrpSpPr>
          <p:cNvPr id="434" name="object 25"/>
          <p:cNvGrpSpPr/>
          <p:nvPr/>
        </p:nvGrpSpPr>
        <p:grpSpPr>
          <a:xfrm>
            <a:off x="5466524" y="8560217"/>
            <a:ext cx="2071756" cy="350525"/>
            <a:chOff x="0" y="0"/>
            <a:chExt cx="2071754" cy="350524"/>
          </a:xfrm>
        </p:grpSpPr>
        <p:sp>
          <p:nvSpPr>
            <p:cNvPr id="432" name="object 26"/>
            <p:cNvSpPr/>
            <p:nvPr/>
          </p:nvSpPr>
          <p:spPr>
            <a:xfrm flipH="1" flipV="1">
              <a:off x="306069" y="175261"/>
              <a:ext cx="1765687" cy="2"/>
            </a:xfrm>
            <a:prstGeom prst="line">
              <a:avLst/>
            </a:prstGeom>
            <a:noFill/>
            <a:ln w="88900" cap="flat">
              <a:solidFill>
                <a:srgbClr val="00A2FF"/>
              </a:solidFill>
              <a:prstDash val="solid"/>
              <a:round/>
            </a:ln>
            <a:effectLst/>
          </p:spPr>
          <p:txBody>
            <a:bodyPr wrap="square" lIns="45718" tIns="45718" rIns="45718" bIns="45718" numCol="1" anchor="t">
              <a:noAutofit/>
            </a:bodyPr>
            <a:lstStyle/>
            <a:p>
              <a:endParaRPr/>
            </a:p>
          </p:txBody>
        </p:sp>
        <p:sp>
          <p:nvSpPr>
            <p:cNvPr id="433" name="object 27"/>
            <p:cNvSpPr/>
            <p:nvPr/>
          </p:nvSpPr>
          <p:spPr>
            <a:xfrm>
              <a:off x="0" y="0"/>
              <a:ext cx="350522" cy="350525"/>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10800"/>
                  </a:lnTo>
                  <a:lnTo>
                    <a:pt x="21600" y="21600"/>
                  </a:lnTo>
                  <a:lnTo>
                    <a:pt x="21600" y="0"/>
                  </a:lnTo>
                  <a:close/>
                </a:path>
              </a:pathLst>
            </a:custGeom>
            <a:solidFill>
              <a:srgbClr val="00A2FF"/>
            </a:solidFill>
            <a:ln w="12700" cap="flat">
              <a:noFill/>
              <a:miter lim="400000"/>
            </a:ln>
            <a:effectLst/>
          </p:spPr>
          <p:txBody>
            <a:bodyPr wrap="square" lIns="45718" tIns="45718" rIns="45718" bIns="45718" numCol="1" anchor="t">
              <a:noAutofit/>
            </a:bodyPr>
            <a:lstStyle/>
            <a:p>
              <a:endParaRPr/>
            </a:p>
          </p:txBody>
        </p:sp>
      </p:grpSp>
      <p:sp>
        <p:nvSpPr>
          <p:cNvPr id="435" name="object 28"/>
          <p:cNvSpPr txBox="1">
            <a:spLocks noGrp="1"/>
          </p:cNvSpPr>
          <p:nvPr>
            <p:ph type="sldNum" sz="quarter" idx="4294967295"/>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41</a:t>
            </a:fld>
            <a:endParaRPr/>
          </a:p>
        </p:txBody>
      </p:sp>
      <p:pic>
        <p:nvPicPr>
          <p:cNvPr id="436" name="イラスト-ページ2 (1).png" descr="イラスト-ページ2 (1).png"/>
          <p:cNvPicPr>
            <a:picLocks noChangeAspect="1"/>
          </p:cNvPicPr>
          <p:nvPr/>
        </p:nvPicPr>
        <p:blipFill>
          <a:blip r:embed="rId3">
            <a:extLst/>
          </a:blip>
          <a:stretch>
            <a:fillRect/>
          </a:stretch>
        </p:blipFill>
        <p:spPr>
          <a:xfrm>
            <a:off x="1384609" y="4428778"/>
            <a:ext cx="2071767" cy="1384994"/>
          </a:xfrm>
          <a:prstGeom prst="rect">
            <a:avLst/>
          </a:prstGeom>
          <a:ln w="12700">
            <a:miter lim="400000"/>
          </a:ln>
        </p:spPr>
      </p:pic>
      <p:pic>
        <p:nvPicPr>
          <p:cNvPr id="437" name="イラスト-ページ2 (1).png" descr="イラスト-ページ2 (1).png"/>
          <p:cNvPicPr>
            <a:picLocks noChangeAspect="1"/>
          </p:cNvPicPr>
          <p:nvPr/>
        </p:nvPicPr>
        <p:blipFill>
          <a:blip r:embed="rId3">
            <a:extLst/>
          </a:blip>
          <a:stretch>
            <a:fillRect/>
          </a:stretch>
        </p:blipFill>
        <p:spPr>
          <a:xfrm>
            <a:off x="9496353" y="4403521"/>
            <a:ext cx="2071767" cy="1384994"/>
          </a:xfrm>
          <a:prstGeom prst="rect">
            <a:avLst/>
          </a:prstGeom>
          <a:ln w="12700">
            <a:miter lim="400000"/>
          </a:ln>
        </p:spPr>
      </p:pic>
      <p:pic>
        <p:nvPicPr>
          <p:cNvPr id="438" name="イラスト-ページ2 (2).png" descr="イラスト-ページ2 (2).png"/>
          <p:cNvPicPr>
            <a:picLocks noChangeAspect="1"/>
          </p:cNvPicPr>
          <p:nvPr/>
        </p:nvPicPr>
        <p:blipFill>
          <a:blip r:embed="rId4">
            <a:extLst/>
          </a:blip>
          <a:stretch>
            <a:fillRect/>
          </a:stretch>
        </p:blipFill>
        <p:spPr>
          <a:xfrm>
            <a:off x="6059087" y="4117325"/>
            <a:ext cx="886628" cy="2103566"/>
          </a:xfrm>
          <a:prstGeom prst="rect">
            <a:avLst/>
          </a:prstGeom>
          <a:ln w="12700">
            <a:miter lim="400000"/>
          </a:ln>
        </p:spPr>
      </p:pic>
      <p:pic>
        <p:nvPicPr>
          <p:cNvPr id="439" name="イラスト-ページ2 (1).png" descr="イラスト-ページ2 (1).png"/>
          <p:cNvPicPr>
            <a:picLocks noChangeAspect="1"/>
          </p:cNvPicPr>
          <p:nvPr/>
        </p:nvPicPr>
        <p:blipFill>
          <a:blip r:embed="rId3">
            <a:extLst/>
          </a:blip>
          <a:stretch>
            <a:fillRect/>
          </a:stretch>
        </p:blipFill>
        <p:spPr>
          <a:xfrm>
            <a:off x="3154918" y="7911096"/>
            <a:ext cx="2071767" cy="1384994"/>
          </a:xfrm>
          <a:prstGeom prst="rect">
            <a:avLst/>
          </a:prstGeom>
          <a:ln w="12700">
            <a:miter lim="400000"/>
          </a:ln>
        </p:spPr>
      </p:pic>
      <p:pic>
        <p:nvPicPr>
          <p:cNvPr id="440" name="イラスト-ページ2 (1).png" descr="イラスト-ページ2 (1).png"/>
          <p:cNvPicPr>
            <a:picLocks noChangeAspect="1"/>
          </p:cNvPicPr>
          <p:nvPr/>
        </p:nvPicPr>
        <p:blipFill>
          <a:blip r:embed="rId3">
            <a:extLst/>
          </a:blip>
          <a:stretch>
            <a:fillRect/>
          </a:stretch>
        </p:blipFill>
        <p:spPr>
          <a:xfrm>
            <a:off x="7567345" y="7911096"/>
            <a:ext cx="2071767" cy="1384994"/>
          </a:xfrm>
          <a:prstGeom prst="rect">
            <a:avLst/>
          </a:prstGeom>
          <a:ln w="12700">
            <a:miter lim="400000"/>
          </a:ln>
        </p:spPr>
      </p:pic>
      <p:sp>
        <p:nvSpPr>
          <p:cNvPr id="441" name="object 4"/>
          <p:cNvSpPr txBox="1"/>
          <p:nvPr/>
        </p:nvSpPr>
        <p:spPr>
          <a:xfrm>
            <a:off x="355600" y="253999"/>
            <a:ext cx="841375" cy="3048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12700">
              <a:spcBef>
                <a:spcPts val="100"/>
              </a:spcBef>
              <a:defRPr sz="2400" spc="120"/>
            </a:lvl1pPr>
          </a:lstStyle>
          <a:p>
            <a:r>
              <a:t>2.2.1</a:t>
            </a:r>
          </a:p>
        </p:txBody>
      </p:sp>
    </p:spTree>
  </p:cSld>
  <p:clrMapOvr>
    <a:masterClrMapping/>
  </p:clrMapOvr>
  <p:transition spd="med"/>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5" name="object 2"/>
          <p:cNvSpPr txBox="1">
            <a:spLocks noGrp="1"/>
          </p:cNvSpPr>
          <p:nvPr>
            <p:ph type="title"/>
          </p:nvPr>
        </p:nvSpPr>
        <p:spPr>
          <a:xfrm>
            <a:off x="4203700" y="838200"/>
            <a:ext cx="4597400" cy="939800"/>
          </a:xfrm>
          <a:prstGeom prst="rect">
            <a:avLst/>
          </a:prstGeom>
        </p:spPr>
        <p:txBody>
          <a:bodyPr/>
          <a:lstStyle>
            <a:lvl1pPr indent="12700">
              <a:spcBef>
                <a:spcPts val="100"/>
              </a:spcBef>
            </a:lvl1pPr>
          </a:lstStyle>
          <a:p>
            <a:r>
              <a:t>手数料の削減</a:t>
            </a:r>
          </a:p>
        </p:txBody>
      </p:sp>
      <p:grpSp>
        <p:nvGrpSpPr>
          <p:cNvPr id="448" name="object 6"/>
          <p:cNvGrpSpPr/>
          <p:nvPr/>
        </p:nvGrpSpPr>
        <p:grpSpPr>
          <a:xfrm>
            <a:off x="3622078" y="4414287"/>
            <a:ext cx="2071768" cy="350525"/>
            <a:chOff x="0" y="0"/>
            <a:chExt cx="2071767" cy="350524"/>
          </a:xfrm>
        </p:grpSpPr>
        <p:sp>
          <p:nvSpPr>
            <p:cNvPr id="446" name="object 7"/>
            <p:cNvSpPr/>
            <p:nvPr/>
          </p:nvSpPr>
          <p:spPr>
            <a:xfrm>
              <a:off x="-1" y="175261"/>
              <a:ext cx="1765685" cy="2"/>
            </a:xfrm>
            <a:prstGeom prst="line">
              <a:avLst/>
            </a:prstGeom>
            <a:noFill/>
            <a:ln w="88900" cap="flat">
              <a:solidFill>
                <a:srgbClr val="00A2FF"/>
              </a:solidFill>
              <a:prstDash val="solid"/>
              <a:round/>
            </a:ln>
            <a:effectLst/>
          </p:spPr>
          <p:txBody>
            <a:bodyPr wrap="square" lIns="45718" tIns="45718" rIns="45718" bIns="45718" numCol="1" anchor="t">
              <a:noAutofit/>
            </a:bodyPr>
            <a:lstStyle/>
            <a:p>
              <a:endParaRPr/>
            </a:p>
          </p:txBody>
        </p:sp>
        <p:sp>
          <p:nvSpPr>
            <p:cNvPr id="447" name="object 8"/>
            <p:cNvSpPr/>
            <p:nvPr/>
          </p:nvSpPr>
          <p:spPr>
            <a:xfrm>
              <a:off x="1721244" y="0"/>
              <a:ext cx="350524" cy="350525"/>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21600" y="10800"/>
                  </a:lnTo>
                  <a:lnTo>
                    <a:pt x="0" y="0"/>
                  </a:lnTo>
                  <a:close/>
                </a:path>
              </a:pathLst>
            </a:custGeom>
            <a:solidFill>
              <a:srgbClr val="00A2FF"/>
            </a:solidFill>
            <a:ln w="12700" cap="flat">
              <a:noFill/>
              <a:miter lim="400000"/>
            </a:ln>
            <a:effectLst/>
          </p:spPr>
          <p:txBody>
            <a:bodyPr wrap="square" lIns="45718" tIns="45718" rIns="45718" bIns="45718" numCol="1" anchor="t">
              <a:noAutofit/>
            </a:bodyPr>
            <a:lstStyle/>
            <a:p>
              <a:endParaRPr/>
            </a:p>
          </p:txBody>
        </p:sp>
      </p:grpSp>
      <p:grpSp>
        <p:nvGrpSpPr>
          <p:cNvPr id="451" name="object 9"/>
          <p:cNvGrpSpPr/>
          <p:nvPr/>
        </p:nvGrpSpPr>
        <p:grpSpPr>
          <a:xfrm>
            <a:off x="7280198" y="4414287"/>
            <a:ext cx="2071769" cy="350525"/>
            <a:chOff x="-1" y="0"/>
            <a:chExt cx="2071768" cy="350524"/>
          </a:xfrm>
        </p:grpSpPr>
        <p:sp>
          <p:nvSpPr>
            <p:cNvPr id="449" name="object 10"/>
            <p:cNvSpPr/>
            <p:nvPr/>
          </p:nvSpPr>
          <p:spPr>
            <a:xfrm>
              <a:off x="-2" y="175261"/>
              <a:ext cx="1765687" cy="2"/>
            </a:xfrm>
            <a:prstGeom prst="line">
              <a:avLst/>
            </a:prstGeom>
            <a:noFill/>
            <a:ln w="88900" cap="flat">
              <a:solidFill>
                <a:srgbClr val="00A2FF"/>
              </a:solidFill>
              <a:prstDash val="solid"/>
              <a:round/>
            </a:ln>
            <a:effectLst/>
          </p:spPr>
          <p:txBody>
            <a:bodyPr wrap="square" lIns="45718" tIns="45718" rIns="45718" bIns="45718" numCol="1" anchor="t">
              <a:noAutofit/>
            </a:bodyPr>
            <a:lstStyle/>
            <a:p>
              <a:endParaRPr/>
            </a:p>
          </p:txBody>
        </p:sp>
        <p:sp>
          <p:nvSpPr>
            <p:cNvPr id="450" name="object 11"/>
            <p:cNvSpPr/>
            <p:nvPr/>
          </p:nvSpPr>
          <p:spPr>
            <a:xfrm>
              <a:off x="1721244" y="0"/>
              <a:ext cx="350524" cy="350525"/>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21600" y="10800"/>
                  </a:lnTo>
                  <a:lnTo>
                    <a:pt x="0" y="0"/>
                  </a:lnTo>
                  <a:close/>
                </a:path>
              </a:pathLst>
            </a:custGeom>
            <a:solidFill>
              <a:srgbClr val="00A2FF"/>
            </a:solidFill>
            <a:ln w="12700" cap="flat">
              <a:noFill/>
              <a:miter lim="400000"/>
            </a:ln>
            <a:effectLst/>
          </p:spPr>
          <p:txBody>
            <a:bodyPr wrap="square" lIns="45718" tIns="45718" rIns="45718" bIns="45718" numCol="1" anchor="t">
              <a:noAutofit/>
            </a:bodyPr>
            <a:lstStyle/>
            <a:p>
              <a:endParaRPr/>
            </a:p>
          </p:txBody>
        </p:sp>
      </p:grpSp>
      <p:grpSp>
        <p:nvGrpSpPr>
          <p:cNvPr id="454" name="object 12"/>
          <p:cNvGrpSpPr/>
          <p:nvPr/>
        </p:nvGrpSpPr>
        <p:grpSpPr>
          <a:xfrm>
            <a:off x="3622077" y="4930957"/>
            <a:ext cx="2071769" cy="350525"/>
            <a:chOff x="0" y="0"/>
            <a:chExt cx="2071768" cy="350524"/>
          </a:xfrm>
        </p:grpSpPr>
        <p:sp>
          <p:nvSpPr>
            <p:cNvPr id="452" name="object 13"/>
            <p:cNvSpPr/>
            <p:nvPr/>
          </p:nvSpPr>
          <p:spPr>
            <a:xfrm flipH="1" flipV="1">
              <a:off x="306082" y="175261"/>
              <a:ext cx="1765687" cy="2"/>
            </a:xfrm>
            <a:prstGeom prst="line">
              <a:avLst/>
            </a:prstGeom>
            <a:noFill/>
            <a:ln w="88900" cap="flat">
              <a:solidFill>
                <a:srgbClr val="00A2FF"/>
              </a:solidFill>
              <a:prstDash val="solid"/>
              <a:round/>
            </a:ln>
            <a:effectLst/>
          </p:spPr>
          <p:txBody>
            <a:bodyPr wrap="square" lIns="45718" tIns="45718" rIns="45718" bIns="45718" numCol="1" anchor="t">
              <a:noAutofit/>
            </a:bodyPr>
            <a:lstStyle/>
            <a:p>
              <a:endParaRPr/>
            </a:p>
          </p:txBody>
        </p:sp>
        <p:sp>
          <p:nvSpPr>
            <p:cNvPr id="453" name="object 14"/>
            <p:cNvSpPr/>
            <p:nvPr/>
          </p:nvSpPr>
          <p:spPr>
            <a:xfrm>
              <a:off x="0" y="0"/>
              <a:ext cx="350522" cy="350525"/>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10800"/>
                  </a:lnTo>
                  <a:lnTo>
                    <a:pt x="21600" y="21600"/>
                  </a:lnTo>
                  <a:lnTo>
                    <a:pt x="21600" y="0"/>
                  </a:lnTo>
                  <a:close/>
                </a:path>
              </a:pathLst>
            </a:custGeom>
            <a:solidFill>
              <a:srgbClr val="00A2FF"/>
            </a:solidFill>
            <a:ln w="12700" cap="flat">
              <a:noFill/>
              <a:miter lim="400000"/>
            </a:ln>
            <a:effectLst/>
          </p:spPr>
          <p:txBody>
            <a:bodyPr wrap="square" lIns="45718" tIns="45718" rIns="45718" bIns="45718" numCol="1" anchor="t">
              <a:noAutofit/>
            </a:bodyPr>
            <a:lstStyle/>
            <a:p>
              <a:endParaRPr/>
            </a:p>
          </p:txBody>
        </p:sp>
      </p:grpSp>
      <p:grpSp>
        <p:nvGrpSpPr>
          <p:cNvPr id="457" name="object 15"/>
          <p:cNvGrpSpPr/>
          <p:nvPr/>
        </p:nvGrpSpPr>
        <p:grpSpPr>
          <a:xfrm>
            <a:off x="7280199" y="4930957"/>
            <a:ext cx="2071768" cy="350525"/>
            <a:chOff x="0" y="0"/>
            <a:chExt cx="2071766" cy="350524"/>
          </a:xfrm>
        </p:grpSpPr>
        <p:sp>
          <p:nvSpPr>
            <p:cNvPr id="455" name="object 16"/>
            <p:cNvSpPr/>
            <p:nvPr/>
          </p:nvSpPr>
          <p:spPr>
            <a:xfrm flipH="1" flipV="1">
              <a:off x="306083" y="175261"/>
              <a:ext cx="1765684" cy="2"/>
            </a:xfrm>
            <a:prstGeom prst="line">
              <a:avLst/>
            </a:prstGeom>
            <a:noFill/>
            <a:ln w="88900" cap="flat">
              <a:solidFill>
                <a:srgbClr val="00A2FF"/>
              </a:solidFill>
              <a:prstDash val="solid"/>
              <a:round/>
            </a:ln>
            <a:effectLst/>
          </p:spPr>
          <p:txBody>
            <a:bodyPr wrap="square" lIns="45718" tIns="45718" rIns="45718" bIns="45718" numCol="1" anchor="t">
              <a:noAutofit/>
            </a:bodyPr>
            <a:lstStyle/>
            <a:p>
              <a:endParaRPr/>
            </a:p>
          </p:txBody>
        </p:sp>
        <p:sp>
          <p:nvSpPr>
            <p:cNvPr id="456" name="object 17"/>
            <p:cNvSpPr/>
            <p:nvPr/>
          </p:nvSpPr>
          <p:spPr>
            <a:xfrm>
              <a:off x="0" y="0"/>
              <a:ext cx="350521" cy="350525"/>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10800"/>
                  </a:lnTo>
                  <a:lnTo>
                    <a:pt x="21600" y="21600"/>
                  </a:lnTo>
                  <a:lnTo>
                    <a:pt x="21600" y="0"/>
                  </a:lnTo>
                  <a:close/>
                </a:path>
              </a:pathLst>
            </a:custGeom>
            <a:solidFill>
              <a:srgbClr val="00A2FF"/>
            </a:solidFill>
            <a:ln w="12700" cap="flat">
              <a:noFill/>
              <a:miter lim="400000"/>
            </a:ln>
            <a:effectLst/>
          </p:spPr>
          <p:txBody>
            <a:bodyPr wrap="square" lIns="45718" tIns="45718" rIns="45718" bIns="45718" numCol="1" anchor="t">
              <a:noAutofit/>
            </a:bodyPr>
            <a:lstStyle/>
            <a:p>
              <a:endParaRPr/>
            </a:p>
          </p:txBody>
        </p:sp>
      </p:grpSp>
      <p:sp>
        <p:nvSpPr>
          <p:cNvPr id="458" name="object 18"/>
          <p:cNvSpPr txBox="1"/>
          <p:nvPr/>
        </p:nvSpPr>
        <p:spPr>
          <a:xfrm>
            <a:off x="4434563" y="2537855"/>
            <a:ext cx="4135674" cy="5080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12700">
              <a:spcBef>
                <a:spcPts val="100"/>
              </a:spcBef>
              <a:defRPr sz="4000">
                <a:latin typeface="游ゴシック体 ボールド"/>
                <a:ea typeface="游ゴシック体 ボールド"/>
                <a:cs typeface="游ゴシック体 ボールド"/>
                <a:sym typeface="游ゴシック体 ボールド"/>
              </a:defRPr>
            </a:lvl1pPr>
          </a:lstStyle>
          <a:p>
            <a:r>
              <a:t>仲介手数料の発生</a:t>
            </a:r>
          </a:p>
        </p:txBody>
      </p:sp>
      <p:grpSp>
        <p:nvGrpSpPr>
          <p:cNvPr id="461" name="object 21"/>
          <p:cNvGrpSpPr/>
          <p:nvPr/>
        </p:nvGrpSpPr>
        <p:grpSpPr>
          <a:xfrm>
            <a:off x="5448128" y="7658482"/>
            <a:ext cx="2071756" cy="350525"/>
            <a:chOff x="-1" y="0"/>
            <a:chExt cx="2071755" cy="350524"/>
          </a:xfrm>
        </p:grpSpPr>
        <p:sp>
          <p:nvSpPr>
            <p:cNvPr id="459" name="object 22"/>
            <p:cNvSpPr/>
            <p:nvPr/>
          </p:nvSpPr>
          <p:spPr>
            <a:xfrm>
              <a:off x="-2" y="175261"/>
              <a:ext cx="1765686" cy="2"/>
            </a:xfrm>
            <a:prstGeom prst="line">
              <a:avLst/>
            </a:prstGeom>
            <a:noFill/>
            <a:ln w="88900" cap="flat">
              <a:solidFill>
                <a:srgbClr val="00A2FF"/>
              </a:solidFill>
              <a:prstDash val="solid"/>
              <a:round/>
            </a:ln>
            <a:effectLst/>
          </p:spPr>
          <p:txBody>
            <a:bodyPr wrap="square" lIns="45718" tIns="45718" rIns="45718" bIns="45718" numCol="1" anchor="t">
              <a:noAutofit/>
            </a:bodyPr>
            <a:lstStyle/>
            <a:p>
              <a:endParaRPr/>
            </a:p>
          </p:txBody>
        </p:sp>
        <p:sp>
          <p:nvSpPr>
            <p:cNvPr id="460" name="object 23"/>
            <p:cNvSpPr/>
            <p:nvPr/>
          </p:nvSpPr>
          <p:spPr>
            <a:xfrm>
              <a:off x="1721243" y="0"/>
              <a:ext cx="350511" cy="350525"/>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21600" y="10800"/>
                  </a:lnTo>
                  <a:lnTo>
                    <a:pt x="0" y="0"/>
                  </a:lnTo>
                  <a:close/>
                </a:path>
              </a:pathLst>
            </a:custGeom>
            <a:solidFill>
              <a:srgbClr val="00A2FF"/>
            </a:solidFill>
            <a:ln w="12700" cap="flat">
              <a:noFill/>
              <a:miter lim="400000"/>
            </a:ln>
            <a:effectLst/>
          </p:spPr>
          <p:txBody>
            <a:bodyPr wrap="square" lIns="45718" tIns="45718" rIns="45718" bIns="45718" numCol="1" anchor="t">
              <a:noAutofit/>
            </a:bodyPr>
            <a:lstStyle/>
            <a:p>
              <a:endParaRPr/>
            </a:p>
          </p:txBody>
        </p:sp>
      </p:grpSp>
      <p:grpSp>
        <p:nvGrpSpPr>
          <p:cNvPr id="464" name="object 24"/>
          <p:cNvGrpSpPr/>
          <p:nvPr/>
        </p:nvGrpSpPr>
        <p:grpSpPr>
          <a:xfrm>
            <a:off x="5448129" y="8307592"/>
            <a:ext cx="2071756" cy="350525"/>
            <a:chOff x="0" y="0"/>
            <a:chExt cx="2071754" cy="350524"/>
          </a:xfrm>
        </p:grpSpPr>
        <p:sp>
          <p:nvSpPr>
            <p:cNvPr id="462" name="object 25"/>
            <p:cNvSpPr/>
            <p:nvPr/>
          </p:nvSpPr>
          <p:spPr>
            <a:xfrm flipH="1" flipV="1">
              <a:off x="306069" y="175261"/>
              <a:ext cx="1765687" cy="2"/>
            </a:xfrm>
            <a:prstGeom prst="line">
              <a:avLst/>
            </a:prstGeom>
            <a:noFill/>
            <a:ln w="88900" cap="flat">
              <a:solidFill>
                <a:srgbClr val="00A2FF"/>
              </a:solidFill>
              <a:prstDash val="solid"/>
              <a:round/>
            </a:ln>
            <a:effectLst/>
          </p:spPr>
          <p:txBody>
            <a:bodyPr wrap="square" lIns="45718" tIns="45718" rIns="45718" bIns="45718" numCol="1" anchor="t">
              <a:noAutofit/>
            </a:bodyPr>
            <a:lstStyle/>
            <a:p>
              <a:endParaRPr/>
            </a:p>
          </p:txBody>
        </p:sp>
        <p:sp>
          <p:nvSpPr>
            <p:cNvPr id="463" name="object 26"/>
            <p:cNvSpPr/>
            <p:nvPr/>
          </p:nvSpPr>
          <p:spPr>
            <a:xfrm>
              <a:off x="0" y="0"/>
              <a:ext cx="350521" cy="350525"/>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10800"/>
                  </a:lnTo>
                  <a:lnTo>
                    <a:pt x="21600" y="21600"/>
                  </a:lnTo>
                  <a:lnTo>
                    <a:pt x="21600" y="0"/>
                  </a:lnTo>
                  <a:close/>
                </a:path>
              </a:pathLst>
            </a:custGeom>
            <a:solidFill>
              <a:srgbClr val="00A2FF"/>
            </a:solidFill>
            <a:ln w="12700" cap="flat">
              <a:noFill/>
              <a:miter lim="400000"/>
            </a:ln>
            <a:effectLst/>
          </p:spPr>
          <p:txBody>
            <a:bodyPr wrap="square" lIns="45718" tIns="45718" rIns="45718" bIns="45718" numCol="1" anchor="t">
              <a:noAutofit/>
            </a:bodyPr>
            <a:lstStyle/>
            <a:p>
              <a:endParaRPr/>
            </a:p>
          </p:txBody>
        </p:sp>
      </p:grpSp>
      <p:sp>
        <p:nvSpPr>
          <p:cNvPr id="465" name="object 27"/>
          <p:cNvSpPr txBox="1"/>
          <p:nvPr/>
        </p:nvSpPr>
        <p:spPr>
          <a:xfrm>
            <a:off x="3672952" y="6439713"/>
            <a:ext cx="5658897" cy="5080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12700">
              <a:spcBef>
                <a:spcPts val="100"/>
              </a:spcBef>
              <a:defRPr sz="4000">
                <a:latin typeface="游ゴシック体 ボールド"/>
                <a:ea typeface="游ゴシック体 ボールド"/>
                <a:cs typeface="游ゴシック体 ボールド"/>
                <a:sym typeface="游ゴシック体 ボールド"/>
              </a:defRPr>
            </a:lvl1pPr>
          </a:lstStyle>
          <a:p>
            <a:r>
              <a:t>仲介手数料は必要ない</a:t>
            </a:r>
          </a:p>
        </p:txBody>
      </p:sp>
      <p:sp>
        <p:nvSpPr>
          <p:cNvPr id="466" name="object 28"/>
          <p:cNvSpPr txBox="1">
            <a:spLocks noGrp="1"/>
          </p:cNvSpPr>
          <p:nvPr>
            <p:ph type="sldNum" sz="quarter" idx="4294967295"/>
          </p:nvPr>
        </p:nvSpPr>
        <p:spPr>
          <a:xfrm>
            <a:off x="6411171" y="9496135"/>
            <a:ext cx="275083" cy="203200"/>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42</a:t>
            </a:fld>
            <a:endParaRPr/>
          </a:p>
        </p:txBody>
      </p:sp>
      <p:pic>
        <p:nvPicPr>
          <p:cNvPr id="467" name="イラスト-ページ2 (1).png" descr="イラスト-ページ2 (1).png"/>
          <p:cNvPicPr>
            <a:picLocks noChangeAspect="1"/>
          </p:cNvPicPr>
          <p:nvPr/>
        </p:nvPicPr>
        <p:blipFill>
          <a:blip r:embed="rId3">
            <a:extLst/>
          </a:blip>
          <a:stretch>
            <a:fillRect/>
          </a:stretch>
        </p:blipFill>
        <p:spPr>
          <a:xfrm>
            <a:off x="1459423" y="4172506"/>
            <a:ext cx="2071767" cy="1384994"/>
          </a:xfrm>
          <a:prstGeom prst="rect">
            <a:avLst/>
          </a:prstGeom>
          <a:ln w="12700">
            <a:miter lim="400000"/>
          </a:ln>
        </p:spPr>
      </p:pic>
      <p:pic>
        <p:nvPicPr>
          <p:cNvPr id="468" name="イラスト-ページ2 (1).png" descr="イラスト-ページ2 (1).png"/>
          <p:cNvPicPr>
            <a:picLocks noChangeAspect="1"/>
          </p:cNvPicPr>
          <p:nvPr/>
        </p:nvPicPr>
        <p:blipFill>
          <a:blip r:embed="rId3">
            <a:extLst/>
          </a:blip>
          <a:stretch>
            <a:fillRect/>
          </a:stretch>
        </p:blipFill>
        <p:spPr>
          <a:xfrm>
            <a:off x="9473610" y="4172506"/>
            <a:ext cx="2071767" cy="1384994"/>
          </a:xfrm>
          <a:prstGeom prst="rect">
            <a:avLst/>
          </a:prstGeom>
          <a:ln w="12700">
            <a:miter lim="400000"/>
          </a:ln>
        </p:spPr>
      </p:pic>
      <p:pic>
        <p:nvPicPr>
          <p:cNvPr id="469" name="イラスト-ページ2 (1).png" descr="イラスト-ページ2 (1).png"/>
          <p:cNvPicPr>
            <a:picLocks noChangeAspect="1"/>
          </p:cNvPicPr>
          <p:nvPr/>
        </p:nvPicPr>
        <p:blipFill>
          <a:blip r:embed="rId3">
            <a:extLst/>
          </a:blip>
          <a:stretch>
            <a:fillRect/>
          </a:stretch>
        </p:blipFill>
        <p:spPr>
          <a:xfrm>
            <a:off x="3242001" y="7401097"/>
            <a:ext cx="2071767" cy="1384994"/>
          </a:xfrm>
          <a:prstGeom prst="rect">
            <a:avLst/>
          </a:prstGeom>
          <a:ln w="12700">
            <a:miter lim="400000"/>
          </a:ln>
        </p:spPr>
      </p:pic>
      <p:pic>
        <p:nvPicPr>
          <p:cNvPr id="470" name="イラスト-ページ2 (1).png" descr="イラスト-ページ2 (1).png"/>
          <p:cNvPicPr>
            <a:picLocks noChangeAspect="1"/>
          </p:cNvPicPr>
          <p:nvPr/>
        </p:nvPicPr>
        <p:blipFill>
          <a:blip r:embed="rId3">
            <a:extLst/>
          </a:blip>
          <a:stretch>
            <a:fillRect/>
          </a:stretch>
        </p:blipFill>
        <p:spPr>
          <a:xfrm>
            <a:off x="7660275" y="7401097"/>
            <a:ext cx="2071767" cy="1384994"/>
          </a:xfrm>
          <a:prstGeom prst="rect">
            <a:avLst/>
          </a:prstGeom>
          <a:ln w="12700">
            <a:miter lim="400000"/>
          </a:ln>
        </p:spPr>
      </p:pic>
      <p:pic>
        <p:nvPicPr>
          <p:cNvPr id="471" name="イラスト-ページ2 (2).png" descr="イラスト-ページ2 (2).png"/>
          <p:cNvPicPr>
            <a:picLocks noChangeAspect="1"/>
          </p:cNvPicPr>
          <p:nvPr/>
        </p:nvPicPr>
        <p:blipFill>
          <a:blip r:embed="rId4">
            <a:extLst/>
          </a:blip>
          <a:stretch>
            <a:fillRect/>
          </a:stretch>
        </p:blipFill>
        <p:spPr>
          <a:xfrm>
            <a:off x="6043709" y="3805711"/>
            <a:ext cx="886627" cy="2103566"/>
          </a:xfrm>
          <a:prstGeom prst="rect">
            <a:avLst/>
          </a:prstGeom>
          <a:ln w="12700">
            <a:miter lim="400000"/>
          </a:ln>
        </p:spPr>
      </p:pic>
      <p:pic>
        <p:nvPicPr>
          <p:cNvPr id="472" name="イラスト-ページ2 (3).png" descr="イラスト-ページ2 (3).png"/>
          <p:cNvPicPr>
            <a:picLocks noChangeAspect="1"/>
          </p:cNvPicPr>
          <p:nvPr/>
        </p:nvPicPr>
        <p:blipFill>
          <a:blip r:embed="rId5">
            <a:extLst/>
          </a:blip>
          <a:stretch>
            <a:fillRect/>
          </a:stretch>
        </p:blipFill>
        <p:spPr>
          <a:xfrm>
            <a:off x="4097146" y="3420786"/>
            <a:ext cx="1121631" cy="1121633"/>
          </a:xfrm>
          <a:prstGeom prst="rect">
            <a:avLst/>
          </a:prstGeom>
          <a:ln w="12700">
            <a:miter lim="400000"/>
          </a:ln>
        </p:spPr>
      </p:pic>
      <p:pic>
        <p:nvPicPr>
          <p:cNvPr id="473" name="イラスト-ページ2 (3).png" descr="イラスト-ページ2 (3).png"/>
          <p:cNvPicPr>
            <a:picLocks noChangeAspect="1"/>
          </p:cNvPicPr>
          <p:nvPr/>
        </p:nvPicPr>
        <p:blipFill>
          <a:blip r:embed="rId5">
            <a:extLst/>
          </a:blip>
          <a:stretch>
            <a:fillRect/>
          </a:stretch>
        </p:blipFill>
        <p:spPr>
          <a:xfrm>
            <a:off x="7755266" y="5272818"/>
            <a:ext cx="1121633" cy="1121633"/>
          </a:xfrm>
          <a:prstGeom prst="rect">
            <a:avLst/>
          </a:prstGeom>
          <a:ln w="12700">
            <a:miter lim="400000"/>
          </a:ln>
        </p:spPr>
      </p:pic>
      <p:sp>
        <p:nvSpPr>
          <p:cNvPr id="474" name="object 4"/>
          <p:cNvSpPr txBox="1"/>
          <p:nvPr/>
        </p:nvSpPr>
        <p:spPr>
          <a:xfrm>
            <a:off x="355600" y="275263"/>
            <a:ext cx="841375" cy="3048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12700">
              <a:spcBef>
                <a:spcPts val="100"/>
              </a:spcBef>
              <a:defRPr sz="2400" spc="120"/>
            </a:lvl1pPr>
          </a:lstStyle>
          <a:p>
            <a:r>
              <a:t>2.2.1</a:t>
            </a:r>
          </a:p>
        </p:txBody>
      </p:sp>
    </p:spTree>
  </p:cSld>
  <p:clrMapOvr>
    <a:masterClrMapping/>
  </p:clrMapOvr>
  <p:transition spd="med"/>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8" name="object 2"/>
          <p:cNvSpPr txBox="1">
            <a:spLocks noGrp="1"/>
          </p:cNvSpPr>
          <p:nvPr>
            <p:ph type="title"/>
          </p:nvPr>
        </p:nvSpPr>
        <p:spPr>
          <a:xfrm>
            <a:off x="4584700" y="838200"/>
            <a:ext cx="3835400" cy="939800"/>
          </a:xfrm>
          <a:prstGeom prst="rect">
            <a:avLst/>
          </a:prstGeom>
        </p:spPr>
        <p:txBody>
          <a:bodyPr/>
          <a:lstStyle>
            <a:lvl1pPr indent="12700">
              <a:spcBef>
                <a:spcPts val="100"/>
              </a:spcBef>
            </a:lvl1pPr>
          </a:lstStyle>
          <a:p>
            <a:r>
              <a:t>高い透明性</a:t>
            </a:r>
          </a:p>
        </p:txBody>
      </p:sp>
      <p:sp>
        <p:nvSpPr>
          <p:cNvPr id="479" name="object 4"/>
          <p:cNvSpPr txBox="1">
            <a:spLocks noGrp="1"/>
          </p:cNvSpPr>
          <p:nvPr>
            <p:ph type="sldNum" sz="quarter" idx="4294967295"/>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43</a:t>
            </a:fld>
            <a:endParaRPr/>
          </a:p>
        </p:txBody>
      </p:sp>
      <p:sp>
        <p:nvSpPr>
          <p:cNvPr id="480" name="object 3"/>
          <p:cNvSpPr txBox="1"/>
          <p:nvPr/>
        </p:nvSpPr>
        <p:spPr>
          <a:xfrm>
            <a:off x="391475" y="2854406"/>
            <a:ext cx="12221850" cy="29591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algn="ctr">
              <a:spcBef>
                <a:spcPts val="1200"/>
              </a:spcBef>
              <a:defRPr sz="3500" spc="100">
                <a:latin typeface="游ゴシック体 ボールド"/>
                <a:ea typeface="游ゴシック体 ボールド"/>
                <a:cs typeface="游ゴシック体 ボールド"/>
                <a:sym typeface="游ゴシック体 ボールド"/>
              </a:defRPr>
            </a:pPr>
            <a:r>
              <a:t>ブロックチェーン上の記録は誰でも見ることができる</a:t>
            </a:r>
          </a:p>
          <a:p>
            <a:pPr algn="ctr">
              <a:spcBef>
                <a:spcPts val="1100"/>
              </a:spcBef>
              <a:defRPr sz="3500">
                <a:latin typeface="游ゴシック体 ボールド"/>
                <a:ea typeface="游ゴシック体 ボールド"/>
                <a:cs typeface="游ゴシック体 ボールド"/>
                <a:sym typeface="游ゴシック体 ボールド"/>
              </a:defRPr>
            </a:pPr>
            <a:r>
              <a:t>→契約内容・結果を誰でも見ることができる</a:t>
            </a:r>
          </a:p>
          <a:p>
            <a:pPr>
              <a:defRPr sz="4400">
                <a:latin typeface="游ゴシック体 ボールド"/>
                <a:ea typeface="游ゴシック体 ボールド"/>
                <a:cs typeface="游ゴシック体 ボールド"/>
                <a:sym typeface="游ゴシック体 ボールド"/>
              </a:defRPr>
            </a:pPr>
            <a:endParaRPr/>
          </a:p>
          <a:p>
            <a:pPr algn="ctr">
              <a:defRPr sz="5000">
                <a:latin typeface="游ゴシック体 ボールド"/>
                <a:ea typeface="游ゴシック体 ボールド"/>
                <a:cs typeface="游ゴシック体 ボールド"/>
                <a:sym typeface="游ゴシック体 ボールド"/>
              </a:defRPr>
            </a:pPr>
            <a:r>
              <a:t>秘匿性の問題</a:t>
            </a:r>
          </a:p>
        </p:txBody>
      </p:sp>
      <p:sp>
        <p:nvSpPr>
          <p:cNvPr id="481" name="・暗号化して書き込む…"/>
          <p:cNvSpPr txBox="1"/>
          <p:nvPr/>
        </p:nvSpPr>
        <p:spPr>
          <a:xfrm>
            <a:off x="2059305" y="6262873"/>
            <a:ext cx="8886187" cy="165353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p>
            <a:pPr indent="152400">
              <a:spcBef>
                <a:spcPts val="5400"/>
              </a:spcBef>
              <a:defRPr sz="4400">
                <a:latin typeface="游ゴシック体 ボールド"/>
                <a:ea typeface="游ゴシック体 ボールド"/>
                <a:cs typeface="游ゴシック体 ボールド"/>
                <a:sym typeface="游ゴシック体 ボールド"/>
              </a:defRPr>
            </a:pPr>
            <a:r>
              <a:t>・暗号化</a:t>
            </a:r>
            <a:r>
              <a:rPr spc="-220"/>
              <a:t>し</a:t>
            </a:r>
            <a:r>
              <a:t>て書き込む</a:t>
            </a:r>
          </a:p>
          <a:p>
            <a:pPr indent="152400">
              <a:spcBef>
                <a:spcPts val="1300"/>
              </a:spcBef>
              <a:defRPr sz="4400" spc="130">
                <a:latin typeface="游ゴシック体 ボールド"/>
                <a:ea typeface="游ゴシック体 ボールド"/>
                <a:cs typeface="游ゴシック体 ボールド"/>
                <a:sym typeface="游ゴシック体 ボールド"/>
              </a:defRPr>
            </a:pPr>
            <a:r>
              <a:t>・見られたくないことは書かない</a:t>
            </a:r>
          </a:p>
        </p:txBody>
      </p:sp>
      <p:sp>
        <p:nvSpPr>
          <p:cNvPr id="482" name="object 4"/>
          <p:cNvSpPr txBox="1"/>
          <p:nvPr/>
        </p:nvSpPr>
        <p:spPr>
          <a:xfrm>
            <a:off x="355600" y="275263"/>
            <a:ext cx="841375" cy="3048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12700">
              <a:spcBef>
                <a:spcPts val="100"/>
              </a:spcBef>
              <a:defRPr sz="2400" spc="120"/>
            </a:lvl1pPr>
          </a:lstStyle>
          <a:p>
            <a:r>
              <a:t>2.2.1</a:t>
            </a:r>
          </a:p>
        </p:txBody>
      </p:sp>
    </p:spTree>
  </p:cSld>
  <p:clrMapOvr>
    <a:masterClrMapping/>
  </p:clrMapOvr>
  <p:transition spd="med"/>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6" name="object 2"/>
          <p:cNvSpPr txBox="1">
            <a:spLocks noGrp="1"/>
          </p:cNvSpPr>
          <p:nvPr>
            <p:ph type="title"/>
          </p:nvPr>
        </p:nvSpPr>
        <p:spPr>
          <a:xfrm>
            <a:off x="4597398" y="838200"/>
            <a:ext cx="3812543" cy="939800"/>
          </a:xfrm>
          <a:prstGeom prst="rect">
            <a:avLst/>
          </a:prstGeom>
        </p:spPr>
        <p:txBody>
          <a:bodyPr/>
          <a:lstStyle/>
          <a:p>
            <a:pPr indent="12700">
              <a:spcBef>
                <a:spcPts val="100"/>
              </a:spcBef>
            </a:pPr>
            <a:r>
              <a:t>耐改</a:t>
            </a:r>
            <a:r>
              <a:rPr spc="-200"/>
              <a:t>ざ</a:t>
            </a:r>
            <a:r>
              <a:t>ん性</a:t>
            </a:r>
          </a:p>
        </p:txBody>
      </p:sp>
      <p:sp>
        <p:nvSpPr>
          <p:cNvPr id="487" name="object 4"/>
          <p:cNvSpPr txBox="1">
            <a:spLocks noGrp="1"/>
          </p:cNvSpPr>
          <p:nvPr>
            <p:ph type="sldNum" sz="quarter" idx="4294967295"/>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44</a:t>
            </a:fld>
            <a:endParaRPr/>
          </a:p>
        </p:txBody>
      </p:sp>
      <p:sp>
        <p:nvSpPr>
          <p:cNvPr id="488" name="object 3"/>
          <p:cNvSpPr txBox="1"/>
          <p:nvPr/>
        </p:nvSpPr>
        <p:spPr>
          <a:xfrm>
            <a:off x="210184" y="2812550"/>
            <a:ext cx="12584432" cy="36576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algn="ctr">
              <a:spcBef>
                <a:spcPts val="1500"/>
              </a:spcBef>
              <a:defRPr sz="4500">
                <a:latin typeface="游ゴシック体 ボールド"/>
                <a:ea typeface="游ゴシック体 ボールド"/>
                <a:cs typeface="游ゴシック体 ボールド"/>
                <a:sym typeface="游ゴシック体 ボールド"/>
              </a:defRPr>
            </a:pPr>
            <a:r>
              <a:t>契約内容や結果はブロックチェ</a:t>
            </a:r>
            <a:r>
              <a:rPr spc="-270"/>
              <a:t>ー</a:t>
            </a:r>
            <a:r>
              <a:t>ンに記録される</a:t>
            </a:r>
          </a:p>
          <a:p>
            <a:pPr indent="3810" algn="ctr">
              <a:spcBef>
                <a:spcPts val="1400"/>
              </a:spcBef>
              <a:defRPr sz="4500">
                <a:latin typeface="游ゴシック体 ボールド"/>
                <a:ea typeface="游ゴシック体 ボールド"/>
                <a:cs typeface="游ゴシック体 ボールド"/>
                <a:sym typeface="游ゴシック体 ボールド"/>
              </a:defRPr>
            </a:pPr>
            <a:r>
              <a:t>→耐改</a:t>
            </a:r>
            <a:r>
              <a:rPr spc="-135"/>
              <a:t>ざ</a:t>
            </a:r>
            <a:r>
              <a:t>ん性が高い</a:t>
            </a:r>
          </a:p>
          <a:p>
            <a:pPr>
              <a:defRPr sz="6000">
                <a:latin typeface="游ゴシック体 ボールド"/>
                <a:ea typeface="游ゴシック体 ボールド"/>
                <a:cs typeface="游ゴシック体 ボールド"/>
                <a:sym typeface="游ゴシック体 ボールド"/>
              </a:defRPr>
            </a:pPr>
            <a:endParaRPr/>
          </a:p>
          <a:p>
            <a:pPr algn="ctr">
              <a:defRPr sz="4800">
                <a:latin typeface="游ゴシック体 ボールド"/>
                <a:ea typeface="游ゴシック体 ボールド"/>
                <a:cs typeface="游ゴシック体 ボールド"/>
                <a:sym typeface="游ゴシック体 ボールド"/>
              </a:defRPr>
            </a:pPr>
            <a:r>
              <a:t>ブロックチェ</a:t>
            </a:r>
            <a:r>
              <a:rPr spc="-290"/>
              <a:t>ー</a:t>
            </a:r>
            <a:r>
              <a:t>ンに記録される内容</a:t>
            </a:r>
          </a:p>
        </p:txBody>
      </p:sp>
      <p:sp>
        <p:nvSpPr>
          <p:cNvPr id="489" name="・契約内容を記述したコード…"/>
          <p:cNvSpPr txBox="1"/>
          <p:nvPr/>
        </p:nvSpPr>
        <p:spPr>
          <a:xfrm>
            <a:off x="2885820" y="6805995"/>
            <a:ext cx="7203437" cy="163448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p>
            <a:pPr>
              <a:spcBef>
                <a:spcPts val="3700"/>
              </a:spcBef>
              <a:defRPr sz="4300">
                <a:latin typeface="游ゴシック体 ボールド"/>
                <a:ea typeface="游ゴシック体 ボールド"/>
                <a:cs typeface="游ゴシック体 ボールド"/>
                <a:sym typeface="游ゴシック体 ボールド"/>
              </a:defRPr>
            </a:pPr>
            <a:r>
              <a:t>・契約内容を記述したコード</a:t>
            </a:r>
          </a:p>
          <a:p>
            <a:pPr>
              <a:spcBef>
                <a:spcPts val="1300"/>
              </a:spcBef>
              <a:defRPr sz="4300">
                <a:latin typeface="游ゴシック体 ボールド"/>
                <a:ea typeface="游ゴシック体 ボールド"/>
                <a:cs typeface="游ゴシック体 ボールド"/>
                <a:sym typeface="游ゴシック体 ボールド"/>
              </a:defRPr>
            </a:pPr>
            <a:r>
              <a:t>・契約内容</a:t>
            </a:r>
          </a:p>
        </p:txBody>
      </p:sp>
      <p:sp>
        <p:nvSpPr>
          <p:cNvPr id="490" name="object 4"/>
          <p:cNvSpPr txBox="1"/>
          <p:nvPr/>
        </p:nvSpPr>
        <p:spPr>
          <a:xfrm>
            <a:off x="355600" y="253999"/>
            <a:ext cx="841375" cy="3048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12700">
              <a:spcBef>
                <a:spcPts val="100"/>
              </a:spcBef>
              <a:defRPr sz="2400" spc="120"/>
            </a:lvl1pPr>
          </a:lstStyle>
          <a:p>
            <a:r>
              <a:t>2.2.1</a:t>
            </a:r>
          </a:p>
        </p:txBody>
      </p:sp>
    </p:spTree>
  </p:cSld>
  <p:clrMapOvr>
    <a:masterClrMapping/>
  </p:clrMapOvr>
  <p:transition spd="med"/>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4" name="object 2"/>
          <p:cNvSpPr txBox="1">
            <a:spLocks noGrp="1"/>
          </p:cNvSpPr>
          <p:nvPr>
            <p:ph type="title"/>
          </p:nvPr>
        </p:nvSpPr>
        <p:spPr>
          <a:xfrm>
            <a:off x="1168397" y="762000"/>
            <a:ext cx="10670545" cy="939800"/>
          </a:xfrm>
          <a:prstGeom prst="rect">
            <a:avLst/>
          </a:prstGeom>
        </p:spPr>
        <p:txBody>
          <a:bodyPr/>
          <a:lstStyle/>
          <a:p>
            <a:pPr indent="12700" algn="ctr">
              <a:spcBef>
                <a:spcPts val="100"/>
              </a:spcBef>
            </a:pPr>
            <a:r>
              <a:t>ス</a:t>
            </a:r>
            <a:r>
              <a:rPr spc="-200"/>
              <a:t>マ</a:t>
            </a:r>
            <a:r>
              <a:t>ートコントラクトの課題点</a:t>
            </a:r>
          </a:p>
        </p:txBody>
      </p:sp>
      <p:sp>
        <p:nvSpPr>
          <p:cNvPr id="495" name="object 4"/>
          <p:cNvSpPr txBox="1">
            <a:spLocks noGrp="1"/>
          </p:cNvSpPr>
          <p:nvPr>
            <p:ph type="sldNum" sz="quarter" idx="4294967295"/>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45</a:t>
            </a:fld>
            <a:endParaRPr/>
          </a:p>
        </p:txBody>
      </p:sp>
      <p:sp>
        <p:nvSpPr>
          <p:cNvPr id="496" name="object 3"/>
          <p:cNvSpPr txBox="1"/>
          <p:nvPr/>
        </p:nvSpPr>
        <p:spPr>
          <a:xfrm>
            <a:off x="2942832" y="3356152"/>
            <a:ext cx="7119136" cy="43053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481263" indent="-481263">
              <a:spcBef>
                <a:spcPts val="2500"/>
              </a:spcBef>
              <a:buSzPct val="100000"/>
              <a:buChar char="•"/>
              <a:defRPr sz="4800"/>
            </a:pPr>
            <a:r>
              <a:t>スケーラビリティ問題</a:t>
            </a:r>
          </a:p>
          <a:p>
            <a:pPr marL="481263" indent="-481263">
              <a:spcBef>
                <a:spcPts val="2500"/>
              </a:spcBef>
              <a:buSzPct val="100000"/>
              <a:buChar char="•"/>
              <a:defRPr sz="4800"/>
            </a:pPr>
            <a:r>
              <a:t>鍵の管理の問題</a:t>
            </a:r>
          </a:p>
          <a:p>
            <a:pPr marL="481263" indent="-481263">
              <a:spcBef>
                <a:spcPts val="2500"/>
              </a:spcBef>
              <a:buSzPct val="100000"/>
              <a:buChar char="•"/>
              <a:defRPr sz="4800"/>
            </a:pPr>
            <a:r>
              <a:t>手数料の問題</a:t>
            </a:r>
          </a:p>
          <a:p>
            <a:pPr marL="481263" indent="-481263">
              <a:spcBef>
                <a:spcPts val="2500"/>
              </a:spcBef>
              <a:buSzPct val="100000"/>
              <a:buChar char="•"/>
              <a:defRPr sz="4800"/>
            </a:pPr>
            <a:r>
              <a:t>処理速度の問題</a:t>
            </a:r>
          </a:p>
        </p:txBody>
      </p:sp>
      <p:sp>
        <p:nvSpPr>
          <p:cNvPr id="497" name="object 4"/>
          <p:cNvSpPr txBox="1"/>
          <p:nvPr/>
        </p:nvSpPr>
        <p:spPr>
          <a:xfrm>
            <a:off x="355600" y="253999"/>
            <a:ext cx="841375" cy="3048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12700">
              <a:spcBef>
                <a:spcPts val="100"/>
              </a:spcBef>
              <a:defRPr sz="2400" spc="120"/>
            </a:lvl1pPr>
          </a:lstStyle>
          <a:p>
            <a:r>
              <a:t>2.2.2</a:t>
            </a:r>
          </a:p>
        </p:txBody>
      </p:sp>
    </p:spTree>
  </p:cSld>
  <p:clrMapOvr>
    <a:masterClrMapping/>
  </p:clrMapOvr>
  <p:transition spd="med"/>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 name="object 2"/>
          <p:cNvSpPr txBox="1">
            <a:spLocks noGrp="1"/>
          </p:cNvSpPr>
          <p:nvPr>
            <p:ph type="title"/>
          </p:nvPr>
        </p:nvSpPr>
        <p:spPr>
          <a:xfrm>
            <a:off x="1168397" y="762000"/>
            <a:ext cx="10670545" cy="939800"/>
          </a:xfrm>
          <a:prstGeom prst="rect">
            <a:avLst/>
          </a:prstGeom>
        </p:spPr>
        <p:txBody>
          <a:bodyPr/>
          <a:lstStyle/>
          <a:p>
            <a:pPr indent="12700">
              <a:spcBef>
                <a:spcPts val="100"/>
              </a:spcBef>
            </a:pPr>
            <a:r>
              <a:t>ス</a:t>
            </a:r>
            <a:r>
              <a:rPr spc="-200"/>
              <a:t>マ</a:t>
            </a:r>
            <a:r>
              <a:t>ートコントラクトの課題点</a:t>
            </a:r>
          </a:p>
        </p:txBody>
      </p:sp>
      <p:sp>
        <p:nvSpPr>
          <p:cNvPr id="502" name="object 4"/>
          <p:cNvSpPr txBox="1">
            <a:spLocks noGrp="1"/>
          </p:cNvSpPr>
          <p:nvPr>
            <p:ph type="sldNum" sz="quarter" idx="4294967295"/>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46</a:t>
            </a:fld>
            <a:endParaRPr/>
          </a:p>
        </p:txBody>
      </p:sp>
      <p:sp>
        <p:nvSpPr>
          <p:cNvPr id="503" name="object 3"/>
          <p:cNvSpPr txBox="1"/>
          <p:nvPr/>
        </p:nvSpPr>
        <p:spPr>
          <a:xfrm>
            <a:off x="1795938" y="2543070"/>
            <a:ext cx="9412924" cy="6096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algn="ctr">
              <a:spcBef>
                <a:spcPts val="2500"/>
              </a:spcBef>
              <a:defRPr sz="4800">
                <a:latin typeface="游ゴシック体 ボールド"/>
                <a:ea typeface="游ゴシック体 ボールド"/>
                <a:cs typeface="游ゴシック体 ボールド"/>
                <a:sym typeface="游ゴシック体 ボールド"/>
              </a:defRPr>
            </a:lvl1pPr>
          </a:lstStyle>
          <a:p>
            <a:r>
              <a:t>スケーラビリティ問題</a:t>
            </a:r>
          </a:p>
        </p:txBody>
      </p:sp>
      <p:sp>
        <p:nvSpPr>
          <p:cNvPr id="504" name="object 3"/>
          <p:cNvSpPr txBox="1"/>
          <p:nvPr/>
        </p:nvSpPr>
        <p:spPr>
          <a:xfrm>
            <a:off x="1167127" y="3792284"/>
            <a:ext cx="10670546" cy="5080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algn="ctr">
              <a:spcBef>
                <a:spcPts val="2500"/>
              </a:spcBef>
              <a:defRPr sz="4000">
                <a:latin typeface="游ゴシック体 ボールド"/>
                <a:ea typeface="游ゴシック体 ボールド"/>
                <a:cs typeface="游ゴシック体 ボールド"/>
                <a:sym typeface="游ゴシック体 ボールド"/>
              </a:defRPr>
            </a:lvl1pPr>
          </a:lstStyle>
          <a:p>
            <a:r>
              <a:t>一秒間に処理できるトランザクション(TPS)は</a:t>
            </a:r>
          </a:p>
        </p:txBody>
      </p:sp>
      <p:sp>
        <p:nvSpPr>
          <p:cNvPr id="505" name="・Bitcoin: 約7件…"/>
          <p:cNvSpPr txBox="1"/>
          <p:nvPr/>
        </p:nvSpPr>
        <p:spPr>
          <a:xfrm>
            <a:off x="4101719" y="4697786"/>
            <a:ext cx="4749289" cy="136143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p>
            <a:pPr>
              <a:defRPr sz="4000"/>
            </a:pPr>
            <a:r>
              <a:t>・Bitcoin: 約7件</a:t>
            </a:r>
          </a:p>
          <a:p>
            <a:pPr>
              <a:defRPr sz="4000"/>
            </a:pPr>
            <a:r>
              <a:t>・Ethereum: 約15件</a:t>
            </a:r>
          </a:p>
        </p:txBody>
      </p:sp>
      <p:sp>
        <p:nvSpPr>
          <p:cNvPr id="506" name="大手クレジットカード会社は数千件"/>
          <p:cNvSpPr txBox="1"/>
          <p:nvPr/>
        </p:nvSpPr>
        <p:spPr>
          <a:xfrm>
            <a:off x="2360295" y="6960076"/>
            <a:ext cx="8232137" cy="5994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lvl1pPr>
              <a:defRPr sz="4000">
                <a:latin typeface="游ゴシック体 ボールド"/>
                <a:ea typeface="游ゴシック体 ボールド"/>
                <a:cs typeface="游ゴシック体 ボールド"/>
                <a:sym typeface="游ゴシック体 ボールド"/>
              </a:defRPr>
            </a:lvl1pPr>
          </a:lstStyle>
          <a:p>
            <a:r>
              <a:t>大手クレジットカード会社は数千件</a:t>
            </a:r>
          </a:p>
        </p:txBody>
      </p:sp>
      <p:sp>
        <p:nvSpPr>
          <p:cNvPr id="507" name="object 4"/>
          <p:cNvSpPr txBox="1"/>
          <p:nvPr/>
        </p:nvSpPr>
        <p:spPr>
          <a:xfrm>
            <a:off x="355600" y="253999"/>
            <a:ext cx="841375" cy="3048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12700">
              <a:spcBef>
                <a:spcPts val="100"/>
              </a:spcBef>
              <a:defRPr sz="2400" spc="120"/>
            </a:lvl1pPr>
          </a:lstStyle>
          <a:p>
            <a:r>
              <a:t>2.2.2</a:t>
            </a:r>
          </a:p>
        </p:txBody>
      </p:sp>
    </p:spTree>
  </p:cSld>
  <p:clrMapOvr>
    <a:masterClrMapping/>
  </p:clrMapOvr>
  <p:transition spd="med"/>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1" name="object 2"/>
          <p:cNvSpPr txBox="1">
            <a:spLocks noGrp="1"/>
          </p:cNvSpPr>
          <p:nvPr>
            <p:ph type="title"/>
          </p:nvPr>
        </p:nvSpPr>
        <p:spPr>
          <a:xfrm>
            <a:off x="1168397" y="762000"/>
            <a:ext cx="10670545" cy="939800"/>
          </a:xfrm>
          <a:prstGeom prst="rect">
            <a:avLst/>
          </a:prstGeom>
        </p:spPr>
        <p:txBody>
          <a:bodyPr/>
          <a:lstStyle/>
          <a:p>
            <a:pPr indent="12700" algn="ctr">
              <a:spcBef>
                <a:spcPts val="100"/>
              </a:spcBef>
            </a:pPr>
            <a:r>
              <a:t>ス</a:t>
            </a:r>
            <a:r>
              <a:rPr spc="-200"/>
              <a:t>マ</a:t>
            </a:r>
            <a:r>
              <a:t>ートコントラクトの課題点</a:t>
            </a:r>
          </a:p>
        </p:txBody>
      </p:sp>
      <p:sp>
        <p:nvSpPr>
          <p:cNvPr id="512" name="object 4"/>
          <p:cNvSpPr txBox="1">
            <a:spLocks noGrp="1"/>
          </p:cNvSpPr>
          <p:nvPr>
            <p:ph type="sldNum" sz="quarter" idx="4294967295"/>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47</a:t>
            </a:fld>
            <a:endParaRPr/>
          </a:p>
        </p:txBody>
      </p:sp>
      <p:sp>
        <p:nvSpPr>
          <p:cNvPr id="513" name="object 3"/>
          <p:cNvSpPr txBox="1"/>
          <p:nvPr/>
        </p:nvSpPr>
        <p:spPr>
          <a:xfrm>
            <a:off x="4110039" y="2543070"/>
            <a:ext cx="4784722" cy="6096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algn="ctr">
              <a:spcBef>
                <a:spcPts val="2500"/>
              </a:spcBef>
              <a:defRPr sz="4800">
                <a:latin typeface="游ゴシック体 ボールド"/>
                <a:ea typeface="游ゴシック体 ボールド"/>
                <a:cs typeface="游ゴシック体 ボールド"/>
                <a:sym typeface="游ゴシック体 ボールド"/>
              </a:defRPr>
            </a:lvl1pPr>
          </a:lstStyle>
          <a:p>
            <a:r>
              <a:t>鍵の管理</a:t>
            </a:r>
          </a:p>
        </p:txBody>
      </p:sp>
      <p:sp>
        <p:nvSpPr>
          <p:cNvPr id="514" name="object 3"/>
          <p:cNvSpPr txBox="1"/>
          <p:nvPr/>
        </p:nvSpPr>
        <p:spPr>
          <a:xfrm>
            <a:off x="1167127" y="3792284"/>
            <a:ext cx="10670546" cy="1587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algn="ctr">
              <a:spcBef>
                <a:spcPts val="2500"/>
              </a:spcBef>
              <a:defRPr sz="4000">
                <a:latin typeface="游ゴシック体 ボールド"/>
                <a:ea typeface="游ゴシック体 ボールド"/>
                <a:cs typeface="游ゴシック体 ボールド"/>
                <a:sym typeface="游ゴシック体 ボールド"/>
              </a:defRPr>
            </a:pPr>
            <a:r>
              <a:t>仮想通貨を利用する際には、</a:t>
            </a:r>
          </a:p>
          <a:p>
            <a:pPr algn="ctr">
              <a:spcBef>
                <a:spcPts val="2500"/>
              </a:spcBef>
              <a:defRPr sz="4000">
                <a:latin typeface="游ゴシック体 ボールド"/>
                <a:ea typeface="游ゴシック体 ボールド"/>
                <a:cs typeface="游ゴシック体 ボールド"/>
                <a:sym typeface="游ゴシック体 ボールド"/>
              </a:defRPr>
            </a:pPr>
            <a:r>
              <a:t>自身の秘密鍵が必要</a:t>
            </a:r>
          </a:p>
        </p:txBody>
      </p:sp>
      <p:sp>
        <p:nvSpPr>
          <p:cNvPr id="515" name="object 3"/>
          <p:cNvSpPr txBox="1"/>
          <p:nvPr/>
        </p:nvSpPr>
        <p:spPr>
          <a:xfrm>
            <a:off x="1167127" y="6361295"/>
            <a:ext cx="10670546" cy="1587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algn="ctr">
              <a:spcBef>
                <a:spcPts val="2500"/>
              </a:spcBef>
              <a:defRPr sz="4000">
                <a:latin typeface="游ゴシック体 ボールド"/>
                <a:ea typeface="游ゴシック体 ボールド"/>
                <a:cs typeface="游ゴシック体 ボールド"/>
                <a:sym typeface="游ゴシック体 ボールド"/>
              </a:defRPr>
            </a:pPr>
            <a:r>
              <a:t>一般の利用者が</a:t>
            </a:r>
          </a:p>
          <a:p>
            <a:pPr algn="ctr">
              <a:spcBef>
                <a:spcPts val="2500"/>
              </a:spcBef>
              <a:defRPr sz="4000">
                <a:latin typeface="游ゴシック体 ボールド"/>
                <a:ea typeface="游ゴシック体 ボールド"/>
                <a:cs typeface="游ゴシック体 ボールド"/>
                <a:sym typeface="游ゴシック体 ボールド"/>
              </a:defRPr>
            </a:pPr>
            <a:r>
              <a:t>秘密鍵を正しく管理することができるか?</a:t>
            </a:r>
          </a:p>
        </p:txBody>
      </p:sp>
      <p:sp>
        <p:nvSpPr>
          <p:cNvPr id="516" name="object 4"/>
          <p:cNvSpPr txBox="1"/>
          <p:nvPr/>
        </p:nvSpPr>
        <p:spPr>
          <a:xfrm>
            <a:off x="355600" y="253999"/>
            <a:ext cx="841375" cy="3048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12700">
              <a:spcBef>
                <a:spcPts val="100"/>
              </a:spcBef>
              <a:defRPr sz="2400" spc="120"/>
            </a:lvl1pPr>
          </a:lstStyle>
          <a:p>
            <a:r>
              <a:t>2.2.2</a:t>
            </a:r>
          </a:p>
        </p:txBody>
      </p:sp>
    </p:spTree>
  </p:cSld>
  <p:clrMapOvr>
    <a:masterClrMapping/>
  </p:clrMapOvr>
  <p:transition spd="med"/>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0" name="object 2"/>
          <p:cNvSpPr txBox="1">
            <a:spLocks noGrp="1"/>
          </p:cNvSpPr>
          <p:nvPr>
            <p:ph type="title"/>
          </p:nvPr>
        </p:nvSpPr>
        <p:spPr>
          <a:xfrm>
            <a:off x="1168397" y="762000"/>
            <a:ext cx="10670545" cy="939800"/>
          </a:xfrm>
          <a:prstGeom prst="rect">
            <a:avLst/>
          </a:prstGeom>
        </p:spPr>
        <p:txBody>
          <a:bodyPr/>
          <a:lstStyle/>
          <a:p>
            <a:pPr indent="12700" algn="ctr">
              <a:spcBef>
                <a:spcPts val="100"/>
              </a:spcBef>
            </a:pPr>
            <a:r>
              <a:t>ス</a:t>
            </a:r>
            <a:r>
              <a:rPr spc="-200"/>
              <a:t>マ</a:t>
            </a:r>
            <a:r>
              <a:t>ートコントラクトの課題点</a:t>
            </a:r>
          </a:p>
        </p:txBody>
      </p:sp>
      <p:sp>
        <p:nvSpPr>
          <p:cNvPr id="521" name="object 4"/>
          <p:cNvSpPr txBox="1">
            <a:spLocks noGrp="1"/>
          </p:cNvSpPr>
          <p:nvPr>
            <p:ph type="sldNum" sz="quarter" idx="4294967295"/>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48</a:t>
            </a:fld>
            <a:endParaRPr/>
          </a:p>
        </p:txBody>
      </p:sp>
      <p:sp>
        <p:nvSpPr>
          <p:cNvPr id="522" name="object 3"/>
          <p:cNvSpPr txBox="1"/>
          <p:nvPr/>
        </p:nvSpPr>
        <p:spPr>
          <a:xfrm>
            <a:off x="4110039" y="2433852"/>
            <a:ext cx="4784722" cy="6096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algn="ctr">
              <a:spcBef>
                <a:spcPts val="2500"/>
              </a:spcBef>
              <a:defRPr sz="4800">
                <a:latin typeface="游ゴシック体 ボールド"/>
                <a:ea typeface="游ゴシック体 ボールド"/>
                <a:cs typeface="游ゴシック体 ボールド"/>
                <a:sym typeface="游ゴシック体 ボールド"/>
              </a:defRPr>
            </a:lvl1pPr>
          </a:lstStyle>
          <a:p>
            <a:r>
              <a:t>手数料</a:t>
            </a:r>
          </a:p>
        </p:txBody>
      </p:sp>
      <p:sp>
        <p:nvSpPr>
          <p:cNvPr id="523" name="object 3"/>
          <p:cNvSpPr txBox="1"/>
          <p:nvPr/>
        </p:nvSpPr>
        <p:spPr>
          <a:xfrm>
            <a:off x="1141093" y="3426257"/>
            <a:ext cx="10670545" cy="26670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algn="ctr">
              <a:spcBef>
                <a:spcPts val="2500"/>
              </a:spcBef>
              <a:defRPr sz="4000">
                <a:latin typeface="游ゴシック体 ボールド"/>
                <a:ea typeface="游ゴシック体 ボールド"/>
                <a:cs typeface="游ゴシック体 ボールド"/>
                <a:sym typeface="游ゴシック体 ボールド"/>
              </a:defRPr>
            </a:pPr>
            <a:r>
              <a:t>トランザクションを発行するには</a:t>
            </a:r>
          </a:p>
          <a:p>
            <a:pPr algn="ctr">
              <a:spcBef>
                <a:spcPts val="2500"/>
              </a:spcBef>
              <a:defRPr sz="4000">
                <a:latin typeface="游ゴシック体 ボールド"/>
                <a:ea typeface="游ゴシック体 ボールド"/>
                <a:cs typeface="游ゴシック体 ボールド"/>
                <a:sym typeface="游ゴシック体 ボールド"/>
              </a:defRPr>
            </a:pPr>
            <a:r>
              <a:t>手数料がかかる</a:t>
            </a:r>
          </a:p>
          <a:p>
            <a:pPr algn="ctr">
              <a:spcBef>
                <a:spcPts val="2500"/>
              </a:spcBef>
              <a:defRPr sz="4000">
                <a:latin typeface="游ゴシック体 ボールド"/>
                <a:ea typeface="游ゴシック体 ボールド"/>
                <a:cs typeface="游ゴシック体 ボールド"/>
                <a:sym typeface="游ゴシック体 ボールド"/>
              </a:defRPr>
            </a:pPr>
            <a:r>
              <a:t>→支払いは仮想通貨</a:t>
            </a:r>
          </a:p>
        </p:txBody>
      </p:sp>
      <p:sp>
        <p:nvSpPr>
          <p:cNvPr id="524" name="object 3"/>
          <p:cNvSpPr txBox="1"/>
          <p:nvPr/>
        </p:nvSpPr>
        <p:spPr>
          <a:xfrm>
            <a:off x="1167127" y="6808920"/>
            <a:ext cx="10670546" cy="16129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algn="ctr">
              <a:spcBef>
                <a:spcPts val="2500"/>
              </a:spcBef>
              <a:defRPr sz="4100">
                <a:latin typeface="游ゴシック体 ボールド"/>
                <a:ea typeface="游ゴシック体 ボールド"/>
                <a:cs typeface="游ゴシック体 ボールド"/>
                <a:sym typeface="游ゴシック体 ボールド"/>
              </a:defRPr>
            </a:pPr>
            <a:r>
              <a:t>例えるなら</a:t>
            </a:r>
          </a:p>
          <a:p>
            <a:pPr algn="ctr">
              <a:spcBef>
                <a:spcPts val="2500"/>
              </a:spcBef>
              <a:defRPr sz="4000">
                <a:latin typeface="游ゴシック体 ボールド"/>
                <a:ea typeface="游ゴシック体 ボールド"/>
                <a:cs typeface="游ゴシック体 ボールド"/>
                <a:sym typeface="游ゴシック体 ボールド"/>
              </a:defRPr>
            </a:pPr>
            <a:r>
              <a:t>HTTPリクエストを出すたびに手数料がかかる</a:t>
            </a:r>
          </a:p>
        </p:txBody>
      </p:sp>
      <p:sp>
        <p:nvSpPr>
          <p:cNvPr id="525" name="object 4"/>
          <p:cNvSpPr txBox="1"/>
          <p:nvPr/>
        </p:nvSpPr>
        <p:spPr>
          <a:xfrm>
            <a:off x="355600" y="253999"/>
            <a:ext cx="841375" cy="3048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12700">
              <a:spcBef>
                <a:spcPts val="100"/>
              </a:spcBef>
              <a:defRPr sz="2400" spc="120"/>
            </a:lvl1pPr>
          </a:lstStyle>
          <a:p>
            <a:r>
              <a:t>2.2.2</a:t>
            </a:r>
          </a:p>
        </p:txBody>
      </p:sp>
    </p:spTree>
  </p:cSld>
  <p:clrMapOvr>
    <a:masterClrMapping/>
  </p:clrMapOvr>
  <p:transition spd="med"/>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9" name="object 2"/>
          <p:cNvSpPr txBox="1">
            <a:spLocks noGrp="1"/>
          </p:cNvSpPr>
          <p:nvPr>
            <p:ph type="title"/>
          </p:nvPr>
        </p:nvSpPr>
        <p:spPr>
          <a:xfrm>
            <a:off x="1168397" y="762000"/>
            <a:ext cx="10670545" cy="939800"/>
          </a:xfrm>
          <a:prstGeom prst="rect">
            <a:avLst/>
          </a:prstGeom>
        </p:spPr>
        <p:txBody>
          <a:bodyPr/>
          <a:lstStyle/>
          <a:p>
            <a:pPr indent="12700" algn="ctr">
              <a:spcBef>
                <a:spcPts val="100"/>
              </a:spcBef>
            </a:pPr>
            <a:r>
              <a:t>ス</a:t>
            </a:r>
            <a:r>
              <a:rPr spc="-200"/>
              <a:t>マ</a:t>
            </a:r>
            <a:r>
              <a:t>ートコントラクトの課題点</a:t>
            </a:r>
          </a:p>
        </p:txBody>
      </p:sp>
      <p:sp>
        <p:nvSpPr>
          <p:cNvPr id="530" name="object 4"/>
          <p:cNvSpPr txBox="1">
            <a:spLocks noGrp="1"/>
          </p:cNvSpPr>
          <p:nvPr>
            <p:ph type="sldNum" sz="quarter" idx="4294967295"/>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49</a:t>
            </a:fld>
            <a:endParaRPr/>
          </a:p>
        </p:txBody>
      </p:sp>
      <p:sp>
        <p:nvSpPr>
          <p:cNvPr id="531" name="object 3"/>
          <p:cNvSpPr txBox="1"/>
          <p:nvPr/>
        </p:nvSpPr>
        <p:spPr>
          <a:xfrm>
            <a:off x="4110039" y="2735346"/>
            <a:ext cx="4784722" cy="6858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algn="ctr">
              <a:spcBef>
                <a:spcPts val="2500"/>
              </a:spcBef>
              <a:defRPr sz="5400">
                <a:latin typeface="游ゴシック体 ボールド"/>
                <a:ea typeface="游ゴシック体 ボールド"/>
                <a:cs typeface="游ゴシック体 ボールド"/>
                <a:sym typeface="游ゴシック体 ボールド"/>
              </a:defRPr>
            </a:lvl1pPr>
          </a:lstStyle>
          <a:p>
            <a:r>
              <a:t>処理速度</a:t>
            </a:r>
          </a:p>
        </p:txBody>
      </p:sp>
      <p:sp>
        <p:nvSpPr>
          <p:cNvPr id="532" name="object 3"/>
          <p:cNvSpPr txBox="1"/>
          <p:nvPr/>
        </p:nvSpPr>
        <p:spPr>
          <a:xfrm>
            <a:off x="1141093" y="4763213"/>
            <a:ext cx="10670545" cy="5080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algn="ctr">
              <a:spcBef>
                <a:spcPts val="2500"/>
              </a:spcBef>
              <a:defRPr sz="4000">
                <a:latin typeface="游ゴシック体 ボールド"/>
                <a:ea typeface="游ゴシック体 ボールド"/>
                <a:cs typeface="游ゴシック体 ボールド"/>
                <a:sym typeface="游ゴシック体 ボールド"/>
              </a:defRPr>
            </a:lvl1pPr>
          </a:lstStyle>
          <a:p>
            <a:r>
              <a:t>処理速度が極めて遅い</a:t>
            </a:r>
          </a:p>
        </p:txBody>
      </p:sp>
      <p:sp>
        <p:nvSpPr>
          <p:cNvPr id="533" name="object 3"/>
          <p:cNvSpPr txBox="1"/>
          <p:nvPr/>
        </p:nvSpPr>
        <p:spPr>
          <a:xfrm>
            <a:off x="1196975" y="5772453"/>
            <a:ext cx="10670545" cy="5080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algn="ctr">
              <a:spcBef>
                <a:spcPts val="2500"/>
              </a:spcBef>
              <a:defRPr sz="4000">
                <a:latin typeface="游ゴシック体 ボールド"/>
                <a:ea typeface="游ゴシック体 ボールド"/>
                <a:cs typeface="游ゴシック体 ボールド"/>
                <a:sym typeface="游ゴシック体 ボールド"/>
              </a:defRPr>
            </a:lvl1pPr>
          </a:lstStyle>
          <a:p>
            <a:r>
              <a:t>即時性の求められる処理には向いていない</a:t>
            </a:r>
          </a:p>
        </p:txBody>
      </p:sp>
      <p:sp>
        <p:nvSpPr>
          <p:cNvPr id="534" name="object 4"/>
          <p:cNvSpPr txBox="1"/>
          <p:nvPr/>
        </p:nvSpPr>
        <p:spPr>
          <a:xfrm>
            <a:off x="355600" y="253999"/>
            <a:ext cx="841375" cy="3048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12700">
              <a:spcBef>
                <a:spcPts val="100"/>
              </a:spcBef>
              <a:defRPr sz="2400" spc="120"/>
            </a:lvl1pPr>
          </a:lstStyle>
          <a:p>
            <a:r>
              <a:t>2.2.2</a:t>
            </a:r>
          </a:p>
        </p:txBody>
      </p:sp>
    </p:spTree>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object 5"/>
          <p:cNvSpPr txBox="1">
            <a:spLocks noGrp="1"/>
          </p:cNvSpPr>
          <p:nvPr>
            <p:ph type="sldNum" sz="quarter" idx="4294967295"/>
          </p:nvPr>
        </p:nvSpPr>
        <p:spPr>
          <a:xfrm>
            <a:off x="6350000" y="9315805"/>
            <a:ext cx="162941" cy="203200"/>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5</a:t>
            </a:fld>
            <a:endParaRPr/>
          </a:p>
        </p:txBody>
      </p:sp>
      <p:sp>
        <p:nvSpPr>
          <p:cNvPr id="102" name="object 3"/>
          <p:cNvSpPr txBox="1"/>
          <p:nvPr/>
        </p:nvSpPr>
        <p:spPr>
          <a:xfrm>
            <a:off x="846135" y="2788916"/>
            <a:ext cx="11159495" cy="70485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12700" algn="ctr">
              <a:spcBef>
                <a:spcPts val="2200"/>
              </a:spcBef>
              <a:defRPr sz="5500"/>
            </a:lvl1pPr>
          </a:lstStyle>
          <a:p>
            <a:r>
              <a:t>既存の技術・学問の組み合わせ</a:t>
            </a:r>
          </a:p>
        </p:txBody>
      </p:sp>
      <p:sp>
        <p:nvSpPr>
          <p:cNvPr id="103" name="データベース"/>
          <p:cNvSpPr txBox="1"/>
          <p:nvPr/>
        </p:nvSpPr>
        <p:spPr>
          <a:xfrm>
            <a:off x="1633358" y="4220810"/>
            <a:ext cx="2601973" cy="51688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lvl1pPr>
              <a:defRPr sz="3300">
                <a:latin typeface="游ゴシック体 ボールド"/>
                <a:ea typeface="游ゴシック体 ボールド"/>
                <a:cs typeface="游ゴシック体 ボールド"/>
                <a:sym typeface="游ゴシック体 ボールド"/>
              </a:defRPr>
            </a:lvl1pPr>
          </a:lstStyle>
          <a:p>
            <a:r>
              <a:t>データベース</a:t>
            </a:r>
          </a:p>
        </p:txBody>
      </p:sp>
      <p:sp>
        <p:nvSpPr>
          <p:cNvPr id="104" name="ネットワーク"/>
          <p:cNvSpPr txBox="1"/>
          <p:nvPr/>
        </p:nvSpPr>
        <p:spPr>
          <a:xfrm>
            <a:off x="5510765" y="4220810"/>
            <a:ext cx="2618737" cy="51688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lvl1pPr>
              <a:defRPr sz="3300">
                <a:latin typeface="游ゴシック体 ボールド"/>
                <a:ea typeface="游ゴシック体 ボールド"/>
                <a:cs typeface="游ゴシック体 ボールド"/>
                <a:sym typeface="游ゴシック体 ボールド"/>
              </a:defRPr>
            </a:lvl1pPr>
          </a:lstStyle>
          <a:p>
            <a:r>
              <a:t>ネットワーク</a:t>
            </a:r>
          </a:p>
        </p:txBody>
      </p:sp>
      <p:sp>
        <p:nvSpPr>
          <p:cNvPr id="105" name="セキュリティ"/>
          <p:cNvSpPr txBox="1"/>
          <p:nvPr/>
        </p:nvSpPr>
        <p:spPr>
          <a:xfrm>
            <a:off x="5514302" y="5504850"/>
            <a:ext cx="2606164" cy="51688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lvl1pPr>
              <a:defRPr sz="3300">
                <a:latin typeface="游ゴシック体 ボールド"/>
                <a:ea typeface="游ゴシック体 ボールド"/>
                <a:cs typeface="游ゴシック体 ボールド"/>
                <a:sym typeface="游ゴシック体 ボールド"/>
              </a:defRPr>
            </a:lvl1pPr>
          </a:lstStyle>
          <a:p>
            <a:r>
              <a:t>セキュリティ</a:t>
            </a:r>
          </a:p>
        </p:txBody>
      </p:sp>
      <p:sp>
        <p:nvSpPr>
          <p:cNvPr id="106" name="経済学"/>
          <p:cNvSpPr txBox="1"/>
          <p:nvPr/>
        </p:nvSpPr>
        <p:spPr>
          <a:xfrm>
            <a:off x="9212240" y="4220810"/>
            <a:ext cx="1361437" cy="51688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lvl1pPr>
              <a:defRPr sz="3300">
                <a:latin typeface="游ゴシック体 ボールド"/>
                <a:ea typeface="游ゴシック体 ボールド"/>
                <a:cs typeface="游ゴシック体 ボールド"/>
                <a:sym typeface="游ゴシック体 ボールド"/>
              </a:defRPr>
            </a:lvl1pPr>
          </a:lstStyle>
          <a:p>
            <a:r>
              <a:t>経済学</a:t>
            </a:r>
          </a:p>
        </p:txBody>
      </p:sp>
      <p:sp>
        <p:nvSpPr>
          <p:cNvPr id="107" name="暗号学"/>
          <p:cNvSpPr txBox="1"/>
          <p:nvPr/>
        </p:nvSpPr>
        <p:spPr>
          <a:xfrm>
            <a:off x="9183747" y="5504850"/>
            <a:ext cx="1361437" cy="51688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lvl1pPr>
              <a:defRPr sz="3300">
                <a:latin typeface="游ゴシック体 ボールド"/>
                <a:ea typeface="游ゴシック体 ボールド"/>
                <a:cs typeface="游ゴシック体 ボールド"/>
                <a:sym typeface="游ゴシック体 ボールド"/>
              </a:defRPr>
            </a:lvl1pPr>
          </a:lstStyle>
          <a:p>
            <a:r>
              <a:t>暗号学</a:t>
            </a:r>
          </a:p>
        </p:txBody>
      </p:sp>
      <p:sp>
        <p:nvSpPr>
          <p:cNvPr id="108" name="アルゴリズム"/>
          <p:cNvSpPr txBox="1"/>
          <p:nvPr/>
        </p:nvSpPr>
        <p:spPr>
          <a:xfrm>
            <a:off x="1548019" y="5403917"/>
            <a:ext cx="2551681" cy="51688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lvl1pPr>
              <a:defRPr sz="3300">
                <a:latin typeface="游ゴシック体 ボールド"/>
                <a:ea typeface="游ゴシック体 ボールド"/>
                <a:cs typeface="游ゴシック体 ボールド"/>
                <a:sym typeface="游ゴシック体 ボールド"/>
              </a:defRPr>
            </a:lvl1pPr>
          </a:lstStyle>
          <a:p>
            <a:r>
              <a:t>アルゴリズム</a:t>
            </a:r>
          </a:p>
        </p:txBody>
      </p:sp>
      <p:sp>
        <p:nvSpPr>
          <p:cNvPr id="109" name="object 3"/>
          <p:cNvSpPr txBox="1"/>
          <p:nvPr/>
        </p:nvSpPr>
        <p:spPr>
          <a:xfrm>
            <a:off x="846135" y="7208697"/>
            <a:ext cx="11159495" cy="70485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12700" algn="ctr">
              <a:spcBef>
                <a:spcPts val="2200"/>
              </a:spcBef>
              <a:defRPr sz="5500">
                <a:latin typeface="游ゴシック体 ボールド"/>
                <a:ea typeface="游ゴシック体 ボールド"/>
                <a:cs typeface="游ゴシック体 ボールド"/>
                <a:sym typeface="游ゴシック体 ボールド"/>
              </a:defRPr>
            </a:lvl1pPr>
          </a:lstStyle>
          <a:p>
            <a:r>
              <a:t>学問の総合格闘技</a:t>
            </a:r>
          </a:p>
        </p:txBody>
      </p:sp>
      <p:sp>
        <p:nvSpPr>
          <p:cNvPr id="110" name="object 2"/>
          <p:cNvSpPr txBox="1"/>
          <p:nvPr/>
        </p:nvSpPr>
        <p:spPr>
          <a:xfrm>
            <a:off x="3430320" y="911515"/>
            <a:ext cx="6002300" cy="93980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ormAutofit/>
          </a:bodyPr>
          <a:lstStyle/>
          <a:p>
            <a:pPr indent="12573" algn="ctr" defTabSz="905255">
              <a:defRPr sz="5900"/>
            </a:pPr>
            <a:r>
              <a:t>ブロックチェ</a:t>
            </a:r>
            <a:r>
              <a:rPr spc="-400"/>
              <a:t>ー</a:t>
            </a:r>
            <a:r>
              <a:t>ン</a:t>
            </a:r>
          </a:p>
        </p:txBody>
      </p:sp>
      <p:sp>
        <p:nvSpPr>
          <p:cNvPr id="111" name="object 4"/>
          <p:cNvSpPr txBox="1"/>
          <p:nvPr/>
        </p:nvSpPr>
        <p:spPr>
          <a:xfrm>
            <a:off x="355600" y="253999"/>
            <a:ext cx="841375" cy="3048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12700">
              <a:spcBef>
                <a:spcPts val="100"/>
              </a:spcBef>
              <a:defRPr sz="2400" spc="120"/>
            </a:lvl1pPr>
          </a:lstStyle>
          <a:p>
            <a:r>
              <a:t>1.1.1</a:t>
            </a:r>
          </a:p>
        </p:txBody>
      </p:sp>
    </p:spTree>
  </p:cSld>
  <p:clrMapOvr>
    <a:masterClrMapping/>
  </p:clrMapOvr>
  <p:transition spd="med"/>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8" name="object 4"/>
          <p:cNvSpPr txBox="1">
            <a:spLocks noGrp="1"/>
          </p:cNvSpPr>
          <p:nvPr>
            <p:ph type="sldNum" sz="quarter" idx="4294967295"/>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50</a:t>
            </a:fld>
            <a:endParaRPr/>
          </a:p>
        </p:txBody>
      </p:sp>
      <p:sp>
        <p:nvSpPr>
          <p:cNvPr id="539" name="object 3"/>
          <p:cNvSpPr txBox="1"/>
          <p:nvPr/>
        </p:nvSpPr>
        <p:spPr>
          <a:xfrm>
            <a:off x="3098905" y="2463799"/>
            <a:ext cx="6806990" cy="6096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algn="ctr">
              <a:spcBef>
                <a:spcPts val="2500"/>
              </a:spcBef>
              <a:defRPr sz="4800">
                <a:latin typeface="游ゴシック体 ボールド"/>
                <a:ea typeface="游ゴシック体 ボールド"/>
                <a:cs typeface="游ゴシック体 ボールド"/>
                <a:sym typeface="游ゴシック体 ボールド"/>
              </a:defRPr>
            </a:lvl1pPr>
          </a:lstStyle>
          <a:p>
            <a:r>
              <a:t>コントラクトの修正</a:t>
            </a:r>
          </a:p>
        </p:txBody>
      </p:sp>
      <p:sp>
        <p:nvSpPr>
          <p:cNvPr id="540" name="object 3"/>
          <p:cNvSpPr txBox="1"/>
          <p:nvPr/>
        </p:nvSpPr>
        <p:spPr>
          <a:xfrm>
            <a:off x="1141093" y="3664096"/>
            <a:ext cx="10670545" cy="1587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algn="ctr">
              <a:spcBef>
                <a:spcPts val="2500"/>
              </a:spcBef>
              <a:defRPr sz="4000">
                <a:latin typeface="游ゴシック体 ボールド"/>
                <a:ea typeface="游ゴシック体 ボールド"/>
                <a:cs typeface="游ゴシック体 ボールド"/>
                <a:sym typeface="游ゴシック体 ボールド"/>
              </a:defRPr>
            </a:pPr>
            <a:r>
              <a:t>ブロックチェーンは一度書き込んだデータの</a:t>
            </a:r>
          </a:p>
          <a:p>
            <a:pPr algn="ctr">
              <a:spcBef>
                <a:spcPts val="2500"/>
              </a:spcBef>
              <a:defRPr sz="4000">
                <a:latin typeface="游ゴシック体 ボールド"/>
                <a:ea typeface="游ゴシック体 ボールド"/>
                <a:cs typeface="游ゴシック体 ボールド"/>
                <a:sym typeface="游ゴシック体 ボールド"/>
              </a:defRPr>
            </a:pPr>
            <a:r>
              <a:t>書き換え/削除を行うことができない</a:t>
            </a:r>
          </a:p>
        </p:txBody>
      </p:sp>
      <p:sp>
        <p:nvSpPr>
          <p:cNvPr id="541" name="object 3"/>
          <p:cNvSpPr txBox="1"/>
          <p:nvPr/>
        </p:nvSpPr>
        <p:spPr>
          <a:xfrm>
            <a:off x="1056640" y="7048627"/>
            <a:ext cx="10891519" cy="12700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algn="ctr">
              <a:spcBef>
                <a:spcPts val="2500"/>
              </a:spcBef>
              <a:defRPr sz="4000">
                <a:latin typeface="游ゴシック体 ボールド"/>
                <a:ea typeface="游ゴシック体 ボールド"/>
                <a:cs typeface="游ゴシック体 ボールド"/>
                <a:sym typeface="游ゴシック体 ボールド"/>
              </a:defRPr>
            </a:lvl1pPr>
          </a:lstStyle>
          <a:p>
            <a:r>
              <a:t>一度ブロックチェーンに書き込んだプログラムは修正することができない</a:t>
            </a:r>
          </a:p>
        </p:txBody>
      </p:sp>
      <p:sp>
        <p:nvSpPr>
          <p:cNvPr id="542" name="線"/>
          <p:cNvSpPr/>
          <p:nvPr/>
        </p:nvSpPr>
        <p:spPr>
          <a:xfrm>
            <a:off x="6502399" y="5727408"/>
            <a:ext cx="2" cy="845409"/>
          </a:xfrm>
          <a:prstGeom prst="line">
            <a:avLst/>
          </a:prstGeom>
          <a:ln w="88900">
            <a:solidFill>
              <a:schemeClr val="accent1"/>
            </a:solidFill>
            <a:tailEnd type="triangle"/>
          </a:ln>
          <a:effectLst>
            <a:outerShdw blurRad="38100" dist="23000" dir="5400000" rotWithShape="0">
              <a:srgbClr val="000000">
                <a:alpha val="35000"/>
              </a:srgbClr>
            </a:outerShdw>
          </a:effectLst>
        </p:spPr>
        <p:txBody>
          <a:bodyPr lIns="45718" tIns="45718" rIns="45718" bIns="45718"/>
          <a:lstStyle/>
          <a:p>
            <a:endParaRPr/>
          </a:p>
        </p:txBody>
      </p:sp>
      <p:sp>
        <p:nvSpPr>
          <p:cNvPr id="543" name="object 2"/>
          <p:cNvSpPr txBox="1">
            <a:spLocks noGrp="1"/>
          </p:cNvSpPr>
          <p:nvPr>
            <p:ph type="title"/>
          </p:nvPr>
        </p:nvSpPr>
        <p:spPr>
          <a:xfrm>
            <a:off x="1168397" y="762000"/>
            <a:ext cx="10670545" cy="939800"/>
          </a:xfrm>
          <a:prstGeom prst="rect">
            <a:avLst/>
          </a:prstGeom>
        </p:spPr>
        <p:txBody>
          <a:bodyPr/>
          <a:lstStyle/>
          <a:p>
            <a:pPr indent="12700" algn="ctr">
              <a:spcBef>
                <a:spcPts val="100"/>
              </a:spcBef>
            </a:pPr>
            <a:r>
              <a:t>ス</a:t>
            </a:r>
            <a:r>
              <a:rPr spc="-200"/>
              <a:t>マ</a:t>
            </a:r>
            <a:r>
              <a:t>ートコントラクトの課題点</a:t>
            </a:r>
          </a:p>
        </p:txBody>
      </p:sp>
      <p:sp>
        <p:nvSpPr>
          <p:cNvPr id="544" name="object 4"/>
          <p:cNvSpPr txBox="1"/>
          <p:nvPr/>
        </p:nvSpPr>
        <p:spPr>
          <a:xfrm>
            <a:off x="355600" y="253999"/>
            <a:ext cx="841375" cy="3048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12700">
              <a:spcBef>
                <a:spcPts val="100"/>
              </a:spcBef>
              <a:defRPr sz="2400" spc="120"/>
            </a:lvl1pPr>
          </a:lstStyle>
          <a:p>
            <a:r>
              <a:t>2.2.2</a:t>
            </a:r>
          </a:p>
        </p:txBody>
      </p:sp>
    </p:spTree>
  </p:cSld>
  <p:clrMapOvr>
    <a:masterClrMapping/>
  </p:clrMapOvr>
  <p:transition spd="med"/>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8" name="object 2"/>
          <p:cNvSpPr txBox="1">
            <a:spLocks noGrp="1"/>
          </p:cNvSpPr>
          <p:nvPr>
            <p:ph type="title"/>
          </p:nvPr>
        </p:nvSpPr>
        <p:spPr>
          <a:xfrm>
            <a:off x="1574162" y="473073"/>
            <a:ext cx="9804404" cy="1638301"/>
          </a:xfrm>
          <a:prstGeom prst="rect">
            <a:avLst/>
          </a:prstGeom>
        </p:spPr>
        <p:txBody>
          <a:bodyPr/>
          <a:lstStyle/>
          <a:p>
            <a:pPr indent="7364" algn="ctr" defTabSz="530351">
              <a:defRPr sz="4800"/>
            </a:pPr>
            <a:r>
              <a:t>スマートコントラクトに利用される</a:t>
            </a:r>
            <a:br/>
            <a:r>
              <a:t>ブロックチェーン</a:t>
            </a:r>
          </a:p>
        </p:txBody>
      </p:sp>
      <p:sp>
        <p:nvSpPr>
          <p:cNvPr id="549" name="object 4"/>
          <p:cNvSpPr txBox="1">
            <a:spLocks noGrp="1"/>
          </p:cNvSpPr>
          <p:nvPr>
            <p:ph type="sldNum" sz="quarter" idx="4294967295"/>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51</a:t>
            </a:fld>
            <a:endParaRPr/>
          </a:p>
        </p:txBody>
      </p:sp>
      <p:sp>
        <p:nvSpPr>
          <p:cNvPr id="550" name="object 3"/>
          <p:cNvSpPr txBox="1"/>
          <p:nvPr/>
        </p:nvSpPr>
        <p:spPr>
          <a:xfrm>
            <a:off x="-77327" y="4588052"/>
            <a:ext cx="13107383" cy="1841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algn="ctr">
              <a:spcBef>
                <a:spcPts val="2500"/>
              </a:spcBef>
              <a:defRPr sz="4800">
                <a:latin typeface="游ゴシック体 ボールド"/>
                <a:ea typeface="游ゴシック体 ボールド"/>
                <a:cs typeface="游ゴシック体 ボールド"/>
                <a:sym typeface="游ゴシック体 ボールド"/>
              </a:defRPr>
            </a:pPr>
            <a:r>
              <a:t>Q .全てのブロックチェーンで</a:t>
            </a:r>
          </a:p>
          <a:p>
            <a:pPr algn="ctr">
              <a:spcBef>
                <a:spcPts val="2500"/>
              </a:spcBef>
              <a:defRPr sz="4800">
                <a:latin typeface="游ゴシック体 ボールド"/>
                <a:ea typeface="游ゴシック体 ボールド"/>
                <a:cs typeface="游ゴシック体 ボールド"/>
                <a:sym typeface="游ゴシック体 ボールド"/>
              </a:defRPr>
            </a:pPr>
            <a:r>
              <a:t>スマートコントラクトは実現できるか?</a:t>
            </a:r>
          </a:p>
        </p:txBody>
      </p:sp>
      <p:sp>
        <p:nvSpPr>
          <p:cNvPr id="551" name="object 4"/>
          <p:cNvSpPr txBox="1"/>
          <p:nvPr/>
        </p:nvSpPr>
        <p:spPr>
          <a:xfrm>
            <a:off x="355600" y="253999"/>
            <a:ext cx="841375" cy="3048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12700">
              <a:spcBef>
                <a:spcPts val="100"/>
              </a:spcBef>
              <a:defRPr sz="2400" spc="120"/>
            </a:lvl1pPr>
          </a:lstStyle>
          <a:p>
            <a:r>
              <a:t>2.3.1</a:t>
            </a:r>
          </a:p>
        </p:txBody>
      </p:sp>
    </p:spTree>
  </p:cSld>
  <p:clrMapOvr>
    <a:masterClrMapping/>
  </p:clrMapOvr>
  <p:transition spd="med"/>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5" name="object 4"/>
          <p:cNvSpPr txBox="1">
            <a:spLocks noGrp="1"/>
          </p:cNvSpPr>
          <p:nvPr>
            <p:ph type="sldNum" sz="quarter" idx="4294967295"/>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52</a:t>
            </a:fld>
            <a:endParaRPr/>
          </a:p>
        </p:txBody>
      </p:sp>
      <p:sp>
        <p:nvSpPr>
          <p:cNvPr id="556" name="object 3"/>
          <p:cNvSpPr txBox="1"/>
          <p:nvPr/>
        </p:nvSpPr>
        <p:spPr>
          <a:xfrm>
            <a:off x="-77327" y="4588052"/>
            <a:ext cx="13107383" cy="1841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algn="ctr">
              <a:spcBef>
                <a:spcPts val="2500"/>
              </a:spcBef>
              <a:defRPr sz="4800">
                <a:latin typeface="游ゴシック体 ボールド"/>
                <a:ea typeface="游ゴシック体 ボールド"/>
                <a:cs typeface="游ゴシック体 ボールド"/>
                <a:sym typeface="游ゴシック体 ボールド"/>
              </a:defRPr>
            </a:pPr>
            <a:r>
              <a:t>A.スマートコントラクトのために作られた</a:t>
            </a:r>
          </a:p>
          <a:p>
            <a:pPr algn="ctr">
              <a:spcBef>
                <a:spcPts val="2500"/>
              </a:spcBef>
              <a:defRPr sz="4800">
                <a:latin typeface="游ゴシック体 ボールド"/>
                <a:ea typeface="游ゴシック体 ボールド"/>
                <a:cs typeface="游ゴシック体 ボールド"/>
                <a:sym typeface="游ゴシック体 ボールド"/>
              </a:defRPr>
            </a:pPr>
            <a:r>
              <a:t>ブロックチェーンが必要</a:t>
            </a:r>
          </a:p>
        </p:txBody>
      </p:sp>
      <p:sp>
        <p:nvSpPr>
          <p:cNvPr id="557" name="object 2"/>
          <p:cNvSpPr txBox="1"/>
          <p:nvPr/>
        </p:nvSpPr>
        <p:spPr>
          <a:xfrm>
            <a:off x="1574162" y="473073"/>
            <a:ext cx="9804404" cy="15240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indent="7364" algn="ctr" defTabSz="530351">
              <a:defRPr sz="4800"/>
            </a:pPr>
            <a:r>
              <a:t>スマートコントラクトに利用される</a:t>
            </a:r>
            <a:br/>
            <a:r>
              <a:t>ブロックチェーン</a:t>
            </a:r>
          </a:p>
        </p:txBody>
      </p:sp>
      <p:sp>
        <p:nvSpPr>
          <p:cNvPr id="558" name="object 4"/>
          <p:cNvSpPr txBox="1"/>
          <p:nvPr/>
        </p:nvSpPr>
        <p:spPr>
          <a:xfrm>
            <a:off x="355600" y="253999"/>
            <a:ext cx="841375" cy="3048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12700">
              <a:spcBef>
                <a:spcPts val="100"/>
              </a:spcBef>
              <a:defRPr sz="2400" spc="120"/>
            </a:lvl1pPr>
          </a:lstStyle>
          <a:p>
            <a:r>
              <a:t>2.3.1</a:t>
            </a:r>
          </a:p>
        </p:txBody>
      </p:sp>
    </p:spTree>
  </p:cSld>
  <p:clrMapOvr>
    <a:masterClrMapping/>
  </p:clrMapOvr>
  <p:transition spd="med"/>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2" name="object 4"/>
          <p:cNvSpPr txBox="1">
            <a:spLocks noGrp="1"/>
          </p:cNvSpPr>
          <p:nvPr>
            <p:ph type="sldNum" sz="quarter" idx="4294967295"/>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53</a:t>
            </a:fld>
            <a:endParaRPr/>
          </a:p>
        </p:txBody>
      </p:sp>
      <p:sp>
        <p:nvSpPr>
          <p:cNvPr id="563" name="object 3"/>
          <p:cNvSpPr txBox="1"/>
          <p:nvPr/>
        </p:nvSpPr>
        <p:spPr>
          <a:xfrm>
            <a:off x="3098905" y="2463799"/>
            <a:ext cx="6806990" cy="70485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algn="ctr">
              <a:spcBef>
                <a:spcPts val="2500"/>
              </a:spcBef>
              <a:defRPr sz="5500">
                <a:latin typeface="游ゴシック体 ボールド"/>
                <a:ea typeface="游ゴシック体 ボールド"/>
                <a:cs typeface="游ゴシック体 ボールド"/>
                <a:sym typeface="游ゴシック体 ボールド"/>
              </a:defRPr>
            </a:lvl1pPr>
          </a:lstStyle>
          <a:p>
            <a:r>
              <a:t>Ethereum</a:t>
            </a:r>
          </a:p>
        </p:txBody>
      </p:sp>
      <p:sp>
        <p:nvSpPr>
          <p:cNvPr id="564" name="スマートコントラクトを…"/>
          <p:cNvSpPr txBox="1"/>
          <p:nvPr/>
        </p:nvSpPr>
        <p:spPr>
          <a:xfrm>
            <a:off x="1556987" y="3810265"/>
            <a:ext cx="9890826" cy="21234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lgn="ctr">
              <a:defRPr sz="4000">
                <a:latin typeface="游ゴシック体 ボールド"/>
                <a:ea typeface="游ゴシック体 ボールド"/>
                <a:cs typeface="游ゴシック体 ボールド"/>
                <a:sym typeface="游ゴシック体 ボールド"/>
              </a:defRPr>
            </a:pPr>
            <a:r>
              <a:t>スマートコントラクトを</a:t>
            </a:r>
          </a:p>
          <a:p>
            <a:pPr algn="ctr">
              <a:defRPr sz="4000">
                <a:latin typeface="游ゴシック体 ボールド"/>
                <a:ea typeface="游ゴシック体 ボールド"/>
                <a:cs typeface="游ゴシック体 ボールド"/>
                <a:sym typeface="游ゴシック体 ボールド"/>
              </a:defRPr>
            </a:pPr>
            <a:r>
              <a:t>実現するために生まれた</a:t>
            </a:r>
          </a:p>
          <a:p>
            <a:pPr algn="ctr">
              <a:defRPr sz="4000">
                <a:latin typeface="游ゴシック体 ボールド"/>
                <a:ea typeface="游ゴシック体 ボールド"/>
                <a:cs typeface="游ゴシック体 ボールド"/>
                <a:sym typeface="游ゴシック体 ボールド"/>
              </a:defRPr>
            </a:pPr>
            <a:r>
              <a:t>初めてのブロックチェーン</a:t>
            </a:r>
          </a:p>
        </p:txBody>
      </p:sp>
      <p:sp>
        <p:nvSpPr>
          <p:cNvPr id="565" name="現在、スマートコントラクトを作成する際の…"/>
          <p:cNvSpPr txBox="1"/>
          <p:nvPr/>
        </p:nvSpPr>
        <p:spPr>
          <a:xfrm>
            <a:off x="1816504" y="6670571"/>
            <a:ext cx="9319722" cy="121538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lgn="ctr">
              <a:defRPr sz="3500">
                <a:latin typeface="游ゴシック体 ボールド"/>
                <a:ea typeface="游ゴシック体 ボールド"/>
                <a:cs typeface="游ゴシック体 ボールド"/>
                <a:sym typeface="游ゴシック体 ボールド"/>
              </a:defRPr>
            </a:pPr>
            <a:r>
              <a:t>現在、スマートコントラクトを作成する際の</a:t>
            </a:r>
          </a:p>
          <a:p>
            <a:pPr algn="ctr">
              <a:defRPr sz="3500">
                <a:latin typeface="游ゴシック体 ボールド"/>
                <a:ea typeface="游ゴシック体 ボールド"/>
                <a:cs typeface="游ゴシック体 ボールド"/>
                <a:sym typeface="游ゴシック体 ボールド"/>
              </a:defRPr>
            </a:pPr>
            <a:r>
              <a:t>最もメジャーなパブリックブロックチェーン</a:t>
            </a:r>
          </a:p>
        </p:txBody>
      </p:sp>
      <p:sp>
        <p:nvSpPr>
          <p:cNvPr id="566" name="object 2"/>
          <p:cNvSpPr txBox="1"/>
          <p:nvPr/>
        </p:nvSpPr>
        <p:spPr>
          <a:xfrm>
            <a:off x="1574162" y="473073"/>
            <a:ext cx="9804404" cy="15240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indent="7364" algn="ctr" defTabSz="530351">
              <a:defRPr sz="4800"/>
            </a:pPr>
            <a:r>
              <a:t>スマートコントラクトに利用される</a:t>
            </a:r>
            <a:br/>
            <a:r>
              <a:t>ブロックチェーン</a:t>
            </a:r>
          </a:p>
        </p:txBody>
      </p:sp>
      <p:sp>
        <p:nvSpPr>
          <p:cNvPr id="567" name="object 4"/>
          <p:cNvSpPr txBox="1"/>
          <p:nvPr/>
        </p:nvSpPr>
        <p:spPr>
          <a:xfrm>
            <a:off x="355600" y="253999"/>
            <a:ext cx="841375" cy="3048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12700">
              <a:spcBef>
                <a:spcPts val="100"/>
              </a:spcBef>
              <a:defRPr sz="2400" spc="120"/>
            </a:lvl1pPr>
          </a:lstStyle>
          <a:p>
            <a:r>
              <a:t>2.3.1</a:t>
            </a:r>
          </a:p>
        </p:txBody>
      </p:sp>
    </p:spTree>
  </p:cSld>
  <p:clrMapOvr>
    <a:masterClrMapping/>
  </p:clrMapOvr>
  <p:transition spd="med"/>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1" name="object 4"/>
          <p:cNvSpPr txBox="1">
            <a:spLocks noGrp="1"/>
          </p:cNvSpPr>
          <p:nvPr>
            <p:ph type="sldNum" sz="quarter" idx="4294967295"/>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54</a:t>
            </a:fld>
            <a:endParaRPr/>
          </a:p>
        </p:txBody>
      </p:sp>
      <p:sp>
        <p:nvSpPr>
          <p:cNvPr id="572" name="object 3"/>
          <p:cNvSpPr txBox="1"/>
          <p:nvPr/>
        </p:nvSpPr>
        <p:spPr>
          <a:xfrm>
            <a:off x="3072869" y="2463799"/>
            <a:ext cx="6806990" cy="6858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algn="ctr">
              <a:spcBef>
                <a:spcPts val="2500"/>
              </a:spcBef>
              <a:defRPr sz="5400">
                <a:latin typeface="游ゴシック体 ボールド"/>
                <a:ea typeface="游ゴシック体 ボールド"/>
                <a:cs typeface="游ゴシック体 ボールド"/>
                <a:sym typeface="游ゴシック体 ボールド"/>
              </a:defRPr>
            </a:lvl1pPr>
          </a:lstStyle>
          <a:p>
            <a:r>
              <a:t>NEO</a:t>
            </a:r>
          </a:p>
        </p:txBody>
      </p:sp>
      <p:sp>
        <p:nvSpPr>
          <p:cNvPr id="573" name="中国で開発されたブロックチェーン…"/>
          <p:cNvSpPr txBox="1"/>
          <p:nvPr/>
        </p:nvSpPr>
        <p:spPr>
          <a:xfrm>
            <a:off x="1842540" y="3486146"/>
            <a:ext cx="9319722" cy="13614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lgn="ctr">
              <a:defRPr sz="4000">
                <a:latin typeface="游ゴシック体 ボールド"/>
                <a:ea typeface="游ゴシック体 ボールド"/>
                <a:cs typeface="游ゴシック体 ボールド"/>
                <a:sym typeface="游ゴシック体 ボールド"/>
              </a:defRPr>
            </a:pPr>
            <a:r>
              <a:t>中国で開発されたブロックチェーン</a:t>
            </a:r>
          </a:p>
          <a:p>
            <a:pPr algn="ctr">
              <a:defRPr sz="4000">
                <a:latin typeface="游ゴシック体 ボールド"/>
                <a:ea typeface="游ゴシック体 ボールド"/>
                <a:cs typeface="游ゴシック体 ボールド"/>
                <a:sym typeface="游ゴシック体 ボールド"/>
              </a:defRPr>
            </a:pPr>
            <a:r>
              <a:t>様々な言語で開発を行うことができる</a:t>
            </a:r>
          </a:p>
        </p:txBody>
      </p:sp>
      <p:sp>
        <p:nvSpPr>
          <p:cNvPr id="574" name="object 3"/>
          <p:cNvSpPr txBox="1"/>
          <p:nvPr/>
        </p:nvSpPr>
        <p:spPr>
          <a:xfrm>
            <a:off x="3098905" y="5585295"/>
            <a:ext cx="6806990" cy="6858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algn="ctr">
              <a:spcBef>
                <a:spcPts val="2500"/>
              </a:spcBef>
              <a:defRPr sz="5400">
                <a:latin typeface="游ゴシック体 ボールド"/>
                <a:ea typeface="游ゴシック体 ボールド"/>
                <a:cs typeface="游ゴシック体 ボールド"/>
                <a:sym typeface="游ゴシック体 ボールド"/>
              </a:defRPr>
            </a:lvl1pPr>
          </a:lstStyle>
          <a:p>
            <a:r>
              <a:t>EOS</a:t>
            </a:r>
          </a:p>
        </p:txBody>
      </p:sp>
      <p:sp>
        <p:nvSpPr>
          <p:cNvPr id="575" name="トランザクションの処理が高速…"/>
          <p:cNvSpPr txBox="1"/>
          <p:nvPr/>
        </p:nvSpPr>
        <p:spPr>
          <a:xfrm>
            <a:off x="1246510" y="6542613"/>
            <a:ext cx="10511780" cy="136143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lgn="ctr">
              <a:defRPr sz="4000">
                <a:latin typeface="游ゴシック体 ボールド"/>
                <a:ea typeface="游ゴシック体 ボールド"/>
                <a:cs typeface="游ゴシック体 ボールド"/>
                <a:sym typeface="游ゴシック体 ボールド"/>
              </a:defRPr>
            </a:pPr>
            <a:r>
              <a:t>トランザクションの処理が高速</a:t>
            </a:r>
          </a:p>
          <a:p>
            <a:pPr algn="ctr">
              <a:defRPr sz="4000">
                <a:latin typeface="游ゴシック体 ボールド"/>
                <a:ea typeface="游ゴシック体 ボールド"/>
                <a:cs typeface="游ゴシック体 ボールド"/>
                <a:sym typeface="游ゴシック体 ボールド"/>
              </a:defRPr>
            </a:pPr>
            <a:r>
              <a:t>完全なパブリックブロックチェーンではない</a:t>
            </a:r>
          </a:p>
        </p:txBody>
      </p:sp>
      <p:sp>
        <p:nvSpPr>
          <p:cNvPr id="576" name="object 2"/>
          <p:cNvSpPr txBox="1"/>
          <p:nvPr/>
        </p:nvSpPr>
        <p:spPr>
          <a:xfrm>
            <a:off x="1574162" y="473073"/>
            <a:ext cx="9804404" cy="15240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indent="7364" algn="ctr" defTabSz="530351">
              <a:defRPr sz="4800"/>
            </a:pPr>
            <a:r>
              <a:t>スマートコントラクトに利用される</a:t>
            </a:r>
            <a:br/>
            <a:r>
              <a:t>ブロックチェーン</a:t>
            </a:r>
          </a:p>
        </p:txBody>
      </p:sp>
      <p:sp>
        <p:nvSpPr>
          <p:cNvPr id="577" name="object 4"/>
          <p:cNvSpPr txBox="1"/>
          <p:nvPr/>
        </p:nvSpPr>
        <p:spPr>
          <a:xfrm>
            <a:off x="355600" y="253999"/>
            <a:ext cx="1877237" cy="3048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12700">
              <a:spcBef>
                <a:spcPts val="100"/>
              </a:spcBef>
              <a:defRPr sz="2400" spc="120"/>
            </a:lvl1pPr>
          </a:lstStyle>
          <a:p>
            <a:r>
              <a:t>2.3.2/2.3.3</a:t>
            </a:r>
          </a:p>
        </p:txBody>
      </p:sp>
    </p:spTree>
  </p:cSld>
  <p:clrMapOvr>
    <a:masterClrMapping/>
  </p:clrMapOvr>
  <p:transition spd="med"/>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1" name="object 2"/>
          <p:cNvSpPr txBox="1">
            <a:spLocks noGrp="1"/>
          </p:cNvSpPr>
          <p:nvPr>
            <p:ph type="title"/>
          </p:nvPr>
        </p:nvSpPr>
        <p:spPr>
          <a:xfrm>
            <a:off x="3991609" y="4406900"/>
            <a:ext cx="5021581" cy="939800"/>
          </a:xfrm>
          <a:prstGeom prst="rect">
            <a:avLst/>
          </a:prstGeom>
        </p:spPr>
        <p:txBody>
          <a:bodyPr/>
          <a:lstStyle/>
          <a:p>
            <a:pPr indent="12573" defTabSz="905255">
              <a:defRPr sz="5940" spc="198">
                <a:latin typeface="游ゴシック体 ボールド"/>
                <a:ea typeface="游ゴシック体 ボールド"/>
                <a:cs typeface="游ゴシック体 ボールド"/>
                <a:sym typeface="游ゴシック体 ボールド"/>
              </a:defRPr>
            </a:pPr>
            <a:r>
              <a:t>3.</a:t>
            </a:r>
            <a:r>
              <a:rPr spc="297"/>
              <a:t> </a:t>
            </a:r>
            <a:r>
              <a:rPr spc="495"/>
              <a:t>Ethereum</a:t>
            </a:r>
          </a:p>
        </p:txBody>
      </p:sp>
    </p:spTree>
  </p:cSld>
  <p:clrMapOvr>
    <a:masterClrMapping/>
  </p:clrMapOvr>
  <p:transition spd="med"/>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 name="object 2"/>
          <p:cNvSpPr txBox="1">
            <a:spLocks noGrp="1"/>
          </p:cNvSpPr>
          <p:nvPr>
            <p:ph type="title"/>
          </p:nvPr>
        </p:nvSpPr>
        <p:spPr>
          <a:xfrm>
            <a:off x="4495800" y="876300"/>
            <a:ext cx="4019550" cy="939800"/>
          </a:xfrm>
          <a:prstGeom prst="rect">
            <a:avLst/>
          </a:prstGeom>
        </p:spPr>
        <p:txBody>
          <a:bodyPr/>
          <a:lstStyle>
            <a:lvl1pPr indent="12700">
              <a:spcBef>
                <a:spcPts val="100"/>
              </a:spcBef>
              <a:defRPr spc="500"/>
            </a:lvl1pPr>
          </a:lstStyle>
          <a:p>
            <a:r>
              <a:t>Ethereum</a:t>
            </a:r>
          </a:p>
        </p:txBody>
      </p:sp>
      <p:sp>
        <p:nvSpPr>
          <p:cNvPr id="584" name="object 3"/>
          <p:cNvSpPr txBox="1"/>
          <p:nvPr/>
        </p:nvSpPr>
        <p:spPr>
          <a:xfrm>
            <a:off x="666748" y="3708398"/>
            <a:ext cx="11671303" cy="23368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401052" indent="-401052">
              <a:lnSpc>
                <a:spcPts val="6400"/>
              </a:lnSpc>
              <a:spcBef>
                <a:spcPts val="5300"/>
              </a:spcBef>
              <a:buSzPct val="100000"/>
              <a:buChar char="•"/>
              <a:tabLst>
                <a:tab pos="444500" algn="l"/>
              </a:tabLst>
              <a:defRPr sz="4000" spc="60">
                <a:latin typeface="游ゴシック体 ボールド"/>
                <a:ea typeface="游ゴシック体 ボールド"/>
                <a:cs typeface="游ゴシック体 ボールド"/>
                <a:sym typeface="游ゴシック体 ボールド"/>
              </a:defRPr>
            </a:pPr>
            <a:r>
              <a:t>パブリックブロックチェーン</a:t>
            </a:r>
          </a:p>
          <a:p>
            <a:pPr marL="401052" indent="-401052">
              <a:lnSpc>
                <a:spcPts val="6400"/>
              </a:lnSpc>
              <a:buSzPct val="100000"/>
              <a:buChar char="•"/>
              <a:tabLst>
                <a:tab pos="444500" algn="l"/>
              </a:tabLst>
              <a:defRPr sz="4000" spc="114">
                <a:latin typeface="游ゴシック体 ボールド"/>
                <a:ea typeface="游ゴシック体 ボールド"/>
                <a:cs typeface="游ゴシック体 ボールド"/>
                <a:sym typeface="游ゴシック体 ボールド"/>
              </a:defRPr>
            </a:pPr>
            <a:r>
              <a:t>管理者のいない</a:t>
            </a:r>
            <a:r>
              <a:rPr spc="-200"/>
              <a:t>シ</a:t>
            </a:r>
            <a:r>
              <a:rPr spc="0"/>
              <a:t>ス</a:t>
            </a:r>
            <a:r>
              <a:rPr spc="-240"/>
              <a:t>テ</a:t>
            </a:r>
            <a:r>
              <a:rPr spc="0"/>
              <a:t>ム上で様々な</a:t>
            </a:r>
            <a:r>
              <a:t>サービスを実現するためのブロックチェーン</a:t>
            </a:r>
          </a:p>
        </p:txBody>
      </p:sp>
      <p:sp>
        <p:nvSpPr>
          <p:cNvPr id="585" name="object 5"/>
          <p:cNvSpPr txBox="1">
            <a:spLocks noGrp="1"/>
          </p:cNvSpPr>
          <p:nvPr>
            <p:ph type="sldNum" sz="quarter" idx="4294967295"/>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spcBef>
                <a:spcPts val="200"/>
              </a:spcBef>
            </a:lvl1pPr>
          </a:lstStyle>
          <a:p>
            <a:fld id="{86CB4B4D-7CA3-9044-876B-883B54F8677D}" type="slidenum">
              <a:t>56</a:t>
            </a:fld>
            <a:endParaRPr/>
          </a:p>
        </p:txBody>
      </p:sp>
      <p:sp>
        <p:nvSpPr>
          <p:cNvPr id="586" name="object 4"/>
          <p:cNvSpPr txBox="1"/>
          <p:nvPr/>
        </p:nvSpPr>
        <p:spPr>
          <a:xfrm>
            <a:off x="355600" y="253999"/>
            <a:ext cx="841375" cy="3048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12700">
              <a:spcBef>
                <a:spcPts val="100"/>
              </a:spcBef>
              <a:defRPr sz="2400" spc="120"/>
            </a:lvl1pPr>
          </a:lstStyle>
          <a:p>
            <a:r>
              <a:t>3.1.1</a:t>
            </a:r>
          </a:p>
        </p:txBody>
      </p:sp>
    </p:spTree>
  </p:cSld>
  <p:clrMapOvr>
    <a:masterClrMapping/>
  </p:clrMapOvr>
  <p:transition spd="med"/>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90" name="イラスト-ページ2 (6).png" descr="イラスト-ページ2 (6).png"/>
          <p:cNvPicPr>
            <a:picLocks noChangeAspect="1"/>
          </p:cNvPicPr>
          <p:nvPr/>
        </p:nvPicPr>
        <p:blipFill>
          <a:blip r:embed="rId3">
            <a:extLst/>
          </a:blip>
          <a:stretch>
            <a:fillRect/>
          </a:stretch>
        </p:blipFill>
        <p:spPr>
          <a:xfrm>
            <a:off x="7393806" y="3187786"/>
            <a:ext cx="4109988" cy="3926602"/>
          </a:xfrm>
          <a:prstGeom prst="rect">
            <a:avLst/>
          </a:prstGeom>
          <a:ln w="12700">
            <a:miter lim="400000"/>
          </a:ln>
        </p:spPr>
      </p:pic>
      <p:sp>
        <p:nvSpPr>
          <p:cNvPr id="591" name="object 2"/>
          <p:cNvSpPr txBox="1">
            <a:spLocks noGrp="1"/>
          </p:cNvSpPr>
          <p:nvPr>
            <p:ph type="title"/>
          </p:nvPr>
        </p:nvSpPr>
        <p:spPr>
          <a:xfrm>
            <a:off x="1632715" y="931878"/>
            <a:ext cx="9871079" cy="787401"/>
          </a:xfrm>
          <a:prstGeom prst="rect">
            <a:avLst/>
          </a:prstGeom>
        </p:spPr>
        <p:txBody>
          <a:bodyPr/>
          <a:lstStyle/>
          <a:p>
            <a:pPr indent="11557" defTabSz="832104">
              <a:defRPr sz="4550" spc="364"/>
            </a:pPr>
            <a:r>
              <a:t>EVM(Ethereum </a:t>
            </a:r>
            <a:r>
              <a:rPr spc="273"/>
              <a:t>Virtual</a:t>
            </a:r>
            <a:r>
              <a:rPr spc="91"/>
              <a:t> </a:t>
            </a:r>
            <a:r>
              <a:rPr spc="273"/>
              <a:t>Machine)</a:t>
            </a:r>
          </a:p>
        </p:txBody>
      </p:sp>
      <p:sp>
        <p:nvSpPr>
          <p:cNvPr id="592" name="object 20"/>
          <p:cNvSpPr txBox="1"/>
          <p:nvPr/>
        </p:nvSpPr>
        <p:spPr>
          <a:xfrm>
            <a:off x="8970911" y="7582168"/>
            <a:ext cx="1273177" cy="5080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12700">
              <a:spcBef>
                <a:spcPts val="100"/>
              </a:spcBef>
              <a:defRPr sz="4000" spc="425"/>
            </a:lvl1pPr>
          </a:lstStyle>
          <a:p>
            <a:r>
              <a:t>EVM</a:t>
            </a:r>
          </a:p>
        </p:txBody>
      </p:sp>
      <p:grpSp>
        <p:nvGrpSpPr>
          <p:cNvPr id="595" name="object 21"/>
          <p:cNvGrpSpPr/>
          <p:nvPr/>
        </p:nvGrpSpPr>
        <p:grpSpPr>
          <a:xfrm>
            <a:off x="3822535" y="5879282"/>
            <a:ext cx="2680797" cy="350525"/>
            <a:chOff x="0" y="0"/>
            <a:chExt cx="2680795" cy="350524"/>
          </a:xfrm>
        </p:grpSpPr>
        <p:sp>
          <p:nvSpPr>
            <p:cNvPr id="593" name="object 22"/>
            <p:cNvSpPr/>
            <p:nvPr/>
          </p:nvSpPr>
          <p:spPr>
            <a:xfrm flipH="1" flipV="1">
              <a:off x="306069" y="175260"/>
              <a:ext cx="2374727" cy="3"/>
            </a:xfrm>
            <a:prstGeom prst="line">
              <a:avLst/>
            </a:prstGeom>
            <a:noFill/>
            <a:ln w="88900" cap="flat">
              <a:solidFill>
                <a:srgbClr val="000000"/>
              </a:solidFill>
              <a:prstDash val="solid"/>
              <a:round/>
            </a:ln>
            <a:effectLst/>
          </p:spPr>
          <p:txBody>
            <a:bodyPr wrap="square" lIns="45718" tIns="45718" rIns="45718" bIns="45718" numCol="1" anchor="t">
              <a:noAutofit/>
            </a:bodyPr>
            <a:lstStyle/>
            <a:p>
              <a:endParaRPr/>
            </a:p>
          </p:txBody>
        </p:sp>
        <p:sp>
          <p:nvSpPr>
            <p:cNvPr id="594" name="object 23"/>
            <p:cNvSpPr/>
            <p:nvPr/>
          </p:nvSpPr>
          <p:spPr>
            <a:xfrm>
              <a:off x="-1" y="-1"/>
              <a:ext cx="350523" cy="350526"/>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10800"/>
                  </a:lnTo>
                  <a:lnTo>
                    <a:pt x="21600" y="21600"/>
                  </a:lnTo>
                  <a:lnTo>
                    <a:pt x="21600" y="0"/>
                  </a:lnTo>
                  <a:close/>
                </a:path>
              </a:pathLst>
            </a:custGeom>
            <a:solidFill>
              <a:srgbClr val="000000"/>
            </a:solidFill>
            <a:ln w="12700" cap="flat">
              <a:noFill/>
              <a:miter lim="400000"/>
            </a:ln>
            <a:effectLst/>
          </p:spPr>
          <p:txBody>
            <a:bodyPr wrap="square" lIns="45718" tIns="45718" rIns="45718" bIns="45718" numCol="1" anchor="t">
              <a:noAutofit/>
            </a:bodyPr>
            <a:lstStyle/>
            <a:p>
              <a:endParaRPr/>
            </a:p>
          </p:txBody>
        </p:sp>
      </p:grpSp>
      <p:sp>
        <p:nvSpPr>
          <p:cNvPr id="596" name="object 24"/>
          <p:cNvSpPr/>
          <p:nvPr/>
        </p:nvSpPr>
        <p:spPr>
          <a:xfrm>
            <a:off x="6858514" y="6631037"/>
            <a:ext cx="1273177" cy="213385"/>
          </a:xfrm>
          <a:prstGeom prst="rect">
            <a:avLst/>
          </a:prstGeom>
          <a:blipFill>
            <a:blip r:embed="rId4"/>
            <a:stretch>
              <a:fillRect/>
            </a:stretch>
          </a:blipFill>
          <a:ln w="12700">
            <a:miter lim="400000"/>
          </a:ln>
        </p:spPr>
        <p:txBody>
          <a:bodyPr lIns="45718" tIns="45718" rIns="45718" bIns="45718"/>
          <a:lstStyle/>
          <a:p>
            <a:endParaRPr/>
          </a:p>
        </p:txBody>
      </p:sp>
      <p:grpSp>
        <p:nvGrpSpPr>
          <p:cNvPr id="599" name="object 25"/>
          <p:cNvGrpSpPr/>
          <p:nvPr/>
        </p:nvGrpSpPr>
        <p:grpSpPr>
          <a:xfrm>
            <a:off x="3912733" y="5212272"/>
            <a:ext cx="2680787" cy="350525"/>
            <a:chOff x="0" y="0"/>
            <a:chExt cx="2680786" cy="350524"/>
          </a:xfrm>
        </p:grpSpPr>
        <p:sp>
          <p:nvSpPr>
            <p:cNvPr id="597" name="object 26"/>
            <p:cNvSpPr/>
            <p:nvPr/>
          </p:nvSpPr>
          <p:spPr>
            <a:xfrm>
              <a:off x="-1" y="175260"/>
              <a:ext cx="2374727" cy="4"/>
            </a:xfrm>
            <a:prstGeom prst="line">
              <a:avLst/>
            </a:prstGeom>
            <a:noFill/>
            <a:ln w="88900" cap="flat">
              <a:solidFill>
                <a:srgbClr val="000000"/>
              </a:solidFill>
              <a:prstDash val="solid"/>
              <a:round/>
            </a:ln>
            <a:effectLst/>
          </p:spPr>
          <p:txBody>
            <a:bodyPr wrap="square" lIns="45718" tIns="45718" rIns="45718" bIns="45718" numCol="1" anchor="t">
              <a:noAutofit/>
            </a:bodyPr>
            <a:lstStyle/>
            <a:p>
              <a:endParaRPr/>
            </a:p>
          </p:txBody>
        </p:sp>
        <p:sp>
          <p:nvSpPr>
            <p:cNvPr id="598" name="object 27"/>
            <p:cNvSpPr/>
            <p:nvPr/>
          </p:nvSpPr>
          <p:spPr>
            <a:xfrm>
              <a:off x="2330262" y="0"/>
              <a:ext cx="350524" cy="350525"/>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21600" y="10800"/>
                  </a:lnTo>
                  <a:lnTo>
                    <a:pt x="0" y="0"/>
                  </a:lnTo>
                  <a:close/>
                </a:path>
              </a:pathLst>
            </a:custGeom>
            <a:solidFill>
              <a:srgbClr val="000000"/>
            </a:solidFill>
            <a:ln w="12700" cap="flat">
              <a:noFill/>
              <a:miter lim="400000"/>
            </a:ln>
            <a:effectLst/>
          </p:spPr>
          <p:txBody>
            <a:bodyPr wrap="square" lIns="45718" tIns="45718" rIns="45718" bIns="45718" numCol="1" anchor="t">
              <a:noAutofit/>
            </a:bodyPr>
            <a:lstStyle/>
            <a:p>
              <a:endParaRPr/>
            </a:p>
          </p:txBody>
        </p:sp>
      </p:grpSp>
      <p:sp>
        <p:nvSpPr>
          <p:cNvPr id="600" name="object 28"/>
          <p:cNvSpPr txBox="1">
            <a:spLocks noGrp="1"/>
          </p:cNvSpPr>
          <p:nvPr>
            <p:ph type="sldNum" sz="quarter" idx="4294967295"/>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spcBef>
                <a:spcPts val="200"/>
              </a:spcBef>
            </a:lvl1pPr>
          </a:lstStyle>
          <a:p>
            <a:fld id="{86CB4B4D-7CA3-9044-876B-883B54F8677D}" type="slidenum">
              <a:t>57</a:t>
            </a:fld>
            <a:endParaRPr/>
          </a:p>
        </p:txBody>
      </p:sp>
      <p:pic>
        <p:nvPicPr>
          <p:cNvPr id="601" name="イラスト-ページ2 (5).png" descr="イラスト-ページ2 (5).png"/>
          <p:cNvPicPr>
            <a:picLocks noChangeAspect="1"/>
          </p:cNvPicPr>
          <p:nvPr/>
        </p:nvPicPr>
        <p:blipFill>
          <a:blip r:embed="rId5">
            <a:extLst/>
          </a:blip>
          <a:stretch>
            <a:fillRect/>
          </a:stretch>
        </p:blipFill>
        <p:spPr>
          <a:xfrm>
            <a:off x="1820752" y="4941696"/>
            <a:ext cx="1733762" cy="1562103"/>
          </a:xfrm>
          <a:prstGeom prst="rect">
            <a:avLst/>
          </a:prstGeom>
          <a:ln w="12700">
            <a:miter lim="400000"/>
          </a:ln>
        </p:spPr>
      </p:pic>
      <p:sp>
        <p:nvSpPr>
          <p:cNvPr id="602" name="object 24"/>
          <p:cNvSpPr/>
          <p:nvPr/>
        </p:nvSpPr>
        <p:spPr>
          <a:xfrm>
            <a:off x="8970911" y="7312783"/>
            <a:ext cx="1273177" cy="213385"/>
          </a:xfrm>
          <a:prstGeom prst="rect">
            <a:avLst/>
          </a:prstGeom>
          <a:blipFill>
            <a:blip r:embed="rId4"/>
            <a:stretch>
              <a:fillRect/>
            </a:stretch>
          </a:blipFill>
          <a:ln w="12700">
            <a:miter lim="400000"/>
          </a:ln>
        </p:spPr>
        <p:txBody>
          <a:bodyPr lIns="45718" tIns="45718" rIns="45718" bIns="45718"/>
          <a:lstStyle/>
          <a:p>
            <a:endParaRPr/>
          </a:p>
        </p:txBody>
      </p:sp>
      <p:sp>
        <p:nvSpPr>
          <p:cNvPr id="603" name="object 24"/>
          <p:cNvSpPr/>
          <p:nvPr/>
        </p:nvSpPr>
        <p:spPr>
          <a:xfrm>
            <a:off x="10670493" y="6631037"/>
            <a:ext cx="1273177" cy="213385"/>
          </a:xfrm>
          <a:prstGeom prst="rect">
            <a:avLst/>
          </a:prstGeom>
          <a:blipFill>
            <a:blip r:embed="rId4"/>
            <a:stretch>
              <a:fillRect/>
            </a:stretch>
          </a:blipFill>
          <a:ln w="12700">
            <a:miter lim="400000"/>
          </a:ln>
        </p:spPr>
        <p:txBody>
          <a:bodyPr lIns="45718" tIns="45718" rIns="45718" bIns="45718"/>
          <a:lstStyle/>
          <a:p>
            <a:endParaRPr/>
          </a:p>
        </p:txBody>
      </p:sp>
      <p:sp>
        <p:nvSpPr>
          <p:cNvPr id="604" name="object 24"/>
          <p:cNvSpPr/>
          <p:nvPr/>
        </p:nvSpPr>
        <p:spPr>
          <a:xfrm>
            <a:off x="7178782" y="5044394"/>
            <a:ext cx="1273177" cy="213385"/>
          </a:xfrm>
          <a:prstGeom prst="rect">
            <a:avLst/>
          </a:prstGeom>
          <a:blipFill>
            <a:blip r:embed="rId4"/>
            <a:stretch>
              <a:fillRect/>
            </a:stretch>
          </a:blipFill>
          <a:ln w="12700">
            <a:miter lim="400000"/>
          </a:ln>
        </p:spPr>
        <p:txBody>
          <a:bodyPr lIns="45718" tIns="45718" rIns="45718" bIns="45718"/>
          <a:lstStyle/>
          <a:p>
            <a:endParaRPr/>
          </a:p>
        </p:txBody>
      </p:sp>
      <p:sp>
        <p:nvSpPr>
          <p:cNvPr id="605" name="object 24"/>
          <p:cNvSpPr/>
          <p:nvPr/>
        </p:nvSpPr>
        <p:spPr>
          <a:xfrm>
            <a:off x="8812211" y="4232666"/>
            <a:ext cx="1273177" cy="213385"/>
          </a:xfrm>
          <a:prstGeom prst="rect">
            <a:avLst/>
          </a:prstGeom>
          <a:blipFill>
            <a:blip r:embed="rId4"/>
            <a:stretch>
              <a:fillRect/>
            </a:stretch>
          </a:blipFill>
          <a:ln w="12700">
            <a:miter lim="400000"/>
          </a:ln>
        </p:spPr>
        <p:txBody>
          <a:bodyPr lIns="45718" tIns="45718" rIns="45718" bIns="45718"/>
          <a:lstStyle/>
          <a:p>
            <a:endParaRPr/>
          </a:p>
        </p:txBody>
      </p:sp>
      <p:sp>
        <p:nvSpPr>
          <p:cNvPr id="606" name="object 24"/>
          <p:cNvSpPr/>
          <p:nvPr/>
        </p:nvSpPr>
        <p:spPr>
          <a:xfrm>
            <a:off x="10554533" y="5044394"/>
            <a:ext cx="1273177" cy="213385"/>
          </a:xfrm>
          <a:prstGeom prst="rect">
            <a:avLst/>
          </a:prstGeom>
          <a:blipFill>
            <a:blip r:embed="rId4"/>
            <a:stretch>
              <a:fillRect/>
            </a:stretch>
          </a:blipFill>
          <a:ln w="12700">
            <a:miter lim="400000"/>
          </a:ln>
        </p:spPr>
        <p:txBody>
          <a:bodyPr lIns="45718" tIns="45718" rIns="45718" bIns="45718"/>
          <a:lstStyle/>
          <a:p>
            <a:endParaRPr/>
          </a:p>
        </p:txBody>
      </p:sp>
      <p:sp>
        <p:nvSpPr>
          <p:cNvPr id="607" name="object 4"/>
          <p:cNvSpPr txBox="1"/>
          <p:nvPr/>
        </p:nvSpPr>
        <p:spPr>
          <a:xfrm>
            <a:off x="355600" y="253999"/>
            <a:ext cx="841375" cy="3048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12700">
              <a:spcBef>
                <a:spcPts val="100"/>
              </a:spcBef>
              <a:defRPr sz="2400" spc="120"/>
            </a:lvl1pPr>
          </a:lstStyle>
          <a:p>
            <a:r>
              <a:t>3.1.2</a:t>
            </a:r>
          </a:p>
        </p:txBody>
      </p:sp>
    </p:spTree>
  </p:cSld>
  <p:clrMapOvr>
    <a:masterClrMapping/>
  </p:clrMapOvr>
  <p:transition spd="med"/>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1" name="object 4"/>
          <p:cNvSpPr txBox="1">
            <a:spLocks noGrp="1"/>
          </p:cNvSpPr>
          <p:nvPr>
            <p:ph type="sldNum" sz="quarter" idx="4294967295"/>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spcBef>
                <a:spcPts val="200"/>
              </a:spcBef>
            </a:lvl1pPr>
          </a:lstStyle>
          <a:p>
            <a:fld id="{86CB4B4D-7CA3-9044-876B-883B54F8677D}" type="slidenum">
              <a:t>58</a:t>
            </a:fld>
            <a:endParaRPr/>
          </a:p>
        </p:txBody>
      </p:sp>
      <p:sp>
        <p:nvSpPr>
          <p:cNvPr id="612" name="object 3"/>
          <p:cNvSpPr txBox="1"/>
          <p:nvPr/>
        </p:nvSpPr>
        <p:spPr>
          <a:xfrm>
            <a:off x="1109977" y="3941443"/>
            <a:ext cx="11191246" cy="23596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436244" indent="-373379">
              <a:lnSpc>
                <a:spcPts val="6500"/>
              </a:lnSpc>
              <a:spcBef>
                <a:spcPts val="4100"/>
              </a:spcBef>
              <a:buSzPct val="142105"/>
              <a:buChar char="•"/>
              <a:tabLst>
                <a:tab pos="431800" algn="l"/>
              </a:tabLst>
              <a:defRPr sz="4000">
                <a:latin typeface="游ゴシック体 ボールド"/>
                <a:ea typeface="游ゴシック体 ボールド"/>
                <a:cs typeface="游ゴシック体 ボールド"/>
                <a:sym typeface="游ゴシック体 ボールド"/>
              </a:defRPr>
            </a:pPr>
            <a:r>
              <a:t>世界中の多数の</a:t>
            </a:r>
            <a:r>
              <a:rPr spc="-119"/>
              <a:t>ノ</a:t>
            </a:r>
            <a:r>
              <a:t>ードにより構成される</a:t>
            </a:r>
          </a:p>
          <a:p>
            <a:pPr marL="436244" indent="-373379">
              <a:lnSpc>
                <a:spcPts val="6400"/>
              </a:lnSpc>
              <a:buSzPct val="142105"/>
              <a:buChar char="•"/>
              <a:tabLst>
                <a:tab pos="431800" algn="l"/>
              </a:tabLst>
              <a:defRPr sz="4000">
                <a:latin typeface="游ゴシック体 ボールド"/>
                <a:ea typeface="游ゴシック体 ボールド"/>
                <a:cs typeface="游ゴシック体 ボールド"/>
                <a:sym typeface="游ゴシック体 ボールド"/>
              </a:defRPr>
            </a:pPr>
            <a:r>
              <a:t>一般的な処理を行うことができる</a:t>
            </a:r>
          </a:p>
          <a:p>
            <a:pPr marL="436244" indent="-373379">
              <a:lnSpc>
                <a:spcPts val="6500"/>
              </a:lnSpc>
              <a:buSzPct val="142105"/>
              <a:buChar char="•"/>
              <a:tabLst>
                <a:tab pos="431800" algn="l"/>
              </a:tabLst>
              <a:defRPr sz="4000" spc="131">
                <a:latin typeface="游ゴシック体 ボールド"/>
                <a:ea typeface="游ゴシック体 ボールド"/>
                <a:cs typeface="游ゴシック体 ボールド"/>
                <a:sym typeface="游ゴシック体 ボールド"/>
              </a:defRPr>
            </a:pPr>
            <a:r>
              <a:t>状態は一意に保たれる</a:t>
            </a:r>
          </a:p>
        </p:txBody>
      </p:sp>
      <p:sp>
        <p:nvSpPr>
          <p:cNvPr id="613" name="object 2"/>
          <p:cNvSpPr txBox="1"/>
          <p:nvPr/>
        </p:nvSpPr>
        <p:spPr>
          <a:xfrm>
            <a:off x="1632715" y="931878"/>
            <a:ext cx="9871079" cy="7874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ormAutofit/>
          </a:bodyPr>
          <a:lstStyle/>
          <a:p>
            <a:pPr indent="11557" defTabSz="832104">
              <a:defRPr sz="4550" spc="364"/>
            </a:pPr>
            <a:r>
              <a:t>EVM(Ethereum </a:t>
            </a:r>
            <a:r>
              <a:rPr spc="273"/>
              <a:t>Virtual</a:t>
            </a:r>
            <a:r>
              <a:rPr spc="91"/>
              <a:t> </a:t>
            </a:r>
            <a:r>
              <a:rPr spc="273"/>
              <a:t>Machine)</a:t>
            </a:r>
          </a:p>
        </p:txBody>
      </p:sp>
      <p:sp>
        <p:nvSpPr>
          <p:cNvPr id="614" name="object 4"/>
          <p:cNvSpPr txBox="1"/>
          <p:nvPr/>
        </p:nvSpPr>
        <p:spPr>
          <a:xfrm>
            <a:off x="355600" y="253999"/>
            <a:ext cx="841375" cy="3048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12700">
              <a:spcBef>
                <a:spcPts val="100"/>
              </a:spcBef>
              <a:defRPr sz="2400" spc="120"/>
            </a:lvl1pPr>
          </a:lstStyle>
          <a:p>
            <a:r>
              <a:t>3.1.2</a:t>
            </a:r>
          </a:p>
        </p:txBody>
      </p:sp>
    </p:spTree>
  </p:cSld>
  <p:clrMapOvr>
    <a:masterClrMapping/>
  </p:clrMapOvr>
  <p:transition spd="med"/>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8" name="object 2"/>
          <p:cNvSpPr txBox="1">
            <a:spLocks noGrp="1"/>
          </p:cNvSpPr>
          <p:nvPr>
            <p:ph type="title"/>
          </p:nvPr>
        </p:nvSpPr>
        <p:spPr>
          <a:xfrm>
            <a:off x="1654175" y="788733"/>
            <a:ext cx="10668000" cy="939801"/>
          </a:xfrm>
          <a:prstGeom prst="rect">
            <a:avLst/>
          </a:prstGeom>
        </p:spPr>
        <p:txBody>
          <a:bodyPr/>
          <a:lstStyle/>
          <a:p>
            <a:pPr indent="12700">
              <a:spcBef>
                <a:spcPts val="100"/>
              </a:spcBef>
              <a:defRPr spc="300"/>
            </a:pPr>
            <a:r>
              <a:t>Ethereum</a:t>
            </a:r>
            <a:r>
              <a:rPr spc="600"/>
              <a:t>にお</a:t>
            </a:r>
            <a:r>
              <a:rPr spc="-200"/>
              <a:t>け</a:t>
            </a:r>
            <a:r>
              <a:rPr spc="700"/>
              <a:t>る</a:t>
            </a:r>
            <a:r>
              <a:rPr spc="400"/>
              <a:t>Contract</a:t>
            </a:r>
          </a:p>
        </p:txBody>
      </p:sp>
      <p:sp>
        <p:nvSpPr>
          <p:cNvPr id="619" name="object 4"/>
          <p:cNvSpPr txBox="1">
            <a:spLocks noGrp="1"/>
          </p:cNvSpPr>
          <p:nvPr>
            <p:ph type="sldNum" sz="quarter" idx="4294967295"/>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spcBef>
                <a:spcPts val="200"/>
              </a:spcBef>
            </a:lvl1pPr>
          </a:lstStyle>
          <a:p>
            <a:fld id="{86CB4B4D-7CA3-9044-876B-883B54F8677D}" type="slidenum">
              <a:t>59</a:t>
            </a:fld>
            <a:endParaRPr/>
          </a:p>
        </p:txBody>
      </p:sp>
      <p:sp>
        <p:nvSpPr>
          <p:cNvPr id="620" name="object 3"/>
          <p:cNvSpPr txBox="1"/>
          <p:nvPr/>
        </p:nvSpPr>
        <p:spPr>
          <a:xfrm>
            <a:off x="709876" y="2776831"/>
            <a:ext cx="11585048" cy="620871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algn="ctr">
              <a:spcBef>
                <a:spcPts val="2100"/>
              </a:spcBef>
              <a:defRPr sz="5000"/>
            </a:pPr>
            <a:r>
              <a:t>辞書では</a:t>
            </a:r>
          </a:p>
          <a:p>
            <a:pPr algn="ctr">
              <a:spcBef>
                <a:spcPts val="2100"/>
              </a:spcBef>
              <a:defRPr sz="500"/>
            </a:pPr>
            <a:endParaRPr/>
          </a:p>
          <a:p>
            <a:pPr indent="8252" algn="ctr">
              <a:spcBef>
                <a:spcPts val="1600"/>
              </a:spcBef>
              <a:defRPr sz="3900" spc="320">
                <a:latin typeface="游ゴシック体 ボールド"/>
                <a:ea typeface="游ゴシック体 ボールド"/>
                <a:cs typeface="游ゴシック体 ボールド"/>
                <a:sym typeface="游ゴシック体 ボールド"/>
              </a:defRPr>
            </a:pPr>
            <a:r>
              <a:t>Contract</a:t>
            </a:r>
            <a:r>
              <a:rPr spc="240"/>
              <a:t> </a:t>
            </a:r>
            <a:r>
              <a:rPr spc="0"/>
              <a:t>→</a:t>
            </a:r>
            <a:r>
              <a:rPr spc="240"/>
              <a:t> </a:t>
            </a:r>
            <a:r>
              <a:rPr spc="10"/>
              <a:t>契約</a:t>
            </a:r>
            <a:r>
              <a:rPr spc="0"/>
              <a:t>,</a:t>
            </a:r>
            <a:r>
              <a:rPr spc="240"/>
              <a:t> </a:t>
            </a:r>
            <a:r>
              <a:rPr spc="0"/>
              <a:t>契約書</a:t>
            </a:r>
          </a:p>
          <a:p>
            <a:pPr indent="8252" algn="ctr">
              <a:spcBef>
                <a:spcPts val="1600"/>
              </a:spcBef>
              <a:defRPr sz="1000">
                <a:latin typeface="游ゴシック体 ボールド"/>
                <a:ea typeface="游ゴシック体 ボールド"/>
                <a:cs typeface="游ゴシック体 ボールド"/>
                <a:sym typeface="游ゴシック体 ボールド"/>
              </a:defRPr>
            </a:pPr>
            <a:endParaRPr spc="0"/>
          </a:p>
          <a:p>
            <a:pPr>
              <a:defRPr sz="5000"/>
            </a:pPr>
            <a:endParaRPr spc="0"/>
          </a:p>
          <a:p>
            <a:pPr marR="1270" algn="ctr">
              <a:defRPr sz="5000" spc="295"/>
            </a:pPr>
            <a:r>
              <a:t>Ethereum</a:t>
            </a:r>
            <a:r>
              <a:rPr spc="520"/>
              <a:t>では</a:t>
            </a:r>
          </a:p>
          <a:p>
            <a:pPr marR="1270" algn="ctr">
              <a:defRPr sz="1600" spc="520"/>
            </a:pPr>
            <a:endParaRPr spc="520"/>
          </a:p>
          <a:p>
            <a:pPr marR="5080" indent="12700" algn="ctr">
              <a:lnSpc>
                <a:spcPct val="125000"/>
              </a:lnSpc>
              <a:spcBef>
                <a:spcPts val="1300"/>
              </a:spcBef>
              <a:defRPr sz="3300" spc="140">
                <a:latin typeface="游ゴシック体 ボールド"/>
                <a:ea typeface="游ゴシック体 ボールド"/>
                <a:cs typeface="游ゴシック体 ボールド"/>
                <a:sym typeface="游ゴシック体 ボールド"/>
              </a:defRPr>
            </a:pPr>
            <a:r>
              <a:t>Ethereum上で動くプログ</a:t>
            </a:r>
            <a:r>
              <a:rPr spc="-150"/>
              <a:t>ラ</a:t>
            </a:r>
            <a:r>
              <a:rPr spc="105"/>
              <a:t>ムは全てContractと呼ばれる</a:t>
            </a:r>
            <a:r>
              <a:rPr spc="114"/>
              <a:t>  </a:t>
            </a:r>
            <a:r>
              <a:rPr spc="-204"/>
              <a:t>(</a:t>
            </a:r>
            <a:r>
              <a:rPr spc="-305"/>
              <a:t>契約を行うプログ</a:t>
            </a:r>
            <a:r>
              <a:rPr spc="-160"/>
              <a:t>ラ</a:t>
            </a:r>
            <a:r>
              <a:rPr spc="30"/>
              <a:t>ムだけではない</a:t>
            </a:r>
            <a:r>
              <a:rPr spc="10"/>
              <a:t>)</a:t>
            </a:r>
          </a:p>
        </p:txBody>
      </p:sp>
      <p:sp>
        <p:nvSpPr>
          <p:cNvPr id="621" name="object 4"/>
          <p:cNvSpPr txBox="1"/>
          <p:nvPr/>
        </p:nvSpPr>
        <p:spPr>
          <a:xfrm>
            <a:off x="355600" y="253999"/>
            <a:ext cx="841375" cy="3048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12700">
              <a:spcBef>
                <a:spcPts val="100"/>
              </a:spcBef>
              <a:defRPr sz="2400" spc="120"/>
            </a:lvl1pPr>
          </a:lstStyle>
          <a:p>
            <a:r>
              <a:t>3.1.2</a:t>
            </a:r>
          </a:p>
        </p:txBody>
      </p:sp>
    </p:spTree>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 name="object 2"/>
          <p:cNvSpPr txBox="1">
            <a:spLocks noGrp="1"/>
          </p:cNvSpPr>
          <p:nvPr>
            <p:ph type="title"/>
          </p:nvPr>
        </p:nvSpPr>
        <p:spPr>
          <a:xfrm>
            <a:off x="3430320" y="926744"/>
            <a:ext cx="6002300" cy="939802"/>
          </a:xfrm>
          <a:prstGeom prst="rect">
            <a:avLst/>
          </a:prstGeom>
        </p:spPr>
        <p:txBody>
          <a:bodyPr/>
          <a:lstStyle/>
          <a:p>
            <a:pPr indent="12573" algn="ctr" defTabSz="905255">
              <a:defRPr sz="5900"/>
            </a:pPr>
            <a:r>
              <a:t>ブロックチェ</a:t>
            </a:r>
            <a:r>
              <a:rPr spc="-400"/>
              <a:t>ー</a:t>
            </a:r>
            <a:r>
              <a:t>ン</a:t>
            </a:r>
          </a:p>
        </p:txBody>
      </p:sp>
      <p:sp>
        <p:nvSpPr>
          <p:cNvPr id="116" name="object 5"/>
          <p:cNvSpPr txBox="1">
            <a:spLocks noGrp="1"/>
          </p:cNvSpPr>
          <p:nvPr>
            <p:ph type="sldNum" sz="quarter" idx="4294967295"/>
          </p:nvPr>
        </p:nvSpPr>
        <p:spPr>
          <a:xfrm>
            <a:off x="6350000" y="9315805"/>
            <a:ext cx="162941" cy="203200"/>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6</a:t>
            </a:fld>
            <a:endParaRPr/>
          </a:p>
        </p:txBody>
      </p:sp>
      <p:sp>
        <p:nvSpPr>
          <p:cNvPr id="117" name="object 3"/>
          <p:cNvSpPr txBox="1"/>
          <p:nvPr/>
        </p:nvSpPr>
        <p:spPr>
          <a:xfrm>
            <a:off x="922652" y="3435350"/>
            <a:ext cx="11159496" cy="337185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indent="12700" algn="ctr">
              <a:spcBef>
                <a:spcPts val="2200"/>
              </a:spcBef>
              <a:defRPr sz="5500"/>
            </a:pPr>
            <a:r>
              <a:t>データを</a:t>
            </a:r>
          </a:p>
          <a:p>
            <a:pPr indent="12700" algn="ctr">
              <a:spcBef>
                <a:spcPts val="2200"/>
              </a:spcBef>
              <a:defRPr sz="5500"/>
            </a:pPr>
            <a:r>
              <a:t>削除・改ざんされることなく、</a:t>
            </a:r>
          </a:p>
          <a:p>
            <a:pPr indent="12700" algn="ctr">
              <a:spcBef>
                <a:spcPts val="2200"/>
              </a:spcBef>
              <a:defRPr sz="5500"/>
            </a:pPr>
            <a:r>
              <a:t>半永久的に保存することができる</a:t>
            </a:r>
          </a:p>
        </p:txBody>
      </p:sp>
    </p:spTree>
  </p:cSld>
  <p:clrMapOvr>
    <a:masterClrMapping/>
  </p:clrMapOvr>
  <p:transition spd="med"/>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5" name="object 2"/>
          <p:cNvSpPr txBox="1">
            <a:spLocks noGrp="1"/>
          </p:cNvSpPr>
          <p:nvPr>
            <p:ph type="title"/>
          </p:nvPr>
        </p:nvSpPr>
        <p:spPr>
          <a:xfrm>
            <a:off x="3219450" y="891304"/>
            <a:ext cx="7599044" cy="939801"/>
          </a:xfrm>
          <a:prstGeom prst="rect">
            <a:avLst/>
          </a:prstGeom>
        </p:spPr>
        <p:txBody>
          <a:bodyPr/>
          <a:lstStyle>
            <a:lvl1pPr indent="12700">
              <a:spcBef>
                <a:spcPts val="100"/>
              </a:spcBef>
              <a:defRPr spc="400"/>
            </a:lvl1pPr>
          </a:lstStyle>
          <a:p>
            <a:r>
              <a:t>BitcoinとEthereum</a:t>
            </a:r>
          </a:p>
        </p:txBody>
      </p:sp>
      <p:sp>
        <p:nvSpPr>
          <p:cNvPr id="626" name="object 4"/>
          <p:cNvSpPr txBox="1">
            <a:spLocks noGrp="1"/>
          </p:cNvSpPr>
          <p:nvPr>
            <p:ph type="sldNum" sz="quarter" idx="4294967295"/>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spcBef>
                <a:spcPts val="200"/>
              </a:spcBef>
            </a:lvl1pPr>
          </a:lstStyle>
          <a:p>
            <a:fld id="{86CB4B4D-7CA3-9044-876B-883B54F8677D}" type="slidenum">
              <a:t>60</a:t>
            </a:fld>
            <a:endParaRPr/>
          </a:p>
        </p:txBody>
      </p:sp>
      <p:sp>
        <p:nvSpPr>
          <p:cNvPr id="627" name="object 3"/>
          <p:cNvSpPr txBox="1"/>
          <p:nvPr/>
        </p:nvSpPr>
        <p:spPr>
          <a:xfrm>
            <a:off x="588071" y="2794534"/>
            <a:ext cx="11798939" cy="5080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algn="ctr">
              <a:spcBef>
                <a:spcPts val="1300"/>
              </a:spcBef>
              <a:defRPr sz="4000">
                <a:latin typeface="游ゴシック体 ボールド"/>
                <a:ea typeface="游ゴシック体 ボールド"/>
                <a:cs typeface="游ゴシック体 ボールド"/>
                <a:sym typeface="游ゴシック体 ボールド"/>
              </a:defRPr>
            </a:pPr>
            <a:r>
              <a:t>それぞれのブロックチェ</a:t>
            </a:r>
            <a:r>
              <a:rPr spc="-240"/>
              <a:t>ー</a:t>
            </a:r>
            <a:r>
              <a:t>ンには目的・特徴がある</a:t>
            </a:r>
          </a:p>
        </p:txBody>
      </p:sp>
      <p:sp>
        <p:nvSpPr>
          <p:cNvPr id="628" name="Ethereum…"/>
          <p:cNvSpPr txBox="1"/>
          <p:nvPr/>
        </p:nvSpPr>
        <p:spPr>
          <a:xfrm>
            <a:off x="2561218" y="3882414"/>
            <a:ext cx="7882365" cy="223773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p>
            <a:pPr algn="ctr">
              <a:spcBef>
                <a:spcPts val="1200"/>
              </a:spcBef>
              <a:defRPr sz="4000">
                <a:latin typeface="游ゴシック体 ボールド"/>
                <a:ea typeface="游ゴシック体 ボールド"/>
                <a:cs typeface="游ゴシック体 ボールド"/>
                <a:sym typeface="游ゴシック体 ボールド"/>
              </a:defRPr>
            </a:pPr>
            <a:r>
              <a:t>Ethereum</a:t>
            </a:r>
            <a:endParaRPr sz="4800" spc="425"/>
          </a:p>
          <a:p>
            <a:pPr marL="401051" indent="-401051">
              <a:spcBef>
                <a:spcPts val="1200"/>
              </a:spcBef>
              <a:buSzPct val="100000"/>
              <a:buChar char="•"/>
              <a:defRPr sz="3400">
                <a:latin typeface="游ゴシック体 ボールド"/>
                <a:ea typeface="游ゴシック体 ボールド"/>
                <a:cs typeface="游ゴシック体 ボールド"/>
                <a:sym typeface="游ゴシック体 ボールド"/>
              </a:defRPr>
            </a:pPr>
            <a:r>
              <a:t>アプリケーションのプラッ</a:t>
            </a:r>
            <a:r>
              <a:rPr spc="-239"/>
              <a:t>ト</a:t>
            </a:r>
            <a:r>
              <a:t>フォ</a:t>
            </a:r>
            <a:r>
              <a:rPr spc="-136"/>
              <a:t>ー</a:t>
            </a:r>
            <a:r>
              <a:t>ム </a:t>
            </a:r>
          </a:p>
          <a:p>
            <a:pPr marL="401051" indent="-401051">
              <a:spcBef>
                <a:spcPts val="1200"/>
              </a:spcBef>
              <a:buSzPct val="100000"/>
              <a:buChar char="•"/>
              <a:defRPr sz="3400" spc="269">
                <a:latin typeface="游ゴシック体 ボールド"/>
                <a:ea typeface="游ゴシック体 ボールド"/>
                <a:cs typeface="游ゴシック体 ボールド"/>
                <a:sym typeface="游ゴシック体 ボールド"/>
              </a:defRPr>
            </a:pPr>
            <a:r>
              <a:t>World</a:t>
            </a:r>
            <a:r>
              <a:rPr spc="207"/>
              <a:t> </a:t>
            </a:r>
            <a:r>
              <a:rPr spc="297"/>
              <a:t>Computer</a:t>
            </a:r>
          </a:p>
        </p:txBody>
      </p:sp>
      <p:sp>
        <p:nvSpPr>
          <p:cNvPr id="629" name="Bitcoin…"/>
          <p:cNvSpPr txBox="1"/>
          <p:nvPr/>
        </p:nvSpPr>
        <p:spPr>
          <a:xfrm>
            <a:off x="2557607" y="6651289"/>
            <a:ext cx="7889586" cy="239013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lgn="ctr">
              <a:spcBef>
                <a:spcPts val="1200"/>
              </a:spcBef>
              <a:defRPr sz="4800" spc="425">
                <a:latin typeface="游ゴシック体 ボールド"/>
                <a:ea typeface="游ゴシック体 ボールド"/>
                <a:cs typeface="游ゴシック体 ボールド"/>
                <a:sym typeface="游ゴシック体 ボールド"/>
              </a:defRPr>
            </a:pPr>
            <a:r>
              <a:t>Bitcoin</a:t>
            </a:r>
          </a:p>
          <a:p>
            <a:pPr marL="401051" indent="-401051">
              <a:spcBef>
                <a:spcPts val="1200"/>
              </a:spcBef>
              <a:buSzPct val="100000"/>
              <a:buChar char="•"/>
              <a:defRPr sz="3400">
                <a:latin typeface="游ゴシック体 ボールド"/>
                <a:ea typeface="游ゴシック体 ボールド"/>
                <a:cs typeface="游ゴシック体 ボールド"/>
                <a:sym typeface="游ゴシック体 ボールド"/>
              </a:defRPr>
            </a:pPr>
            <a:r>
              <a:t>価値(通貨)の移転に特化 </a:t>
            </a:r>
          </a:p>
          <a:p>
            <a:pPr marL="401051" indent="-401051">
              <a:spcBef>
                <a:spcPts val="1200"/>
              </a:spcBef>
              <a:buSzPct val="100000"/>
              <a:buChar char="•"/>
              <a:defRPr sz="3400" spc="174">
                <a:latin typeface="游ゴシック体 ボールド"/>
                <a:ea typeface="游ゴシック体 ボールド"/>
                <a:cs typeface="游ゴシック体 ボールド"/>
                <a:sym typeface="游ゴシック体 ボールド"/>
              </a:defRPr>
            </a:pPr>
            <a:r>
              <a:t>Digital</a:t>
            </a:r>
            <a:r>
              <a:rPr spc="188"/>
              <a:t> </a:t>
            </a:r>
            <a:r>
              <a:rPr spc="155"/>
              <a:t>Gold</a:t>
            </a:r>
          </a:p>
        </p:txBody>
      </p:sp>
      <p:sp>
        <p:nvSpPr>
          <p:cNvPr id="630" name="object 4"/>
          <p:cNvSpPr txBox="1"/>
          <p:nvPr/>
        </p:nvSpPr>
        <p:spPr>
          <a:xfrm>
            <a:off x="355600" y="253999"/>
            <a:ext cx="841375" cy="3048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12700">
              <a:spcBef>
                <a:spcPts val="100"/>
              </a:spcBef>
              <a:defRPr sz="2400" spc="120"/>
            </a:lvl1pPr>
          </a:lstStyle>
          <a:p>
            <a:r>
              <a:t>3.1.3</a:t>
            </a:r>
          </a:p>
        </p:txBody>
      </p:sp>
    </p:spTree>
  </p:cSld>
  <p:clrMapOvr>
    <a:masterClrMapping/>
  </p:clrMapOvr>
  <p:transition spd="med"/>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 name="object 2"/>
          <p:cNvSpPr txBox="1">
            <a:spLocks noGrp="1"/>
          </p:cNvSpPr>
          <p:nvPr>
            <p:ph type="title"/>
          </p:nvPr>
        </p:nvSpPr>
        <p:spPr>
          <a:xfrm>
            <a:off x="2767012" y="4384038"/>
            <a:ext cx="7470776" cy="985524"/>
          </a:xfrm>
          <a:prstGeom prst="rect">
            <a:avLst/>
          </a:prstGeom>
        </p:spPr>
        <p:txBody>
          <a:bodyPr/>
          <a:lstStyle>
            <a:lvl1pPr indent="11937" defTabSz="859536">
              <a:defRPr sz="5640" spc="282">
                <a:latin typeface="游ゴシック体 ボールド"/>
                <a:ea typeface="游ゴシック体 ボールド"/>
                <a:cs typeface="游ゴシック体 ボールド"/>
                <a:sym typeface="游ゴシック体 ボールド"/>
              </a:defRPr>
            </a:lvl1pPr>
          </a:lstStyle>
          <a:p>
            <a:r>
              <a:t>Ethereumの構成要素</a:t>
            </a:r>
          </a:p>
        </p:txBody>
      </p:sp>
      <p:sp>
        <p:nvSpPr>
          <p:cNvPr id="635" name="object 3"/>
          <p:cNvSpPr txBox="1">
            <a:spLocks noGrp="1"/>
          </p:cNvSpPr>
          <p:nvPr>
            <p:ph type="sldNum" sz="quarter" idx="4294967295"/>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spcBef>
                <a:spcPts val="200"/>
              </a:spcBef>
            </a:lvl1pPr>
          </a:lstStyle>
          <a:p>
            <a:fld id="{86CB4B4D-7CA3-9044-876B-883B54F8677D}" type="slidenum">
              <a:t>61</a:t>
            </a:fld>
            <a:endParaRPr/>
          </a:p>
        </p:txBody>
      </p:sp>
    </p:spTree>
  </p:cSld>
  <p:clrMapOvr>
    <a:masterClrMapping/>
  </p:clrMapOvr>
  <p:transition spd="med"/>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7" name="object 3"/>
          <p:cNvSpPr txBox="1"/>
          <p:nvPr/>
        </p:nvSpPr>
        <p:spPr>
          <a:xfrm>
            <a:off x="2603498" y="2425700"/>
            <a:ext cx="8010781" cy="6350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indent="12700">
              <a:spcBef>
                <a:spcPts val="100"/>
              </a:spcBef>
              <a:defRPr sz="5000" spc="170"/>
            </a:pPr>
            <a:r>
              <a:t>Ethereum</a:t>
            </a:r>
            <a:r>
              <a:rPr spc="305"/>
              <a:t>のネットワーク</a:t>
            </a:r>
          </a:p>
        </p:txBody>
      </p:sp>
      <p:sp>
        <p:nvSpPr>
          <p:cNvPr id="638" name="object 5"/>
          <p:cNvSpPr txBox="1">
            <a:spLocks noGrp="1"/>
          </p:cNvSpPr>
          <p:nvPr>
            <p:ph type="sldNum" sz="quarter" idx="4294967295"/>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spcBef>
                <a:spcPts val="200"/>
              </a:spcBef>
            </a:lvl1pPr>
          </a:lstStyle>
          <a:p>
            <a:fld id="{86CB4B4D-7CA3-9044-876B-883B54F8677D}" type="slidenum">
              <a:t>62</a:t>
            </a:fld>
            <a:endParaRPr/>
          </a:p>
        </p:txBody>
      </p:sp>
      <p:sp>
        <p:nvSpPr>
          <p:cNvPr id="639" name="object 4"/>
          <p:cNvSpPr txBox="1"/>
          <p:nvPr/>
        </p:nvSpPr>
        <p:spPr>
          <a:xfrm>
            <a:off x="3352800" y="914400"/>
            <a:ext cx="6305550" cy="7620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12700">
              <a:spcBef>
                <a:spcPts val="100"/>
              </a:spcBef>
              <a:defRPr sz="6000" spc="385"/>
            </a:lvl1pPr>
          </a:lstStyle>
          <a:p>
            <a:r>
              <a:t>Ethereumの構成</a:t>
            </a:r>
          </a:p>
        </p:txBody>
      </p:sp>
      <p:pic>
        <p:nvPicPr>
          <p:cNvPr id="640" name="イラスト-ページ2 (6).png" descr="イラスト-ページ2 (6).png"/>
          <p:cNvPicPr>
            <a:picLocks noChangeAspect="1"/>
          </p:cNvPicPr>
          <p:nvPr/>
        </p:nvPicPr>
        <p:blipFill>
          <a:blip r:embed="rId3">
            <a:extLst/>
          </a:blip>
          <a:stretch>
            <a:fillRect/>
          </a:stretch>
        </p:blipFill>
        <p:spPr>
          <a:xfrm>
            <a:off x="3644975" y="3374266"/>
            <a:ext cx="5662781" cy="5410111"/>
          </a:xfrm>
          <a:prstGeom prst="rect">
            <a:avLst/>
          </a:prstGeom>
          <a:ln w="12700">
            <a:miter lim="400000"/>
          </a:ln>
        </p:spPr>
      </p:pic>
      <p:sp>
        <p:nvSpPr>
          <p:cNvPr id="641" name="object 4"/>
          <p:cNvSpPr txBox="1"/>
          <p:nvPr/>
        </p:nvSpPr>
        <p:spPr>
          <a:xfrm>
            <a:off x="355600" y="253999"/>
            <a:ext cx="841375" cy="3048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12700">
              <a:spcBef>
                <a:spcPts val="100"/>
              </a:spcBef>
              <a:defRPr sz="2400" spc="120"/>
            </a:lvl1pPr>
          </a:lstStyle>
          <a:p>
            <a:r>
              <a:t>3.2.1</a:t>
            </a:r>
          </a:p>
        </p:txBody>
      </p:sp>
    </p:spTree>
  </p:cSld>
  <p:clrMapOvr>
    <a:masterClrMapping/>
  </p:clrMapOvr>
  <p:transition spd="med"/>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 name="object 5"/>
          <p:cNvSpPr txBox="1"/>
          <p:nvPr/>
        </p:nvSpPr>
        <p:spPr>
          <a:xfrm>
            <a:off x="2603499" y="2425700"/>
            <a:ext cx="8143610" cy="6350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indent="12700">
              <a:spcBef>
                <a:spcPts val="100"/>
              </a:spcBef>
              <a:defRPr sz="5000" spc="170"/>
            </a:pPr>
            <a:r>
              <a:t>Ethereum</a:t>
            </a:r>
            <a:r>
              <a:rPr spc="305"/>
              <a:t>のネットワーク</a:t>
            </a:r>
          </a:p>
        </p:txBody>
      </p:sp>
      <p:sp>
        <p:nvSpPr>
          <p:cNvPr id="646" name="object 7"/>
          <p:cNvSpPr txBox="1">
            <a:spLocks noGrp="1"/>
          </p:cNvSpPr>
          <p:nvPr>
            <p:ph type="sldNum" sz="quarter" idx="4294967295"/>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spcBef>
                <a:spcPts val="200"/>
              </a:spcBef>
            </a:lvl1pPr>
          </a:lstStyle>
          <a:p>
            <a:fld id="{86CB4B4D-7CA3-9044-876B-883B54F8677D}" type="slidenum">
              <a:t>63</a:t>
            </a:fld>
            <a:endParaRPr/>
          </a:p>
        </p:txBody>
      </p:sp>
      <p:sp>
        <p:nvSpPr>
          <p:cNvPr id="647" name="object 6"/>
          <p:cNvSpPr txBox="1"/>
          <p:nvPr/>
        </p:nvSpPr>
        <p:spPr>
          <a:xfrm>
            <a:off x="3352800" y="914400"/>
            <a:ext cx="6305550" cy="7620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12700">
              <a:spcBef>
                <a:spcPts val="100"/>
              </a:spcBef>
              <a:defRPr sz="6000" spc="385"/>
            </a:lvl1pPr>
          </a:lstStyle>
          <a:p>
            <a:r>
              <a:t>Ethereumの構成</a:t>
            </a:r>
          </a:p>
        </p:txBody>
      </p:sp>
      <p:pic>
        <p:nvPicPr>
          <p:cNvPr id="648" name="イラスト-ページ2 (6).png" descr="イラスト-ページ2 (6).png"/>
          <p:cNvPicPr>
            <a:picLocks noChangeAspect="1"/>
          </p:cNvPicPr>
          <p:nvPr/>
        </p:nvPicPr>
        <p:blipFill>
          <a:blip r:embed="rId3">
            <a:extLst/>
          </a:blip>
          <a:stretch>
            <a:fillRect/>
          </a:stretch>
        </p:blipFill>
        <p:spPr>
          <a:xfrm>
            <a:off x="3644975" y="3374266"/>
            <a:ext cx="5662781" cy="5410111"/>
          </a:xfrm>
          <a:prstGeom prst="rect">
            <a:avLst/>
          </a:prstGeom>
          <a:ln w="12700">
            <a:miter lim="400000"/>
          </a:ln>
        </p:spPr>
      </p:pic>
      <p:sp>
        <p:nvSpPr>
          <p:cNvPr id="649" name="円: 塗りつぶしなし 2"/>
          <p:cNvSpPr/>
          <p:nvPr/>
        </p:nvSpPr>
        <p:spPr>
          <a:xfrm>
            <a:off x="3371850" y="4233862"/>
            <a:ext cx="1574800" cy="1571627"/>
          </a:xfrm>
          <a:custGeom>
            <a:avLst/>
            <a:gdLst/>
            <a:ahLst/>
            <a:cxnLst>
              <a:cxn ang="0">
                <a:pos x="wd2" y="hd2"/>
              </a:cxn>
              <a:cxn ang="5400000">
                <a:pos x="wd2" y="hd2"/>
              </a:cxn>
              <a:cxn ang="10800000">
                <a:pos x="wd2" y="hd2"/>
              </a:cxn>
              <a:cxn ang="16200000">
                <a:pos x="wd2" y="hd2"/>
              </a:cxn>
            </a:cxnLst>
            <a:rect l="0" t="0" r="r" b="b"/>
            <a:pathLst>
              <a:path w="21600" h="21600" extrusionOk="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621" y="10800"/>
                </a:moveTo>
                <a:cubicBezTo>
                  <a:pt x="621" y="16421"/>
                  <a:pt x="5179" y="20977"/>
                  <a:pt x="10800" y="20977"/>
                </a:cubicBezTo>
                <a:cubicBezTo>
                  <a:pt x="16421" y="20977"/>
                  <a:pt x="20979" y="16421"/>
                  <a:pt x="20979" y="10800"/>
                </a:cubicBezTo>
                <a:cubicBezTo>
                  <a:pt x="20979" y="5179"/>
                  <a:pt x="16421" y="623"/>
                  <a:pt x="10800" y="623"/>
                </a:cubicBezTo>
                <a:cubicBezTo>
                  <a:pt x="5179" y="623"/>
                  <a:pt x="621" y="5179"/>
                  <a:pt x="621" y="10800"/>
                </a:cubicBezTo>
                <a:close/>
              </a:path>
            </a:pathLst>
          </a:custGeom>
          <a:solidFill>
            <a:srgbClr val="FF0000"/>
          </a:solidFill>
          <a:ln w="25400">
            <a:solidFill>
              <a:srgbClr val="FF0000"/>
            </a:solidFill>
          </a:ln>
          <a:effectLst>
            <a:outerShdw blurRad="38100" dist="23000" dir="5400000" rotWithShape="0">
              <a:srgbClr val="000000">
                <a:alpha val="35000"/>
              </a:srgbClr>
            </a:outerShdw>
          </a:effectLst>
        </p:spPr>
        <p:txBody>
          <a:bodyPr lIns="45718" tIns="45718" rIns="45718" bIns="45718" anchor="ctr"/>
          <a:lstStyle/>
          <a:p>
            <a:endParaRPr/>
          </a:p>
        </p:txBody>
      </p:sp>
      <p:sp>
        <p:nvSpPr>
          <p:cNvPr id="650" name="object 4"/>
          <p:cNvSpPr txBox="1"/>
          <p:nvPr/>
        </p:nvSpPr>
        <p:spPr>
          <a:xfrm>
            <a:off x="355600" y="275263"/>
            <a:ext cx="841375" cy="3048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12700">
              <a:spcBef>
                <a:spcPts val="100"/>
              </a:spcBef>
              <a:defRPr sz="2400" spc="120"/>
            </a:lvl1pPr>
          </a:lstStyle>
          <a:p>
            <a:r>
              <a:t>3.2.1</a:t>
            </a:r>
          </a:p>
        </p:txBody>
      </p:sp>
    </p:spTree>
  </p:cSld>
  <p:clrMapOvr>
    <a:masterClrMapping/>
  </p:clrMapOvr>
  <p:transition spd="med"/>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4" name="object 3"/>
          <p:cNvSpPr/>
          <p:nvPr/>
        </p:nvSpPr>
        <p:spPr>
          <a:xfrm>
            <a:off x="898691" y="3892677"/>
            <a:ext cx="11945547" cy="5105403"/>
          </a:xfrm>
          <a:custGeom>
            <a:avLst/>
            <a:gdLst/>
            <a:ahLst/>
            <a:cxnLst>
              <a:cxn ang="0">
                <a:pos x="wd2" y="hd2"/>
              </a:cxn>
              <a:cxn ang="5400000">
                <a:pos x="wd2" y="hd2"/>
              </a:cxn>
              <a:cxn ang="10800000">
                <a:pos x="wd2" y="hd2"/>
              </a:cxn>
              <a:cxn ang="16200000">
                <a:pos x="wd2" y="hd2"/>
              </a:cxn>
            </a:cxnLst>
            <a:rect l="0" t="0" r="r" b="b"/>
            <a:pathLst>
              <a:path w="21600" h="21600" extrusionOk="0">
                <a:moveTo>
                  <a:pt x="21600" y="3167"/>
                </a:moveTo>
                <a:lnTo>
                  <a:pt x="21592" y="2964"/>
                </a:lnTo>
                <a:lnTo>
                  <a:pt x="21570" y="2774"/>
                </a:lnTo>
                <a:lnTo>
                  <a:pt x="21534" y="2599"/>
                </a:lnTo>
                <a:lnTo>
                  <a:pt x="21487" y="2442"/>
                </a:lnTo>
                <a:lnTo>
                  <a:pt x="21429" y="2306"/>
                </a:lnTo>
                <a:lnTo>
                  <a:pt x="21362" y="2195"/>
                </a:lnTo>
                <a:lnTo>
                  <a:pt x="21287" y="2112"/>
                </a:lnTo>
                <a:lnTo>
                  <a:pt x="21206" y="2060"/>
                </a:lnTo>
                <a:lnTo>
                  <a:pt x="21119" y="2042"/>
                </a:lnTo>
                <a:lnTo>
                  <a:pt x="3378" y="2042"/>
                </a:lnTo>
                <a:lnTo>
                  <a:pt x="2415" y="0"/>
                </a:lnTo>
                <a:lnTo>
                  <a:pt x="1452" y="2042"/>
                </a:lnTo>
                <a:lnTo>
                  <a:pt x="482" y="2042"/>
                </a:lnTo>
                <a:lnTo>
                  <a:pt x="395" y="2060"/>
                </a:lnTo>
                <a:lnTo>
                  <a:pt x="314" y="2112"/>
                </a:lnTo>
                <a:lnTo>
                  <a:pt x="239" y="2195"/>
                </a:lnTo>
                <a:lnTo>
                  <a:pt x="171" y="2306"/>
                </a:lnTo>
                <a:lnTo>
                  <a:pt x="113" y="2442"/>
                </a:lnTo>
                <a:lnTo>
                  <a:pt x="66" y="2599"/>
                </a:lnTo>
                <a:lnTo>
                  <a:pt x="30" y="2774"/>
                </a:lnTo>
                <a:lnTo>
                  <a:pt x="8" y="2964"/>
                </a:lnTo>
                <a:lnTo>
                  <a:pt x="0" y="3167"/>
                </a:lnTo>
                <a:lnTo>
                  <a:pt x="0" y="20473"/>
                </a:lnTo>
                <a:lnTo>
                  <a:pt x="8" y="20676"/>
                </a:lnTo>
                <a:lnTo>
                  <a:pt x="30" y="20866"/>
                </a:lnTo>
                <a:lnTo>
                  <a:pt x="66" y="21042"/>
                </a:lnTo>
                <a:lnTo>
                  <a:pt x="113" y="21199"/>
                </a:lnTo>
                <a:lnTo>
                  <a:pt x="171" y="21335"/>
                </a:lnTo>
                <a:lnTo>
                  <a:pt x="239" y="21446"/>
                </a:lnTo>
                <a:lnTo>
                  <a:pt x="314" y="21529"/>
                </a:lnTo>
                <a:lnTo>
                  <a:pt x="395" y="21582"/>
                </a:lnTo>
                <a:lnTo>
                  <a:pt x="482" y="21600"/>
                </a:lnTo>
                <a:lnTo>
                  <a:pt x="21119" y="21600"/>
                </a:lnTo>
                <a:lnTo>
                  <a:pt x="21206" y="21582"/>
                </a:lnTo>
                <a:lnTo>
                  <a:pt x="21287" y="21529"/>
                </a:lnTo>
                <a:lnTo>
                  <a:pt x="21362" y="21446"/>
                </a:lnTo>
                <a:lnTo>
                  <a:pt x="21429" y="21335"/>
                </a:lnTo>
                <a:lnTo>
                  <a:pt x="21487" y="21199"/>
                </a:lnTo>
                <a:lnTo>
                  <a:pt x="21534" y="21042"/>
                </a:lnTo>
                <a:lnTo>
                  <a:pt x="21570" y="20866"/>
                </a:lnTo>
                <a:lnTo>
                  <a:pt x="21592" y="20676"/>
                </a:lnTo>
                <a:lnTo>
                  <a:pt x="21600" y="20473"/>
                </a:lnTo>
                <a:lnTo>
                  <a:pt x="21600" y="3167"/>
                </a:lnTo>
                <a:close/>
              </a:path>
            </a:pathLst>
          </a:custGeom>
          <a:ln w="50800">
            <a:solidFill>
              <a:srgbClr val="000000"/>
            </a:solidFill>
          </a:ln>
        </p:spPr>
        <p:txBody>
          <a:bodyPr lIns="45718" tIns="45718" rIns="45718" bIns="45718"/>
          <a:lstStyle/>
          <a:p>
            <a:endParaRPr/>
          </a:p>
        </p:txBody>
      </p:sp>
      <p:sp>
        <p:nvSpPr>
          <p:cNvPr id="655" name="object 5"/>
          <p:cNvSpPr/>
          <p:nvPr/>
        </p:nvSpPr>
        <p:spPr>
          <a:xfrm>
            <a:off x="1676130" y="4616879"/>
            <a:ext cx="9840398" cy="770169"/>
          </a:xfrm>
          <a:prstGeom prst="rect">
            <a:avLst/>
          </a:prstGeom>
          <a:blipFill>
            <a:blip r:embed="rId3"/>
            <a:stretch>
              <a:fillRect/>
            </a:stretch>
          </a:blipFill>
          <a:ln w="12700">
            <a:miter lim="400000"/>
          </a:ln>
        </p:spPr>
        <p:txBody>
          <a:bodyPr lIns="45718" tIns="45718" rIns="45718" bIns="45718"/>
          <a:lstStyle/>
          <a:p>
            <a:endParaRPr/>
          </a:p>
        </p:txBody>
      </p:sp>
      <p:graphicFrame>
        <p:nvGraphicFramePr>
          <p:cNvPr id="656" name="object 6"/>
          <p:cNvGraphicFramePr/>
          <p:nvPr/>
        </p:nvGraphicFramePr>
        <p:xfrm>
          <a:off x="3835400" y="5638800"/>
          <a:ext cx="8564243" cy="3058458"/>
        </p:xfrm>
        <a:graphic>
          <a:graphicData uri="http://schemas.openxmlformats.org/drawingml/2006/table">
            <a:tbl>
              <a:tblPr>
                <a:tableStyleId>{4C3C2611-4C71-4FC5-86AE-919BDF0F9419}</a:tableStyleId>
              </a:tblPr>
              <a:tblGrid>
                <a:gridCol w="1712595"/>
                <a:gridCol w="1661795"/>
                <a:gridCol w="1661793"/>
                <a:gridCol w="1863090"/>
                <a:gridCol w="1664970"/>
              </a:tblGrid>
              <a:tr h="611695">
                <a:tc>
                  <a:txBody>
                    <a:bodyPr/>
                    <a:lstStyle/>
                    <a:p>
                      <a:pPr indent="0" algn="ctr">
                        <a:spcBef>
                          <a:spcPts val="1000"/>
                        </a:spcBef>
                        <a:defRPr sz="2200" spc="0">
                          <a:solidFill>
                            <a:srgbClr val="FFFFFF"/>
                          </a:solidFill>
                        </a:defRPr>
                      </a:pPr>
                      <a:r>
                        <a:t>アド</a:t>
                      </a:r>
                      <a:r>
                        <a:rPr spc="-135"/>
                        <a:t>レ</a:t>
                      </a:r>
                      <a:r>
                        <a:t>ス</a:t>
                      </a:r>
                    </a:p>
                  </a:txBody>
                  <a:tcPr marL="0" marR="0" marT="0" marB="0" anchor="ctr" horzOverflow="overflow">
                    <a:solidFill>
                      <a:srgbClr val="004D80"/>
                    </a:solidFill>
                  </a:tcPr>
                </a:tc>
                <a:tc>
                  <a:txBody>
                    <a:bodyPr/>
                    <a:lstStyle/>
                    <a:p>
                      <a:pPr indent="0" algn="ctr">
                        <a:spcBef>
                          <a:spcPts val="1000"/>
                        </a:spcBef>
                        <a:defRPr sz="1800" spc="0"/>
                      </a:pPr>
                      <a:r>
                        <a:rPr sz="2200" spc="150">
                          <a:solidFill>
                            <a:srgbClr val="FFFFFF"/>
                          </a:solidFill>
                        </a:rPr>
                        <a:t>Nonce</a:t>
                      </a:r>
                    </a:p>
                  </a:txBody>
                  <a:tcPr marL="0" marR="0" marT="0" marB="0" anchor="ctr" horzOverflow="overflow">
                    <a:solidFill>
                      <a:srgbClr val="004D80"/>
                    </a:solidFill>
                  </a:tcPr>
                </a:tc>
                <a:tc>
                  <a:txBody>
                    <a:bodyPr/>
                    <a:lstStyle/>
                    <a:p>
                      <a:pPr indent="0" algn="ctr">
                        <a:spcBef>
                          <a:spcPts val="1000"/>
                        </a:spcBef>
                        <a:defRPr sz="1800" spc="0"/>
                      </a:pPr>
                      <a:r>
                        <a:rPr sz="2200" spc="150">
                          <a:solidFill>
                            <a:srgbClr val="FFFFFF"/>
                          </a:solidFill>
                        </a:rPr>
                        <a:t>Balance</a:t>
                      </a:r>
                    </a:p>
                  </a:txBody>
                  <a:tcPr marL="0" marR="0" marT="0" marB="0" anchor="ctr" horzOverflow="overflow">
                    <a:solidFill>
                      <a:srgbClr val="004D80"/>
                    </a:solidFill>
                  </a:tcPr>
                </a:tc>
                <a:tc>
                  <a:txBody>
                    <a:bodyPr/>
                    <a:lstStyle/>
                    <a:p>
                      <a:pPr indent="46355" algn="ctr">
                        <a:spcBef>
                          <a:spcPts val="1000"/>
                        </a:spcBef>
                        <a:defRPr sz="2200" spc="158">
                          <a:solidFill>
                            <a:srgbClr val="FFFFFF"/>
                          </a:solidFill>
                        </a:defRPr>
                      </a:pPr>
                      <a:r>
                        <a:t>code</a:t>
                      </a:r>
                      <a:r>
                        <a:rPr spc="95"/>
                        <a:t> </a:t>
                      </a:r>
                      <a:r>
                        <a:rPr spc="195"/>
                        <a:t>Hash</a:t>
                      </a:r>
                    </a:p>
                  </a:txBody>
                  <a:tcPr marL="0" marR="0" marT="0" marB="0" anchor="ctr" horzOverflow="overflow">
                    <a:solidFill>
                      <a:srgbClr val="004D80"/>
                    </a:solidFill>
                  </a:tcPr>
                </a:tc>
                <a:tc>
                  <a:txBody>
                    <a:bodyPr/>
                    <a:lstStyle/>
                    <a:p>
                      <a:pPr marR="35559" indent="0" algn="ctr">
                        <a:spcBef>
                          <a:spcPts val="1000"/>
                        </a:spcBef>
                        <a:defRPr sz="1800" spc="0"/>
                      </a:pPr>
                      <a:r>
                        <a:rPr sz="2200">
                          <a:solidFill>
                            <a:srgbClr val="FFFFFF"/>
                          </a:solidFill>
                        </a:rPr>
                        <a:t>その他</a:t>
                      </a:r>
                    </a:p>
                  </a:txBody>
                  <a:tcPr marL="0" marR="0" marT="0" marB="0" anchor="ctr" horzOverflow="overflow">
                    <a:solidFill>
                      <a:srgbClr val="004D80"/>
                    </a:solidFill>
                  </a:tcPr>
                </a:tc>
              </a:tr>
              <a:tr h="611695">
                <a:tc>
                  <a:txBody>
                    <a:bodyPr/>
                    <a:lstStyle/>
                    <a:p>
                      <a:pPr indent="0" algn="ctr">
                        <a:spcBef>
                          <a:spcPts val="1000"/>
                        </a:spcBef>
                        <a:defRPr sz="1800" spc="0"/>
                      </a:pPr>
                      <a:r>
                        <a:rPr sz="2200" spc="180">
                          <a:solidFill>
                            <a:srgbClr val="FFFFFF"/>
                          </a:solidFill>
                        </a:rPr>
                        <a:t>12345</a:t>
                      </a:r>
                    </a:p>
                  </a:txBody>
                  <a:tcPr marL="0" marR="0" marT="0" marB="0" anchor="ctr" horzOverflow="overflow">
                    <a:solidFill>
                      <a:srgbClr val="0076BA"/>
                    </a:solidFill>
                  </a:tcPr>
                </a:tc>
                <a:tc>
                  <a:txBody>
                    <a:bodyPr/>
                    <a:lstStyle/>
                    <a:p>
                      <a:pPr indent="0" algn="ctr">
                        <a:spcBef>
                          <a:spcPts val="1000"/>
                        </a:spcBef>
                        <a:defRPr sz="1800" spc="0"/>
                      </a:pPr>
                      <a:r>
                        <a:rPr sz="2200"/>
                        <a:t>1</a:t>
                      </a:r>
                    </a:p>
                  </a:txBody>
                  <a:tcPr marL="0" marR="0" marT="0" marB="0" anchor="ctr" horzOverflow="overflow"/>
                </a:tc>
                <a:tc>
                  <a:txBody>
                    <a:bodyPr/>
                    <a:lstStyle/>
                    <a:p>
                      <a:pPr indent="0" algn="ctr">
                        <a:spcBef>
                          <a:spcPts val="1000"/>
                        </a:spcBef>
                        <a:defRPr sz="1800" spc="0"/>
                      </a:pPr>
                      <a:r>
                        <a:rPr sz="2200" spc="145"/>
                        <a:t>10</a:t>
                      </a:r>
                    </a:p>
                  </a:txBody>
                  <a:tcPr marL="0" marR="0" marT="0" marB="0" anchor="ctr" horzOverflow="overflow"/>
                </a:tc>
                <a:tc>
                  <a:txBody>
                    <a:bodyPr/>
                    <a:lstStyle/>
                    <a:p>
                      <a:pPr indent="0" algn="ctr">
                        <a:spcBef>
                          <a:spcPts val="1000"/>
                        </a:spcBef>
                        <a:defRPr sz="1800" spc="0"/>
                      </a:pPr>
                      <a:r>
                        <a:rPr sz="2200" spc="114"/>
                        <a:t>1ef445g</a:t>
                      </a:r>
                    </a:p>
                  </a:txBody>
                  <a:tcPr marL="0" marR="0" marT="0" marB="0" anchor="ctr" horzOverflow="overflow"/>
                </a:tc>
                <a:tc>
                  <a:txBody>
                    <a:bodyPr/>
                    <a:lstStyle/>
                    <a:p>
                      <a:pPr indent="0">
                        <a:defRPr sz="2400" spc="0"/>
                      </a:pPr>
                      <a:endParaRPr/>
                    </a:p>
                  </a:txBody>
                  <a:tcPr marL="0" marR="0" marT="0" marB="0" anchor="ctr" horzOverflow="overflow"/>
                </a:tc>
              </a:tr>
              <a:tr h="611682">
                <a:tc>
                  <a:txBody>
                    <a:bodyPr/>
                    <a:lstStyle/>
                    <a:p>
                      <a:pPr indent="0" algn="ctr">
                        <a:spcBef>
                          <a:spcPts val="1000"/>
                        </a:spcBef>
                        <a:defRPr sz="1800" spc="0"/>
                      </a:pPr>
                      <a:r>
                        <a:rPr sz="2200" spc="204">
                          <a:solidFill>
                            <a:srgbClr val="FFFFFF"/>
                          </a:solidFill>
                        </a:rPr>
                        <a:t>abcdef</a:t>
                      </a:r>
                    </a:p>
                  </a:txBody>
                  <a:tcPr marL="0" marR="0" marT="0" marB="0" anchor="ctr" horzOverflow="overflow">
                    <a:solidFill>
                      <a:srgbClr val="0076BA"/>
                    </a:solidFill>
                  </a:tcPr>
                </a:tc>
                <a:tc>
                  <a:txBody>
                    <a:bodyPr/>
                    <a:lstStyle/>
                    <a:p>
                      <a:pPr indent="0" algn="ctr">
                        <a:spcBef>
                          <a:spcPts val="1000"/>
                        </a:spcBef>
                        <a:defRPr sz="1800" spc="0"/>
                      </a:pPr>
                      <a:r>
                        <a:rPr sz="2200"/>
                        <a:t>2</a:t>
                      </a:r>
                    </a:p>
                  </a:txBody>
                  <a:tcPr marL="0" marR="0" marT="0" marB="0" anchor="ctr" horzOverflow="overflow">
                    <a:solidFill>
                      <a:srgbClr val="E3E5E8"/>
                    </a:solidFill>
                  </a:tcPr>
                </a:tc>
                <a:tc>
                  <a:txBody>
                    <a:bodyPr/>
                    <a:lstStyle/>
                    <a:p>
                      <a:pPr indent="0" algn="ctr">
                        <a:spcBef>
                          <a:spcPts val="1000"/>
                        </a:spcBef>
                        <a:defRPr sz="1800" spc="0"/>
                      </a:pPr>
                      <a:r>
                        <a:rPr sz="2200" spc="145"/>
                        <a:t>100</a:t>
                      </a:r>
                    </a:p>
                  </a:txBody>
                  <a:tcPr marL="0" marR="0" marT="0" marB="0" anchor="ctr" horzOverflow="overflow">
                    <a:solidFill>
                      <a:srgbClr val="E3E5E8"/>
                    </a:solidFill>
                  </a:tcPr>
                </a:tc>
                <a:tc>
                  <a:txBody>
                    <a:bodyPr/>
                    <a:lstStyle/>
                    <a:p>
                      <a:pPr indent="0" algn="ctr">
                        <a:spcBef>
                          <a:spcPts val="1000"/>
                        </a:spcBef>
                        <a:defRPr sz="1800" spc="0"/>
                      </a:pPr>
                      <a:r>
                        <a:rPr sz="2200" spc="4"/>
                        <a:t>ﬀeh3vl5e</a:t>
                      </a:r>
                    </a:p>
                  </a:txBody>
                  <a:tcPr marL="0" marR="0" marT="0" marB="0" anchor="ctr" horzOverflow="overflow">
                    <a:solidFill>
                      <a:srgbClr val="E3E5E8"/>
                    </a:solidFill>
                  </a:tcPr>
                </a:tc>
                <a:tc>
                  <a:txBody>
                    <a:bodyPr/>
                    <a:lstStyle/>
                    <a:p>
                      <a:pPr marR="35559" indent="0" algn="ctr">
                        <a:spcBef>
                          <a:spcPts val="1000"/>
                        </a:spcBef>
                        <a:defRPr sz="1800" spc="0"/>
                      </a:pPr>
                      <a:r>
                        <a:rPr sz="2200" spc="-65"/>
                        <a:t>Hello</a:t>
                      </a:r>
                    </a:p>
                  </a:txBody>
                  <a:tcPr marL="0" marR="0" marT="0" marB="0" anchor="ctr" horzOverflow="overflow">
                    <a:solidFill>
                      <a:srgbClr val="E3E5E8"/>
                    </a:solidFill>
                  </a:tcPr>
                </a:tc>
              </a:tr>
              <a:tr h="611695">
                <a:tc>
                  <a:txBody>
                    <a:bodyPr/>
                    <a:lstStyle/>
                    <a:p>
                      <a:pPr marR="4442" indent="0" algn="ctr">
                        <a:spcBef>
                          <a:spcPts val="1000"/>
                        </a:spcBef>
                        <a:defRPr sz="1800" spc="0"/>
                      </a:pPr>
                      <a:r>
                        <a:rPr sz="2200" spc="180">
                          <a:solidFill>
                            <a:srgbClr val="FFFFFF"/>
                          </a:solidFill>
                        </a:rPr>
                        <a:t>1a2b3c4</a:t>
                      </a:r>
                    </a:p>
                  </a:txBody>
                  <a:tcPr marL="0" marR="0" marT="0" marB="0" anchor="ctr" horzOverflow="overflow">
                    <a:solidFill>
                      <a:srgbClr val="0076BA"/>
                    </a:solidFill>
                  </a:tcPr>
                </a:tc>
                <a:tc>
                  <a:txBody>
                    <a:bodyPr/>
                    <a:lstStyle/>
                    <a:p>
                      <a:pPr indent="0" algn="ctr">
                        <a:spcBef>
                          <a:spcPts val="1000"/>
                        </a:spcBef>
                        <a:defRPr sz="1800" spc="0"/>
                      </a:pPr>
                      <a:r>
                        <a:rPr sz="2200"/>
                        <a:t>1</a:t>
                      </a:r>
                    </a:p>
                  </a:txBody>
                  <a:tcPr marL="0" marR="0" marT="0" marB="0" anchor="ctr" horzOverflow="overflow"/>
                </a:tc>
                <a:tc>
                  <a:txBody>
                    <a:bodyPr/>
                    <a:lstStyle/>
                    <a:p>
                      <a:pPr indent="0" algn="ctr">
                        <a:spcBef>
                          <a:spcPts val="1000"/>
                        </a:spcBef>
                        <a:defRPr sz="1800" spc="0"/>
                      </a:pPr>
                      <a:r>
                        <a:rPr sz="2200" spc="65"/>
                        <a:t>0.03</a:t>
                      </a:r>
                    </a:p>
                  </a:txBody>
                  <a:tcPr marL="0" marR="0" marT="0" marB="0" anchor="ctr" horzOverflow="overflow"/>
                </a:tc>
                <a:tc>
                  <a:txBody>
                    <a:bodyPr/>
                    <a:lstStyle/>
                    <a:p>
                      <a:pPr indent="0" algn="ctr">
                        <a:spcBef>
                          <a:spcPts val="1000"/>
                        </a:spcBef>
                        <a:defRPr sz="1800" spc="0"/>
                      </a:pPr>
                      <a:r>
                        <a:rPr sz="2200" spc="15"/>
                        <a:t>nefvbef</a:t>
                      </a:r>
                    </a:p>
                  </a:txBody>
                  <a:tcPr marL="0" marR="0" marT="0" marB="0" anchor="ctr" horzOverflow="overflow"/>
                </a:tc>
                <a:tc>
                  <a:txBody>
                    <a:bodyPr/>
                    <a:lstStyle/>
                    <a:p>
                      <a:pPr marR="35559" indent="0" algn="ctr">
                        <a:spcBef>
                          <a:spcPts val="1000"/>
                        </a:spcBef>
                        <a:defRPr sz="1800" spc="0"/>
                      </a:pPr>
                      <a:r>
                        <a:rPr sz="2200"/>
                        <a:t>こんにちわ</a:t>
                      </a:r>
                    </a:p>
                  </a:txBody>
                  <a:tcPr marL="0" marR="0" marT="0" marB="0" anchor="ctr" horzOverflow="overflow"/>
                </a:tc>
              </a:tr>
              <a:tr h="611691">
                <a:tc>
                  <a:txBody>
                    <a:bodyPr/>
                    <a:lstStyle/>
                    <a:p>
                      <a:pPr marR="5712" indent="0" algn="ctr">
                        <a:spcBef>
                          <a:spcPts val="1000"/>
                        </a:spcBef>
                        <a:defRPr sz="1800" spc="0"/>
                      </a:pPr>
                      <a:r>
                        <a:rPr sz="2200" spc="180">
                          <a:solidFill>
                            <a:srgbClr val="FFFFFF"/>
                          </a:solidFill>
                        </a:rPr>
                        <a:t>a1b2c3d</a:t>
                      </a:r>
                    </a:p>
                  </a:txBody>
                  <a:tcPr marL="0" marR="0" marT="0" marB="0" anchor="ctr" horzOverflow="overflow">
                    <a:solidFill>
                      <a:srgbClr val="0076BA"/>
                    </a:solidFill>
                  </a:tcPr>
                </a:tc>
                <a:tc>
                  <a:txBody>
                    <a:bodyPr/>
                    <a:lstStyle/>
                    <a:p>
                      <a:pPr indent="0" algn="ctr">
                        <a:spcBef>
                          <a:spcPts val="1000"/>
                        </a:spcBef>
                        <a:defRPr sz="1800" spc="0"/>
                      </a:pPr>
                      <a:r>
                        <a:rPr sz="2200"/>
                        <a:t>5</a:t>
                      </a:r>
                    </a:p>
                  </a:txBody>
                  <a:tcPr marL="0" marR="0" marT="0" marB="0" anchor="ctr" horzOverflow="overflow">
                    <a:solidFill>
                      <a:srgbClr val="E3E5E8"/>
                    </a:solidFill>
                  </a:tcPr>
                </a:tc>
                <a:tc>
                  <a:txBody>
                    <a:bodyPr/>
                    <a:lstStyle/>
                    <a:p>
                      <a:pPr indent="0" algn="ctr">
                        <a:spcBef>
                          <a:spcPts val="1000"/>
                        </a:spcBef>
                        <a:defRPr sz="1800" spc="0"/>
                      </a:pPr>
                      <a:r>
                        <a:rPr sz="2200"/>
                        <a:t>0</a:t>
                      </a:r>
                    </a:p>
                  </a:txBody>
                  <a:tcPr marL="0" marR="0" marT="0" marB="0" anchor="ctr" horzOverflow="overflow">
                    <a:solidFill>
                      <a:srgbClr val="E3E5E8"/>
                    </a:solidFill>
                  </a:tcPr>
                </a:tc>
                <a:tc>
                  <a:txBody>
                    <a:bodyPr/>
                    <a:lstStyle/>
                    <a:p>
                      <a:pPr indent="0" algn="ctr">
                        <a:spcBef>
                          <a:spcPts val="1000"/>
                        </a:spcBef>
                        <a:defRPr sz="1800" spc="0"/>
                      </a:pPr>
                      <a:r>
                        <a:rPr sz="2200" spc="114"/>
                        <a:t>1ef445g</a:t>
                      </a:r>
                    </a:p>
                  </a:txBody>
                  <a:tcPr marL="0" marR="0" marT="0" marB="0" anchor="ctr" horzOverflow="overflow">
                    <a:solidFill>
                      <a:srgbClr val="E3E5E8"/>
                    </a:solidFill>
                  </a:tcPr>
                </a:tc>
                <a:tc>
                  <a:txBody>
                    <a:bodyPr/>
                    <a:lstStyle/>
                    <a:p>
                      <a:pPr indent="0">
                        <a:defRPr sz="2400" spc="0"/>
                      </a:pPr>
                      <a:endParaRPr/>
                    </a:p>
                  </a:txBody>
                  <a:tcPr marL="0" marR="0" marT="0" marB="0" anchor="ctr" horzOverflow="overflow">
                    <a:solidFill>
                      <a:srgbClr val="E3E5E8"/>
                    </a:solidFill>
                  </a:tcPr>
                </a:tc>
              </a:tr>
            </a:tbl>
          </a:graphicData>
        </a:graphic>
      </p:graphicFrame>
      <p:sp>
        <p:nvSpPr>
          <p:cNvPr id="657" name="object 9"/>
          <p:cNvSpPr txBox="1">
            <a:spLocks noGrp="1"/>
          </p:cNvSpPr>
          <p:nvPr>
            <p:ph type="sldNum" sz="quarter" idx="4294967295"/>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spcBef>
                <a:spcPts val="200"/>
              </a:spcBef>
            </a:lvl1pPr>
          </a:lstStyle>
          <a:p>
            <a:fld id="{86CB4B4D-7CA3-9044-876B-883B54F8677D}" type="slidenum">
              <a:t>64</a:t>
            </a:fld>
            <a:endParaRPr/>
          </a:p>
        </p:txBody>
      </p:sp>
      <p:sp>
        <p:nvSpPr>
          <p:cNvPr id="658" name="object 7"/>
          <p:cNvSpPr txBox="1"/>
          <p:nvPr/>
        </p:nvSpPr>
        <p:spPr>
          <a:xfrm>
            <a:off x="1054099" y="6972299"/>
            <a:ext cx="2759713" cy="7747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indent="12700" algn="ctr">
              <a:spcBef>
                <a:spcPts val="100"/>
              </a:spcBef>
              <a:defRPr sz="2400">
                <a:latin typeface="游ゴシック体 ボールド"/>
                <a:ea typeface="游ゴシック体 ボールド"/>
                <a:cs typeface="游ゴシック体 ボールド"/>
                <a:sym typeface="游ゴシック体 ボールド"/>
              </a:defRPr>
            </a:pPr>
            <a:r>
              <a:t>アカウントの</a:t>
            </a:r>
          </a:p>
          <a:p>
            <a:pPr indent="12700" algn="ctr">
              <a:spcBef>
                <a:spcPts val="100"/>
              </a:spcBef>
              <a:defRPr sz="2400" spc="-75">
                <a:latin typeface="游ゴシック体 ボールド"/>
                <a:ea typeface="游ゴシック体 ボールド"/>
                <a:cs typeface="游ゴシック体 ボールド"/>
                <a:sym typeface="游ゴシック体 ボールド"/>
              </a:defRPr>
            </a:pPr>
            <a:r>
              <a:t>リ</a:t>
            </a:r>
            <a:r>
              <a:rPr spc="0"/>
              <a:t>スト</a:t>
            </a:r>
          </a:p>
        </p:txBody>
      </p:sp>
      <p:sp>
        <p:nvSpPr>
          <p:cNvPr id="659" name="object 8"/>
          <p:cNvSpPr txBox="1">
            <a:spLocks noGrp="1"/>
          </p:cNvSpPr>
          <p:nvPr>
            <p:ph type="title"/>
          </p:nvPr>
        </p:nvSpPr>
        <p:spPr>
          <a:xfrm>
            <a:off x="3848100" y="901700"/>
            <a:ext cx="5313680" cy="939800"/>
          </a:xfrm>
          <a:prstGeom prst="rect">
            <a:avLst/>
          </a:prstGeom>
        </p:spPr>
        <p:txBody>
          <a:bodyPr/>
          <a:lstStyle/>
          <a:p>
            <a:pPr indent="12700" algn="ctr">
              <a:spcBef>
                <a:spcPts val="100"/>
              </a:spcBef>
              <a:defRPr spc="-200"/>
            </a:pPr>
            <a:r>
              <a:t>ノ</a:t>
            </a:r>
            <a:r>
              <a:rPr spc="0"/>
              <a:t>ードにつ</a:t>
            </a:r>
            <a:r>
              <a:t>い</a:t>
            </a:r>
            <a:r>
              <a:rPr spc="0"/>
              <a:t>て</a:t>
            </a:r>
          </a:p>
        </p:txBody>
      </p:sp>
      <p:pic>
        <p:nvPicPr>
          <p:cNvPr id="660" name="イラスト-ページ3.png" descr="イラスト-ページ3.png"/>
          <p:cNvPicPr>
            <a:picLocks noChangeAspect="1"/>
          </p:cNvPicPr>
          <p:nvPr/>
        </p:nvPicPr>
        <p:blipFill>
          <a:blip r:embed="rId4">
            <a:extLst/>
          </a:blip>
          <a:stretch>
            <a:fillRect/>
          </a:stretch>
        </p:blipFill>
        <p:spPr>
          <a:xfrm>
            <a:off x="1448184" y="2171762"/>
            <a:ext cx="1316640" cy="1574804"/>
          </a:xfrm>
          <a:prstGeom prst="rect">
            <a:avLst/>
          </a:prstGeom>
          <a:ln w="12700">
            <a:miter lim="400000"/>
          </a:ln>
        </p:spPr>
      </p:pic>
      <p:sp>
        <p:nvSpPr>
          <p:cNvPr id="661" name="object 4"/>
          <p:cNvSpPr txBox="1"/>
          <p:nvPr/>
        </p:nvSpPr>
        <p:spPr>
          <a:xfrm>
            <a:off x="355600" y="253999"/>
            <a:ext cx="841375" cy="3048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12700">
              <a:spcBef>
                <a:spcPts val="100"/>
              </a:spcBef>
              <a:defRPr sz="2400" spc="120"/>
            </a:lvl1pPr>
          </a:lstStyle>
          <a:p>
            <a:r>
              <a:t>3.2.2</a:t>
            </a:r>
          </a:p>
        </p:txBody>
      </p:sp>
    </p:spTree>
  </p:cSld>
  <p:clrMapOvr>
    <a:masterClrMapping/>
  </p:clrMapOvr>
  <p:transition spd="med"/>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 name="object 3"/>
          <p:cNvSpPr/>
          <p:nvPr/>
        </p:nvSpPr>
        <p:spPr>
          <a:xfrm>
            <a:off x="898691" y="3892677"/>
            <a:ext cx="11945547" cy="5105403"/>
          </a:xfrm>
          <a:custGeom>
            <a:avLst/>
            <a:gdLst/>
            <a:ahLst/>
            <a:cxnLst>
              <a:cxn ang="0">
                <a:pos x="wd2" y="hd2"/>
              </a:cxn>
              <a:cxn ang="5400000">
                <a:pos x="wd2" y="hd2"/>
              </a:cxn>
              <a:cxn ang="10800000">
                <a:pos x="wd2" y="hd2"/>
              </a:cxn>
              <a:cxn ang="16200000">
                <a:pos x="wd2" y="hd2"/>
              </a:cxn>
            </a:cxnLst>
            <a:rect l="0" t="0" r="r" b="b"/>
            <a:pathLst>
              <a:path w="21600" h="21600" extrusionOk="0">
                <a:moveTo>
                  <a:pt x="21600" y="3167"/>
                </a:moveTo>
                <a:lnTo>
                  <a:pt x="21592" y="2964"/>
                </a:lnTo>
                <a:lnTo>
                  <a:pt x="21570" y="2774"/>
                </a:lnTo>
                <a:lnTo>
                  <a:pt x="21534" y="2599"/>
                </a:lnTo>
                <a:lnTo>
                  <a:pt x="21487" y="2442"/>
                </a:lnTo>
                <a:lnTo>
                  <a:pt x="21429" y="2306"/>
                </a:lnTo>
                <a:lnTo>
                  <a:pt x="21362" y="2195"/>
                </a:lnTo>
                <a:lnTo>
                  <a:pt x="21287" y="2112"/>
                </a:lnTo>
                <a:lnTo>
                  <a:pt x="21206" y="2060"/>
                </a:lnTo>
                <a:lnTo>
                  <a:pt x="21119" y="2042"/>
                </a:lnTo>
                <a:lnTo>
                  <a:pt x="3378" y="2042"/>
                </a:lnTo>
                <a:lnTo>
                  <a:pt x="2415" y="0"/>
                </a:lnTo>
                <a:lnTo>
                  <a:pt x="1452" y="2042"/>
                </a:lnTo>
                <a:lnTo>
                  <a:pt x="482" y="2042"/>
                </a:lnTo>
                <a:lnTo>
                  <a:pt x="395" y="2060"/>
                </a:lnTo>
                <a:lnTo>
                  <a:pt x="314" y="2112"/>
                </a:lnTo>
                <a:lnTo>
                  <a:pt x="239" y="2195"/>
                </a:lnTo>
                <a:lnTo>
                  <a:pt x="171" y="2306"/>
                </a:lnTo>
                <a:lnTo>
                  <a:pt x="113" y="2442"/>
                </a:lnTo>
                <a:lnTo>
                  <a:pt x="66" y="2599"/>
                </a:lnTo>
                <a:lnTo>
                  <a:pt x="30" y="2774"/>
                </a:lnTo>
                <a:lnTo>
                  <a:pt x="8" y="2964"/>
                </a:lnTo>
                <a:lnTo>
                  <a:pt x="0" y="3167"/>
                </a:lnTo>
                <a:lnTo>
                  <a:pt x="0" y="20473"/>
                </a:lnTo>
                <a:lnTo>
                  <a:pt x="8" y="20676"/>
                </a:lnTo>
                <a:lnTo>
                  <a:pt x="30" y="20866"/>
                </a:lnTo>
                <a:lnTo>
                  <a:pt x="66" y="21042"/>
                </a:lnTo>
                <a:lnTo>
                  <a:pt x="113" y="21199"/>
                </a:lnTo>
                <a:lnTo>
                  <a:pt x="171" y="21335"/>
                </a:lnTo>
                <a:lnTo>
                  <a:pt x="239" y="21446"/>
                </a:lnTo>
                <a:lnTo>
                  <a:pt x="314" y="21529"/>
                </a:lnTo>
                <a:lnTo>
                  <a:pt x="395" y="21582"/>
                </a:lnTo>
                <a:lnTo>
                  <a:pt x="482" y="21600"/>
                </a:lnTo>
                <a:lnTo>
                  <a:pt x="21119" y="21600"/>
                </a:lnTo>
                <a:lnTo>
                  <a:pt x="21206" y="21582"/>
                </a:lnTo>
                <a:lnTo>
                  <a:pt x="21287" y="21529"/>
                </a:lnTo>
                <a:lnTo>
                  <a:pt x="21362" y="21446"/>
                </a:lnTo>
                <a:lnTo>
                  <a:pt x="21429" y="21335"/>
                </a:lnTo>
                <a:lnTo>
                  <a:pt x="21487" y="21199"/>
                </a:lnTo>
                <a:lnTo>
                  <a:pt x="21534" y="21042"/>
                </a:lnTo>
                <a:lnTo>
                  <a:pt x="21570" y="20866"/>
                </a:lnTo>
                <a:lnTo>
                  <a:pt x="21592" y="20676"/>
                </a:lnTo>
                <a:lnTo>
                  <a:pt x="21600" y="20473"/>
                </a:lnTo>
                <a:lnTo>
                  <a:pt x="21600" y="3167"/>
                </a:lnTo>
                <a:close/>
              </a:path>
            </a:pathLst>
          </a:custGeom>
          <a:ln w="50800">
            <a:solidFill>
              <a:srgbClr val="000000"/>
            </a:solidFill>
          </a:ln>
        </p:spPr>
        <p:txBody>
          <a:bodyPr lIns="45718" tIns="45718" rIns="45718" bIns="45718"/>
          <a:lstStyle/>
          <a:p>
            <a:endParaRPr/>
          </a:p>
        </p:txBody>
      </p:sp>
      <p:sp>
        <p:nvSpPr>
          <p:cNvPr id="666" name="object 5"/>
          <p:cNvSpPr/>
          <p:nvPr/>
        </p:nvSpPr>
        <p:spPr>
          <a:xfrm>
            <a:off x="1676130" y="4616879"/>
            <a:ext cx="9840398" cy="770169"/>
          </a:xfrm>
          <a:prstGeom prst="rect">
            <a:avLst/>
          </a:prstGeom>
          <a:blipFill>
            <a:blip r:embed="rId3"/>
            <a:stretch>
              <a:fillRect/>
            </a:stretch>
          </a:blipFill>
          <a:ln w="12700">
            <a:miter lim="400000"/>
          </a:ln>
        </p:spPr>
        <p:txBody>
          <a:bodyPr lIns="45718" tIns="45718" rIns="45718" bIns="45718"/>
          <a:lstStyle/>
          <a:p>
            <a:endParaRPr/>
          </a:p>
        </p:txBody>
      </p:sp>
      <p:graphicFrame>
        <p:nvGraphicFramePr>
          <p:cNvPr id="667" name="object 6"/>
          <p:cNvGraphicFramePr/>
          <p:nvPr/>
        </p:nvGraphicFramePr>
        <p:xfrm>
          <a:off x="3835400" y="5638800"/>
          <a:ext cx="8564243" cy="3058458"/>
        </p:xfrm>
        <a:graphic>
          <a:graphicData uri="http://schemas.openxmlformats.org/drawingml/2006/table">
            <a:tbl>
              <a:tblPr>
                <a:tableStyleId>{4C3C2611-4C71-4FC5-86AE-919BDF0F9419}</a:tableStyleId>
              </a:tblPr>
              <a:tblGrid>
                <a:gridCol w="1712595"/>
                <a:gridCol w="1661795"/>
                <a:gridCol w="1661793"/>
                <a:gridCol w="1863090"/>
                <a:gridCol w="1664970"/>
              </a:tblGrid>
              <a:tr h="611695">
                <a:tc>
                  <a:txBody>
                    <a:bodyPr/>
                    <a:lstStyle/>
                    <a:p>
                      <a:pPr indent="0" algn="ctr">
                        <a:spcBef>
                          <a:spcPts val="1000"/>
                        </a:spcBef>
                        <a:defRPr sz="2200" spc="0">
                          <a:solidFill>
                            <a:srgbClr val="FFFFFF"/>
                          </a:solidFill>
                        </a:defRPr>
                      </a:pPr>
                      <a:r>
                        <a:t>アド</a:t>
                      </a:r>
                      <a:r>
                        <a:rPr spc="-135"/>
                        <a:t>レ</a:t>
                      </a:r>
                      <a:r>
                        <a:t>ス</a:t>
                      </a:r>
                    </a:p>
                  </a:txBody>
                  <a:tcPr marL="0" marR="0" marT="0" marB="0" anchor="ctr" horzOverflow="overflow">
                    <a:solidFill>
                      <a:srgbClr val="004D80"/>
                    </a:solidFill>
                  </a:tcPr>
                </a:tc>
                <a:tc>
                  <a:txBody>
                    <a:bodyPr/>
                    <a:lstStyle/>
                    <a:p>
                      <a:pPr indent="0" algn="ctr">
                        <a:spcBef>
                          <a:spcPts val="1000"/>
                        </a:spcBef>
                        <a:defRPr sz="1800" spc="0"/>
                      </a:pPr>
                      <a:r>
                        <a:rPr sz="2200" spc="150">
                          <a:solidFill>
                            <a:srgbClr val="FFFFFF"/>
                          </a:solidFill>
                        </a:rPr>
                        <a:t>Nonce</a:t>
                      </a:r>
                    </a:p>
                  </a:txBody>
                  <a:tcPr marL="0" marR="0" marT="0" marB="0" anchor="ctr" horzOverflow="overflow">
                    <a:solidFill>
                      <a:srgbClr val="004D80"/>
                    </a:solidFill>
                  </a:tcPr>
                </a:tc>
                <a:tc>
                  <a:txBody>
                    <a:bodyPr/>
                    <a:lstStyle/>
                    <a:p>
                      <a:pPr indent="0" algn="ctr">
                        <a:spcBef>
                          <a:spcPts val="1000"/>
                        </a:spcBef>
                        <a:defRPr sz="1800" spc="0"/>
                      </a:pPr>
                      <a:r>
                        <a:rPr sz="2200" spc="150">
                          <a:solidFill>
                            <a:srgbClr val="FFFFFF"/>
                          </a:solidFill>
                        </a:rPr>
                        <a:t>Balance</a:t>
                      </a:r>
                    </a:p>
                  </a:txBody>
                  <a:tcPr marL="0" marR="0" marT="0" marB="0" anchor="ctr" horzOverflow="overflow">
                    <a:solidFill>
                      <a:srgbClr val="004D80"/>
                    </a:solidFill>
                  </a:tcPr>
                </a:tc>
                <a:tc>
                  <a:txBody>
                    <a:bodyPr/>
                    <a:lstStyle/>
                    <a:p>
                      <a:pPr indent="46355" algn="ctr">
                        <a:spcBef>
                          <a:spcPts val="1000"/>
                        </a:spcBef>
                        <a:defRPr sz="2200" spc="158">
                          <a:solidFill>
                            <a:srgbClr val="FFFFFF"/>
                          </a:solidFill>
                        </a:defRPr>
                      </a:pPr>
                      <a:r>
                        <a:t>code</a:t>
                      </a:r>
                      <a:r>
                        <a:rPr spc="95"/>
                        <a:t> </a:t>
                      </a:r>
                      <a:r>
                        <a:rPr spc="195"/>
                        <a:t>Hash</a:t>
                      </a:r>
                    </a:p>
                  </a:txBody>
                  <a:tcPr marL="0" marR="0" marT="0" marB="0" anchor="ctr" horzOverflow="overflow">
                    <a:solidFill>
                      <a:srgbClr val="004D80"/>
                    </a:solidFill>
                  </a:tcPr>
                </a:tc>
                <a:tc>
                  <a:txBody>
                    <a:bodyPr/>
                    <a:lstStyle/>
                    <a:p>
                      <a:pPr marR="35559" indent="0" algn="ctr">
                        <a:spcBef>
                          <a:spcPts val="1000"/>
                        </a:spcBef>
                        <a:defRPr sz="1800" spc="0"/>
                      </a:pPr>
                      <a:r>
                        <a:rPr sz="2200">
                          <a:solidFill>
                            <a:srgbClr val="FFFFFF"/>
                          </a:solidFill>
                        </a:rPr>
                        <a:t>その他</a:t>
                      </a:r>
                    </a:p>
                  </a:txBody>
                  <a:tcPr marL="0" marR="0" marT="0" marB="0" anchor="ctr" horzOverflow="overflow">
                    <a:solidFill>
                      <a:srgbClr val="004D80"/>
                    </a:solidFill>
                  </a:tcPr>
                </a:tc>
              </a:tr>
              <a:tr h="611695">
                <a:tc>
                  <a:txBody>
                    <a:bodyPr/>
                    <a:lstStyle/>
                    <a:p>
                      <a:pPr indent="0" algn="ctr">
                        <a:spcBef>
                          <a:spcPts val="1000"/>
                        </a:spcBef>
                        <a:defRPr sz="1800" spc="0"/>
                      </a:pPr>
                      <a:r>
                        <a:rPr sz="2200" spc="180">
                          <a:solidFill>
                            <a:srgbClr val="FFFFFF"/>
                          </a:solidFill>
                        </a:rPr>
                        <a:t>12345</a:t>
                      </a:r>
                    </a:p>
                  </a:txBody>
                  <a:tcPr marL="0" marR="0" marT="0" marB="0" anchor="ctr" horzOverflow="overflow">
                    <a:solidFill>
                      <a:srgbClr val="0076BA"/>
                    </a:solidFill>
                  </a:tcPr>
                </a:tc>
                <a:tc>
                  <a:txBody>
                    <a:bodyPr/>
                    <a:lstStyle/>
                    <a:p>
                      <a:pPr indent="0" algn="ctr">
                        <a:spcBef>
                          <a:spcPts val="1000"/>
                        </a:spcBef>
                        <a:defRPr sz="1800" spc="0"/>
                      </a:pPr>
                      <a:r>
                        <a:rPr sz="2200"/>
                        <a:t>1</a:t>
                      </a:r>
                    </a:p>
                  </a:txBody>
                  <a:tcPr marL="0" marR="0" marT="0" marB="0" anchor="ctr" horzOverflow="overflow"/>
                </a:tc>
                <a:tc>
                  <a:txBody>
                    <a:bodyPr/>
                    <a:lstStyle/>
                    <a:p>
                      <a:pPr indent="0" algn="ctr">
                        <a:spcBef>
                          <a:spcPts val="1000"/>
                        </a:spcBef>
                        <a:defRPr sz="1800" spc="0"/>
                      </a:pPr>
                      <a:r>
                        <a:rPr sz="2200" spc="145"/>
                        <a:t>10</a:t>
                      </a:r>
                    </a:p>
                  </a:txBody>
                  <a:tcPr marL="0" marR="0" marT="0" marB="0" anchor="ctr" horzOverflow="overflow"/>
                </a:tc>
                <a:tc>
                  <a:txBody>
                    <a:bodyPr/>
                    <a:lstStyle/>
                    <a:p>
                      <a:pPr indent="0" algn="ctr">
                        <a:spcBef>
                          <a:spcPts val="1000"/>
                        </a:spcBef>
                        <a:defRPr sz="1800" spc="0"/>
                      </a:pPr>
                      <a:r>
                        <a:rPr sz="2200" spc="114"/>
                        <a:t>1ef445g</a:t>
                      </a:r>
                    </a:p>
                  </a:txBody>
                  <a:tcPr marL="0" marR="0" marT="0" marB="0" anchor="ctr" horzOverflow="overflow"/>
                </a:tc>
                <a:tc>
                  <a:txBody>
                    <a:bodyPr/>
                    <a:lstStyle/>
                    <a:p>
                      <a:pPr indent="0">
                        <a:defRPr sz="2400" spc="0"/>
                      </a:pPr>
                      <a:endParaRPr/>
                    </a:p>
                  </a:txBody>
                  <a:tcPr marL="0" marR="0" marT="0" marB="0" anchor="ctr" horzOverflow="overflow"/>
                </a:tc>
              </a:tr>
              <a:tr h="611682">
                <a:tc>
                  <a:txBody>
                    <a:bodyPr/>
                    <a:lstStyle/>
                    <a:p>
                      <a:pPr indent="0" algn="ctr">
                        <a:spcBef>
                          <a:spcPts val="1000"/>
                        </a:spcBef>
                        <a:defRPr sz="1800" spc="0"/>
                      </a:pPr>
                      <a:r>
                        <a:rPr sz="2200" spc="204">
                          <a:solidFill>
                            <a:srgbClr val="FFFFFF"/>
                          </a:solidFill>
                        </a:rPr>
                        <a:t>abcdef</a:t>
                      </a:r>
                    </a:p>
                  </a:txBody>
                  <a:tcPr marL="0" marR="0" marT="0" marB="0" anchor="ctr" horzOverflow="overflow">
                    <a:solidFill>
                      <a:srgbClr val="0076BA"/>
                    </a:solidFill>
                  </a:tcPr>
                </a:tc>
                <a:tc>
                  <a:txBody>
                    <a:bodyPr/>
                    <a:lstStyle/>
                    <a:p>
                      <a:pPr indent="0" algn="ctr">
                        <a:spcBef>
                          <a:spcPts val="1000"/>
                        </a:spcBef>
                        <a:defRPr sz="1800" spc="0"/>
                      </a:pPr>
                      <a:r>
                        <a:rPr sz="2200"/>
                        <a:t>2</a:t>
                      </a:r>
                    </a:p>
                  </a:txBody>
                  <a:tcPr marL="0" marR="0" marT="0" marB="0" anchor="ctr" horzOverflow="overflow">
                    <a:solidFill>
                      <a:srgbClr val="E3E5E8"/>
                    </a:solidFill>
                  </a:tcPr>
                </a:tc>
                <a:tc>
                  <a:txBody>
                    <a:bodyPr/>
                    <a:lstStyle/>
                    <a:p>
                      <a:pPr indent="0" algn="ctr">
                        <a:spcBef>
                          <a:spcPts val="1000"/>
                        </a:spcBef>
                        <a:defRPr sz="1800" spc="0"/>
                      </a:pPr>
                      <a:r>
                        <a:rPr sz="2200" spc="145"/>
                        <a:t>100</a:t>
                      </a:r>
                    </a:p>
                  </a:txBody>
                  <a:tcPr marL="0" marR="0" marT="0" marB="0" anchor="ctr" horzOverflow="overflow">
                    <a:solidFill>
                      <a:srgbClr val="E3E5E8"/>
                    </a:solidFill>
                  </a:tcPr>
                </a:tc>
                <a:tc>
                  <a:txBody>
                    <a:bodyPr/>
                    <a:lstStyle/>
                    <a:p>
                      <a:pPr indent="0" algn="ctr">
                        <a:spcBef>
                          <a:spcPts val="1000"/>
                        </a:spcBef>
                        <a:defRPr sz="1800" spc="0"/>
                      </a:pPr>
                      <a:r>
                        <a:rPr sz="2200" spc="4"/>
                        <a:t>ﬀeh3vl5e</a:t>
                      </a:r>
                    </a:p>
                  </a:txBody>
                  <a:tcPr marL="0" marR="0" marT="0" marB="0" anchor="ctr" horzOverflow="overflow">
                    <a:solidFill>
                      <a:srgbClr val="E3E5E8"/>
                    </a:solidFill>
                  </a:tcPr>
                </a:tc>
                <a:tc>
                  <a:txBody>
                    <a:bodyPr/>
                    <a:lstStyle/>
                    <a:p>
                      <a:pPr marR="35559" indent="0" algn="ctr">
                        <a:spcBef>
                          <a:spcPts val="1000"/>
                        </a:spcBef>
                        <a:defRPr sz="1800" spc="0"/>
                      </a:pPr>
                      <a:r>
                        <a:rPr sz="2200" spc="-65"/>
                        <a:t>Hello</a:t>
                      </a:r>
                    </a:p>
                  </a:txBody>
                  <a:tcPr marL="0" marR="0" marT="0" marB="0" anchor="ctr" horzOverflow="overflow">
                    <a:solidFill>
                      <a:srgbClr val="E3E5E8"/>
                    </a:solidFill>
                  </a:tcPr>
                </a:tc>
              </a:tr>
              <a:tr h="611695">
                <a:tc>
                  <a:txBody>
                    <a:bodyPr/>
                    <a:lstStyle/>
                    <a:p>
                      <a:pPr marR="4442" indent="0" algn="ctr">
                        <a:spcBef>
                          <a:spcPts val="1000"/>
                        </a:spcBef>
                        <a:defRPr sz="1800" spc="0"/>
                      </a:pPr>
                      <a:r>
                        <a:rPr sz="2200" spc="180">
                          <a:solidFill>
                            <a:srgbClr val="FFFFFF"/>
                          </a:solidFill>
                        </a:rPr>
                        <a:t>1a2b3c4</a:t>
                      </a:r>
                    </a:p>
                  </a:txBody>
                  <a:tcPr marL="0" marR="0" marT="0" marB="0" anchor="ctr" horzOverflow="overflow">
                    <a:solidFill>
                      <a:srgbClr val="0076BA"/>
                    </a:solidFill>
                  </a:tcPr>
                </a:tc>
                <a:tc>
                  <a:txBody>
                    <a:bodyPr/>
                    <a:lstStyle/>
                    <a:p>
                      <a:pPr indent="0" algn="ctr">
                        <a:spcBef>
                          <a:spcPts val="1000"/>
                        </a:spcBef>
                        <a:defRPr sz="1800" spc="0"/>
                      </a:pPr>
                      <a:r>
                        <a:rPr sz="2200"/>
                        <a:t>1</a:t>
                      </a:r>
                    </a:p>
                  </a:txBody>
                  <a:tcPr marL="0" marR="0" marT="0" marB="0" anchor="ctr" horzOverflow="overflow"/>
                </a:tc>
                <a:tc>
                  <a:txBody>
                    <a:bodyPr/>
                    <a:lstStyle/>
                    <a:p>
                      <a:pPr indent="0" algn="ctr">
                        <a:spcBef>
                          <a:spcPts val="1000"/>
                        </a:spcBef>
                        <a:defRPr sz="1800" spc="0"/>
                      </a:pPr>
                      <a:r>
                        <a:rPr sz="2200" spc="65"/>
                        <a:t>0.03</a:t>
                      </a:r>
                    </a:p>
                  </a:txBody>
                  <a:tcPr marL="0" marR="0" marT="0" marB="0" anchor="ctr" horzOverflow="overflow"/>
                </a:tc>
                <a:tc>
                  <a:txBody>
                    <a:bodyPr/>
                    <a:lstStyle/>
                    <a:p>
                      <a:pPr indent="0" algn="ctr">
                        <a:spcBef>
                          <a:spcPts val="1000"/>
                        </a:spcBef>
                        <a:defRPr sz="1800" spc="0"/>
                      </a:pPr>
                      <a:r>
                        <a:rPr sz="2200" spc="15"/>
                        <a:t>nefvbef</a:t>
                      </a:r>
                    </a:p>
                  </a:txBody>
                  <a:tcPr marL="0" marR="0" marT="0" marB="0" anchor="ctr" horzOverflow="overflow"/>
                </a:tc>
                <a:tc>
                  <a:txBody>
                    <a:bodyPr/>
                    <a:lstStyle/>
                    <a:p>
                      <a:pPr marR="35559" indent="0" algn="ctr">
                        <a:spcBef>
                          <a:spcPts val="1000"/>
                        </a:spcBef>
                        <a:defRPr sz="1800" spc="0"/>
                      </a:pPr>
                      <a:r>
                        <a:rPr sz="2200"/>
                        <a:t>こんにちわ</a:t>
                      </a:r>
                    </a:p>
                  </a:txBody>
                  <a:tcPr marL="0" marR="0" marT="0" marB="0" anchor="ctr" horzOverflow="overflow"/>
                </a:tc>
              </a:tr>
              <a:tr h="611691">
                <a:tc>
                  <a:txBody>
                    <a:bodyPr/>
                    <a:lstStyle/>
                    <a:p>
                      <a:pPr marR="5712" indent="0" algn="ctr">
                        <a:spcBef>
                          <a:spcPts val="1000"/>
                        </a:spcBef>
                        <a:defRPr sz="1800" spc="0"/>
                      </a:pPr>
                      <a:r>
                        <a:rPr sz="2200" spc="180">
                          <a:solidFill>
                            <a:srgbClr val="FFFFFF"/>
                          </a:solidFill>
                        </a:rPr>
                        <a:t>a1b2c3d</a:t>
                      </a:r>
                    </a:p>
                  </a:txBody>
                  <a:tcPr marL="0" marR="0" marT="0" marB="0" anchor="ctr" horzOverflow="overflow">
                    <a:solidFill>
                      <a:srgbClr val="0076BA"/>
                    </a:solidFill>
                  </a:tcPr>
                </a:tc>
                <a:tc>
                  <a:txBody>
                    <a:bodyPr/>
                    <a:lstStyle/>
                    <a:p>
                      <a:pPr indent="0" algn="ctr">
                        <a:spcBef>
                          <a:spcPts val="1000"/>
                        </a:spcBef>
                        <a:defRPr sz="1800" spc="0"/>
                      </a:pPr>
                      <a:r>
                        <a:rPr sz="2200"/>
                        <a:t>5</a:t>
                      </a:r>
                    </a:p>
                  </a:txBody>
                  <a:tcPr marL="0" marR="0" marT="0" marB="0" anchor="ctr" horzOverflow="overflow">
                    <a:solidFill>
                      <a:srgbClr val="E3E5E8"/>
                    </a:solidFill>
                  </a:tcPr>
                </a:tc>
                <a:tc>
                  <a:txBody>
                    <a:bodyPr/>
                    <a:lstStyle/>
                    <a:p>
                      <a:pPr indent="0" algn="ctr">
                        <a:spcBef>
                          <a:spcPts val="1000"/>
                        </a:spcBef>
                        <a:defRPr sz="1800" spc="0"/>
                      </a:pPr>
                      <a:r>
                        <a:rPr sz="2200"/>
                        <a:t>0</a:t>
                      </a:r>
                    </a:p>
                  </a:txBody>
                  <a:tcPr marL="0" marR="0" marT="0" marB="0" anchor="ctr" horzOverflow="overflow">
                    <a:solidFill>
                      <a:srgbClr val="E3E5E8"/>
                    </a:solidFill>
                  </a:tcPr>
                </a:tc>
                <a:tc>
                  <a:txBody>
                    <a:bodyPr/>
                    <a:lstStyle/>
                    <a:p>
                      <a:pPr indent="0" algn="ctr">
                        <a:spcBef>
                          <a:spcPts val="1000"/>
                        </a:spcBef>
                        <a:defRPr sz="1800" spc="0"/>
                      </a:pPr>
                      <a:r>
                        <a:rPr sz="2200" spc="114"/>
                        <a:t>1ef445g</a:t>
                      </a:r>
                    </a:p>
                  </a:txBody>
                  <a:tcPr marL="0" marR="0" marT="0" marB="0" anchor="ctr" horzOverflow="overflow">
                    <a:solidFill>
                      <a:srgbClr val="E3E5E8"/>
                    </a:solidFill>
                  </a:tcPr>
                </a:tc>
                <a:tc>
                  <a:txBody>
                    <a:bodyPr/>
                    <a:lstStyle/>
                    <a:p>
                      <a:pPr indent="0">
                        <a:defRPr sz="2400" spc="0"/>
                      </a:pPr>
                      <a:endParaRPr/>
                    </a:p>
                  </a:txBody>
                  <a:tcPr marL="0" marR="0" marT="0" marB="0" anchor="ctr" horzOverflow="overflow">
                    <a:solidFill>
                      <a:srgbClr val="E3E5E8"/>
                    </a:solidFill>
                  </a:tcPr>
                </a:tc>
              </a:tr>
            </a:tbl>
          </a:graphicData>
        </a:graphic>
      </p:graphicFrame>
      <p:sp>
        <p:nvSpPr>
          <p:cNvPr id="668" name="object 9"/>
          <p:cNvSpPr txBox="1">
            <a:spLocks noGrp="1"/>
          </p:cNvSpPr>
          <p:nvPr>
            <p:ph type="sldNum" sz="quarter" idx="4294967295"/>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spcBef>
                <a:spcPts val="200"/>
              </a:spcBef>
            </a:lvl1pPr>
          </a:lstStyle>
          <a:p>
            <a:fld id="{86CB4B4D-7CA3-9044-876B-883B54F8677D}" type="slidenum">
              <a:t>65</a:t>
            </a:fld>
            <a:endParaRPr/>
          </a:p>
        </p:txBody>
      </p:sp>
      <p:sp>
        <p:nvSpPr>
          <p:cNvPr id="669" name="object 7"/>
          <p:cNvSpPr txBox="1"/>
          <p:nvPr/>
        </p:nvSpPr>
        <p:spPr>
          <a:xfrm>
            <a:off x="1054099" y="6972299"/>
            <a:ext cx="2759713" cy="7747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indent="12700" algn="ctr">
              <a:spcBef>
                <a:spcPts val="100"/>
              </a:spcBef>
              <a:defRPr sz="2400">
                <a:latin typeface="游ゴシック体 ボールド"/>
                <a:ea typeface="游ゴシック体 ボールド"/>
                <a:cs typeface="游ゴシック体 ボールド"/>
                <a:sym typeface="游ゴシック体 ボールド"/>
              </a:defRPr>
            </a:pPr>
            <a:r>
              <a:t>アカウントの</a:t>
            </a:r>
          </a:p>
          <a:p>
            <a:pPr indent="12700" algn="ctr">
              <a:spcBef>
                <a:spcPts val="100"/>
              </a:spcBef>
              <a:defRPr sz="2400" spc="-75">
                <a:latin typeface="游ゴシック体 ボールド"/>
                <a:ea typeface="游ゴシック体 ボールド"/>
                <a:cs typeface="游ゴシック体 ボールド"/>
                <a:sym typeface="游ゴシック体 ボールド"/>
              </a:defRPr>
            </a:pPr>
            <a:r>
              <a:t>リ</a:t>
            </a:r>
            <a:r>
              <a:rPr spc="0"/>
              <a:t>スト</a:t>
            </a:r>
          </a:p>
        </p:txBody>
      </p:sp>
      <p:sp>
        <p:nvSpPr>
          <p:cNvPr id="670" name="object 8"/>
          <p:cNvSpPr txBox="1">
            <a:spLocks noGrp="1"/>
          </p:cNvSpPr>
          <p:nvPr>
            <p:ph type="title"/>
          </p:nvPr>
        </p:nvSpPr>
        <p:spPr>
          <a:xfrm>
            <a:off x="3848100" y="901700"/>
            <a:ext cx="5313680" cy="939800"/>
          </a:xfrm>
          <a:prstGeom prst="rect">
            <a:avLst/>
          </a:prstGeom>
        </p:spPr>
        <p:txBody>
          <a:bodyPr/>
          <a:lstStyle/>
          <a:p>
            <a:pPr indent="12700" algn="ctr">
              <a:spcBef>
                <a:spcPts val="100"/>
              </a:spcBef>
              <a:defRPr spc="-200"/>
            </a:pPr>
            <a:r>
              <a:t>ノ</a:t>
            </a:r>
            <a:r>
              <a:rPr spc="0"/>
              <a:t>ードにつ</a:t>
            </a:r>
            <a:r>
              <a:t>い</a:t>
            </a:r>
            <a:r>
              <a:rPr spc="0"/>
              <a:t>て</a:t>
            </a:r>
          </a:p>
        </p:txBody>
      </p:sp>
      <p:pic>
        <p:nvPicPr>
          <p:cNvPr id="671" name="イラスト-ページ3.png" descr="イラスト-ページ3.png"/>
          <p:cNvPicPr>
            <a:picLocks noChangeAspect="1"/>
          </p:cNvPicPr>
          <p:nvPr/>
        </p:nvPicPr>
        <p:blipFill>
          <a:blip r:embed="rId4">
            <a:extLst/>
          </a:blip>
          <a:stretch>
            <a:fillRect/>
          </a:stretch>
        </p:blipFill>
        <p:spPr>
          <a:xfrm>
            <a:off x="1448184" y="2171762"/>
            <a:ext cx="1316640" cy="1574804"/>
          </a:xfrm>
          <a:prstGeom prst="rect">
            <a:avLst/>
          </a:prstGeom>
          <a:ln w="12700">
            <a:miter lim="400000"/>
          </a:ln>
        </p:spPr>
      </p:pic>
      <p:sp>
        <p:nvSpPr>
          <p:cNvPr id="672" name="object 6"/>
          <p:cNvSpPr/>
          <p:nvPr/>
        </p:nvSpPr>
        <p:spPr>
          <a:xfrm>
            <a:off x="1580957" y="4309812"/>
            <a:ext cx="1384304" cy="1384303"/>
          </a:xfrm>
          <a:custGeom>
            <a:avLst/>
            <a:gdLst/>
            <a:ahLst/>
            <a:cxnLst>
              <a:cxn ang="0">
                <a:pos x="wd2" y="hd2"/>
              </a:cxn>
              <a:cxn ang="5400000">
                <a:pos x="wd2" y="hd2"/>
              </a:cxn>
              <a:cxn ang="10800000">
                <a:pos x="wd2" y="hd2"/>
              </a:cxn>
              <a:cxn ang="16200000">
                <a:pos x="wd2" y="hd2"/>
              </a:cxn>
            </a:cxnLst>
            <a:rect l="0" t="0" r="r" b="b"/>
            <a:pathLst>
              <a:path w="21600" h="21600" extrusionOk="0">
                <a:moveTo>
                  <a:pt x="18437" y="3163"/>
                </a:moveTo>
                <a:lnTo>
                  <a:pt x="18942" y="3704"/>
                </a:lnTo>
                <a:lnTo>
                  <a:pt x="19403" y="4269"/>
                </a:lnTo>
                <a:lnTo>
                  <a:pt x="19821" y="4857"/>
                </a:lnTo>
                <a:lnTo>
                  <a:pt x="20194" y="5466"/>
                </a:lnTo>
                <a:lnTo>
                  <a:pt x="20524" y="6093"/>
                </a:lnTo>
                <a:lnTo>
                  <a:pt x="20809" y="6736"/>
                </a:lnTo>
                <a:lnTo>
                  <a:pt x="21051" y="7392"/>
                </a:lnTo>
                <a:lnTo>
                  <a:pt x="21249" y="8060"/>
                </a:lnTo>
                <a:lnTo>
                  <a:pt x="21402" y="8737"/>
                </a:lnTo>
                <a:lnTo>
                  <a:pt x="21512" y="9421"/>
                </a:lnTo>
                <a:lnTo>
                  <a:pt x="21578" y="10109"/>
                </a:lnTo>
                <a:lnTo>
                  <a:pt x="21600" y="10800"/>
                </a:lnTo>
                <a:lnTo>
                  <a:pt x="21578" y="11491"/>
                </a:lnTo>
                <a:lnTo>
                  <a:pt x="21512" y="12179"/>
                </a:lnTo>
                <a:lnTo>
                  <a:pt x="21402" y="12863"/>
                </a:lnTo>
                <a:lnTo>
                  <a:pt x="21249" y="13540"/>
                </a:lnTo>
                <a:lnTo>
                  <a:pt x="21051" y="14208"/>
                </a:lnTo>
                <a:lnTo>
                  <a:pt x="20809" y="14864"/>
                </a:lnTo>
                <a:lnTo>
                  <a:pt x="20524" y="15507"/>
                </a:lnTo>
                <a:lnTo>
                  <a:pt x="20194" y="16134"/>
                </a:lnTo>
                <a:lnTo>
                  <a:pt x="19821" y="16743"/>
                </a:lnTo>
                <a:lnTo>
                  <a:pt x="19403" y="17331"/>
                </a:lnTo>
                <a:lnTo>
                  <a:pt x="18942" y="17896"/>
                </a:lnTo>
                <a:lnTo>
                  <a:pt x="18437" y="18437"/>
                </a:lnTo>
                <a:lnTo>
                  <a:pt x="17896" y="18942"/>
                </a:lnTo>
                <a:lnTo>
                  <a:pt x="17331" y="19403"/>
                </a:lnTo>
                <a:lnTo>
                  <a:pt x="16743" y="19821"/>
                </a:lnTo>
                <a:lnTo>
                  <a:pt x="16134" y="20194"/>
                </a:lnTo>
                <a:lnTo>
                  <a:pt x="15507" y="20524"/>
                </a:lnTo>
                <a:lnTo>
                  <a:pt x="14864" y="20809"/>
                </a:lnTo>
                <a:lnTo>
                  <a:pt x="14208" y="21051"/>
                </a:lnTo>
                <a:lnTo>
                  <a:pt x="13540" y="21249"/>
                </a:lnTo>
                <a:lnTo>
                  <a:pt x="12863" y="21402"/>
                </a:lnTo>
                <a:lnTo>
                  <a:pt x="12179" y="21512"/>
                </a:lnTo>
                <a:lnTo>
                  <a:pt x="11491" y="21578"/>
                </a:lnTo>
                <a:lnTo>
                  <a:pt x="10800" y="21600"/>
                </a:lnTo>
                <a:lnTo>
                  <a:pt x="10109" y="21578"/>
                </a:lnTo>
                <a:lnTo>
                  <a:pt x="9421" y="21512"/>
                </a:lnTo>
                <a:lnTo>
                  <a:pt x="8737" y="21402"/>
                </a:lnTo>
                <a:lnTo>
                  <a:pt x="8060" y="21249"/>
                </a:lnTo>
                <a:lnTo>
                  <a:pt x="7392" y="21051"/>
                </a:lnTo>
                <a:lnTo>
                  <a:pt x="6736" y="20809"/>
                </a:lnTo>
                <a:lnTo>
                  <a:pt x="6093" y="20524"/>
                </a:lnTo>
                <a:lnTo>
                  <a:pt x="5466" y="20194"/>
                </a:lnTo>
                <a:lnTo>
                  <a:pt x="4857" y="19821"/>
                </a:lnTo>
                <a:lnTo>
                  <a:pt x="4269" y="19403"/>
                </a:lnTo>
                <a:lnTo>
                  <a:pt x="3704" y="18942"/>
                </a:lnTo>
                <a:lnTo>
                  <a:pt x="3163" y="18437"/>
                </a:lnTo>
                <a:lnTo>
                  <a:pt x="2658" y="17896"/>
                </a:lnTo>
                <a:lnTo>
                  <a:pt x="2197" y="17331"/>
                </a:lnTo>
                <a:lnTo>
                  <a:pt x="1779" y="16743"/>
                </a:lnTo>
                <a:lnTo>
                  <a:pt x="1406" y="16134"/>
                </a:lnTo>
                <a:lnTo>
                  <a:pt x="1076" y="15507"/>
                </a:lnTo>
                <a:lnTo>
                  <a:pt x="791" y="14864"/>
                </a:lnTo>
                <a:lnTo>
                  <a:pt x="549" y="14208"/>
                </a:lnTo>
                <a:lnTo>
                  <a:pt x="351" y="13540"/>
                </a:lnTo>
                <a:lnTo>
                  <a:pt x="198" y="12863"/>
                </a:lnTo>
                <a:lnTo>
                  <a:pt x="88" y="12179"/>
                </a:lnTo>
                <a:lnTo>
                  <a:pt x="22" y="11491"/>
                </a:lnTo>
                <a:lnTo>
                  <a:pt x="0" y="10800"/>
                </a:lnTo>
                <a:lnTo>
                  <a:pt x="22" y="10109"/>
                </a:lnTo>
                <a:lnTo>
                  <a:pt x="88" y="9421"/>
                </a:lnTo>
                <a:lnTo>
                  <a:pt x="198" y="8737"/>
                </a:lnTo>
                <a:lnTo>
                  <a:pt x="351" y="8060"/>
                </a:lnTo>
                <a:lnTo>
                  <a:pt x="549" y="7392"/>
                </a:lnTo>
                <a:lnTo>
                  <a:pt x="791" y="6736"/>
                </a:lnTo>
                <a:lnTo>
                  <a:pt x="1076" y="6093"/>
                </a:lnTo>
                <a:lnTo>
                  <a:pt x="1406" y="5466"/>
                </a:lnTo>
                <a:lnTo>
                  <a:pt x="1779" y="4857"/>
                </a:lnTo>
                <a:lnTo>
                  <a:pt x="2197" y="4269"/>
                </a:lnTo>
                <a:lnTo>
                  <a:pt x="2658" y="3704"/>
                </a:lnTo>
                <a:lnTo>
                  <a:pt x="3163" y="3163"/>
                </a:lnTo>
                <a:lnTo>
                  <a:pt x="3704" y="2658"/>
                </a:lnTo>
                <a:lnTo>
                  <a:pt x="4269" y="2197"/>
                </a:lnTo>
                <a:lnTo>
                  <a:pt x="4857" y="1779"/>
                </a:lnTo>
                <a:lnTo>
                  <a:pt x="5466" y="1406"/>
                </a:lnTo>
                <a:lnTo>
                  <a:pt x="6093" y="1076"/>
                </a:lnTo>
                <a:lnTo>
                  <a:pt x="6736" y="791"/>
                </a:lnTo>
                <a:lnTo>
                  <a:pt x="7392" y="549"/>
                </a:lnTo>
                <a:lnTo>
                  <a:pt x="8060" y="351"/>
                </a:lnTo>
                <a:lnTo>
                  <a:pt x="8737" y="198"/>
                </a:lnTo>
                <a:lnTo>
                  <a:pt x="9421" y="88"/>
                </a:lnTo>
                <a:lnTo>
                  <a:pt x="10109" y="22"/>
                </a:lnTo>
                <a:lnTo>
                  <a:pt x="10800" y="0"/>
                </a:lnTo>
                <a:lnTo>
                  <a:pt x="11491" y="22"/>
                </a:lnTo>
                <a:lnTo>
                  <a:pt x="12179" y="88"/>
                </a:lnTo>
                <a:lnTo>
                  <a:pt x="12863" y="198"/>
                </a:lnTo>
                <a:lnTo>
                  <a:pt x="13540" y="351"/>
                </a:lnTo>
                <a:lnTo>
                  <a:pt x="14208" y="549"/>
                </a:lnTo>
                <a:lnTo>
                  <a:pt x="14864" y="791"/>
                </a:lnTo>
                <a:lnTo>
                  <a:pt x="15507" y="1076"/>
                </a:lnTo>
                <a:lnTo>
                  <a:pt x="16134" y="1406"/>
                </a:lnTo>
                <a:lnTo>
                  <a:pt x="16743" y="1779"/>
                </a:lnTo>
                <a:lnTo>
                  <a:pt x="17331" y="2197"/>
                </a:lnTo>
                <a:lnTo>
                  <a:pt x="17896" y="2658"/>
                </a:lnTo>
                <a:lnTo>
                  <a:pt x="18437" y="3163"/>
                </a:lnTo>
                <a:close/>
              </a:path>
            </a:pathLst>
          </a:custGeom>
          <a:ln w="203200">
            <a:solidFill>
              <a:srgbClr val="EE220C"/>
            </a:solidFill>
          </a:ln>
        </p:spPr>
        <p:txBody>
          <a:bodyPr lIns="45718" tIns="45718" rIns="45718" bIns="45718"/>
          <a:lstStyle/>
          <a:p>
            <a:endParaRPr/>
          </a:p>
        </p:txBody>
      </p:sp>
      <p:sp>
        <p:nvSpPr>
          <p:cNvPr id="673" name="object 4"/>
          <p:cNvSpPr txBox="1"/>
          <p:nvPr/>
        </p:nvSpPr>
        <p:spPr>
          <a:xfrm>
            <a:off x="355600" y="253999"/>
            <a:ext cx="841375" cy="3048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12700">
              <a:spcBef>
                <a:spcPts val="100"/>
              </a:spcBef>
              <a:defRPr sz="2400" spc="120"/>
            </a:lvl1pPr>
          </a:lstStyle>
          <a:p>
            <a:r>
              <a:t>3.2.2</a:t>
            </a:r>
          </a:p>
        </p:txBody>
      </p:sp>
    </p:spTree>
  </p:cSld>
  <p:clrMapOvr>
    <a:masterClrMapping/>
  </p:clrMapOvr>
  <p:transition spd="med"/>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7" name="object 17"/>
          <p:cNvSpPr txBox="1">
            <a:spLocks noGrp="1"/>
          </p:cNvSpPr>
          <p:nvPr>
            <p:ph type="sldNum" sz="quarter" idx="4294967295"/>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spcBef>
                <a:spcPts val="200"/>
              </a:spcBef>
            </a:lvl1pPr>
          </a:lstStyle>
          <a:p>
            <a:fld id="{86CB4B4D-7CA3-9044-876B-883B54F8677D}" type="slidenum">
              <a:t>66</a:t>
            </a:fld>
            <a:endParaRPr/>
          </a:p>
        </p:txBody>
      </p:sp>
      <p:sp>
        <p:nvSpPr>
          <p:cNvPr id="678" name="object 16"/>
          <p:cNvSpPr txBox="1">
            <a:spLocks noGrp="1"/>
          </p:cNvSpPr>
          <p:nvPr>
            <p:ph type="title"/>
          </p:nvPr>
        </p:nvSpPr>
        <p:spPr>
          <a:xfrm>
            <a:off x="3822700" y="901700"/>
            <a:ext cx="5359400" cy="939800"/>
          </a:xfrm>
          <a:prstGeom prst="rect">
            <a:avLst/>
          </a:prstGeom>
        </p:spPr>
        <p:txBody>
          <a:bodyPr/>
          <a:lstStyle>
            <a:lvl1pPr indent="12700">
              <a:spcBef>
                <a:spcPts val="100"/>
              </a:spcBef>
            </a:lvl1pPr>
          </a:lstStyle>
          <a:p>
            <a:r>
              <a:t>ブロックの構成</a:t>
            </a:r>
          </a:p>
        </p:txBody>
      </p:sp>
      <p:sp>
        <p:nvSpPr>
          <p:cNvPr id="679" name="object 3"/>
          <p:cNvSpPr/>
          <p:nvPr/>
        </p:nvSpPr>
        <p:spPr>
          <a:xfrm>
            <a:off x="1338857" y="2476500"/>
            <a:ext cx="10327087" cy="6724653"/>
          </a:xfrm>
          <a:custGeom>
            <a:avLst/>
            <a:gdLst/>
            <a:ahLst/>
            <a:cxnLst>
              <a:cxn ang="0">
                <a:pos x="wd2" y="hd2"/>
              </a:cxn>
              <a:cxn ang="5400000">
                <a:pos x="wd2" y="hd2"/>
              </a:cxn>
              <a:cxn ang="10800000">
                <a:pos x="wd2" y="hd2"/>
              </a:cxn>
              <a:cxn ang="16200000">
                <a:pos x="wd2" y="hd2"/>
              </a:cxn>
            </a:cxnLst>
            <a:rect l="0" t="0" r="r" b="b"/>
            <a:pathLst>
              <a:path w="21600" h="21600" extrusionOk="0">
                <a:moveTo>
                  <a:pt x="2258" y="0"/>
                </a:moveTo>
                <a:lnTo>
                  <a:pt x="19486" y="0"/>
                </a:lnTo>
                <a:lnTo>
                  <a:pt x="19620" y="1"/>
                </a:lnTo>
                <a:lnTo>
                  <a:pt x="19744" y="2"/>
                </a:lnTo>
                <a:lnTo>
                  <a:pt x="19859" y="5"/>
                </a:lnTo>
                <a:lnTo>
                  <a:pt x="19967" y="10"/>
                </a:lnTo>
                <a:lnTo>
                  <a:pt x="20068" y="17"/>
                </a:lnTo>
                <a:lnTo>
                  <a:pt x="20164" y="27"/>
                </a:lnTo>
                <a:lnTo>
                  <a:pt x="20254" y="40"/>
                </a:lnTo>
                <a:lnTo>
                  <a:pt x="20341" y="56"/>
                </a:lnTo>
                <a:lnTo>
                  <a:pt x="20425" y="77"/>
                </a:lnTo>
                <a:lnTo>
                  <a:pt x="20506" y="103"/>
                </a:lnTo>
                <a:lnTo>
                  <a:pt x="20587" y="134"/>
                </a:lnTo>
                <a:lnTo>
                  <a:pt x="20667" y="170"/>
                </a:lnTo>
                <a:lnTo>
                  <a:pt x="20761" y="228"/>
                </a:lnTo>
                <a:lnTo>
                  <a:pt x="20851" y="297"/>
                </a:lnTo>
                <a:lnTo>
                  <a:pt x="20937" y="375"/>
                </a:lnTo>
                <a:lnTo>
                  <a:pt x="21019" y="462"/>
                </a:lnTo>
                <a:lnTo>
                  <a:pt x="21097" y="557"/>
                </a:lnTo>
                <a:lnTo>
                  <a:pt x="21169" y="661"/>
                </a:lnTo>
                <a:lnTo>
                  <a:pt x="21237" y="773"/>
                </a:lnTo>
                <a:lnTo>
                  <a:pt x="21299" y="892"/>
                </a:lnTo>
                <a:lnTo>
                  <a:pt x="21356" y="1018"/>
                </a:lnTo>
                <a:lnTo>
                  <a:pt x="21407" y="1150"/>
                </a:lnTo>
                <a:lnTo>
                  <a:pt x="21451" y="1288"/>
                </a:lnTo>
                <a:lnTo>
                  <a:pt x="21489" y="1432"/>
                </a:lnTo>
                <a:lnTo>
                  <a:pt x="21513" y="1556"/>
                </a:lnTo>
                <a:lnTo>
                  <a:pt x="21533" y="1679"/>
                </a:lnTo>
                <a:lnTo>
                  <a:pt x="21550" y="1805"/>
                </a:lnTo>
                <a:lnTo>
                  <a:pt x="21563" y="1934"/>
                </a:lnTo>
                <a:lnTo>
                  <a:pt x="21574" y="2067"/>
                </a:lnTo>
                <a:lnTo>
                  <a:pt x="21583" y="2207"/>
                </a:lnTo>
                <a:lnTo>
                  <a:pt x="21589" y="2355"/>
                </a:lnTo>
                <a:lnTo>
                  <a:pt x="21594" y="2511"/>
                </a:lnTo>
                <a:lnTo>
                  <a:pt x="21597" y="2679"/>
                </a:lnTo>
                <a:lnTo>
                  <a:pt x="21599" y="2858"/>
                </a:lnTo>
                <a:lnTo>
                  <a:pt x="21600" y="3051"/>
                </a:lnTo>
                <a:lnTo>
                  <a:pt x="21600" y="18559"/>
                </a:lnTo>
                <a:lnTo>
                  <a:pt x="21599" y="18749"/>
                </a:lnTo>
                <a:lnTo>
                  <a:pt x="21597" y="18927"/>
                </a:lnTo>
                <a:lnTo>
                  <a:pt x="21594" y="19092"/>
                </a:lnTo>
                <a:lnTo>
                  <a:pt x="21589" y="19248"/>
                </a:lnTo>
                <a:lnTo>
                  <a:pt x="21583" y="19394"/>
                </a:lnTo>
                <a:lnTo>
                  <a:pt x="21574" y="19533"/>
                </a:lnTo>
                <a:lnTo>
                  <a:pt x="21563" y="19667"/>
                </a:lnTo>
                <a:lnTo>
                  <a:pt x="21550" y="19795"/>
                </a:lnTo>
                <a:lnTo>
                  <a:pt x="21533" y="19921"/>
                </a:lnTo>
                <a:lnTo>
                  <a:pt x="21513" y="20044"/>
                </a:lnTo>
                <a:lnTo>
                  <a:pt x="21489" y="20168"/>
                </a:lnTo>
                <a:lnTo>
                  <a:pt x="21451" y="20312"/>
                </a:lnTo>
                <a:lnTo>
                  <a:pt x="21407" y="20450"/>
                </a:lnTo>
                <a:lnTo>
                  <a:pt x="21356" y="20582"/>
                </a:lnTo>
                <a:lnTo>
                  <a:pt x="21299" y="20708"/>
                </a:lnTo>
                <a:lnTo>
                  <a:pt x="21237" y="20827"/>
                </a:lnTo>
                <a:lnTo>
                  <a:pt x="21169" y="20939"/>
                </a:lnTo>
                <a:lnTo>
                  <a:pt x="21097" y="21043"/>
                </a:lnTo>
                <a:lnTo>
                  <a:pt x="21019" y="21138"/>
                </a:lnTo>
                <a:lnTo>
                  <a:pt x="20937" y="21225"/>
                </a:lnTo>
                <a:lnTo>
                  <a:pt x="20851" y="21303"/>
                </a:lnTo>
                <a:lnTo>
                  <a:pt x="20761" y="21372"/>
                </a:lnTo>
                <a:lnTo>
                  <a:pt x="20667" y="21430"/>
                </a:lnTo>
                <a:lnTo>
                  <a:pt x="20587" y="21466"/>
                </a:lnTo>
                <a:lnTo>
                  <a:pt x="20506" y="21497"/>
                </a:lnTo>
                <a:lnTo>
                  <a:pt x="20425" y="21523"/>
                </a:lnTo>
                <a:lnTo>
                  <a:pt x="20341" y="21544"/>
                </a:lnTo>
                <a:lnTo>
                  <a:pt x="20254" y="21560"/>
                </a:lnTo>
                <a:lnTo>
                  <a:pt x="20163" y="21573"/>
                </a:lnTo>
                <a:lnTo>
                  <a:pt x="20067" y="21583"/>
                </a:lnTo>
                <a:lnTo>
                  <a:pt x="19965" y="21590"/>
                </a:lnTo>
                <a:lnTo>
                  <a:pt x="19856" y="21595"/>
                </a:lnTo>
                <a:lnTo>
                  <a:pt x="19739" y="21598"/>
                </a:lnTo>
                <a:lnTo>
                  <a:pt x="19614" y="21599"/>
                </a:lnTo>
                <a:lnTo>
                  <a:pt x="19478" y="21600"/>
                </a:lnTo>
                <a:lnTo>
                  <a:pt x="2114" y="21600"/>
                </a:lnTo>
                <a:lnTo>
                  <a:pt x="1980" y="21599"/>
                </a:lnTo>
                <a:lnTo>
                  <a:pt x="1856" y="21598"/>
                </a:lnTo>
                <a:lnTo>
                  <a:pt x="1741" y="21595"/>
                </a:lnTo>
                <a:lnTo>
                  <a:pt x="1633" y="21590"/>
                </a:lnTo>
                <a:lnTo>
                  <a:pt x="1532" y="21583"/>
                </a:lnTo>
                <a:lnTo>
                  <a:pt x="1436" y="21573"/>
                </a:lnTo>
                <a:lnTo>
                  <a:pt x="1346" y="21560"/>
                </a:lnTo>
                <a:lnTo>
                  <a:pt x="1259" y="21544"/>
                </a:lnTo>
                <a:lnTo>
                  <a:pt x="1175" y="21523"/>
                </a:lnTo>
                <a:lnTo>
                  <a:pt x="1094" y="21497"/>
                </a:lnTo>
                <a:lnTo>
                  <a:pt x="1013" y="21466"/>
                </a:lnTo>
                <a:lnTo>
                  <a:pt x="933" y="21430"/>
                </a:lnTo>
                <a:lnTo>
                  <a:pt x="839" y="21372"/>
                </a:lnTo>
                <a:lnTo>
                  <a:pt x="749" y="21303"/>
                </a:lnTo>
                <a:lnTo>
                  <a:pt x="663" y="21225"/>
                </a:lnTo>
                <a:lnTo>
                  <a:pt x="581" y="21138"/>
                </a:lnTo>
                <a:lnTo>
                  <a:pt x="503" y="21043"/>
                </a:lnTo>
                <a:lnTo>
                  <a:pt x="431" y="20939"/>
                </a:lnTo>
                <a:lnTo>
                  <a:pt x="363" y="20827"/>
                </a:lnTo>
                <a:lnTo>
                  <a:pt x="301" y="20708"/>
                </a:lnTo>
                <a:lnTo>
                  <a:pt x="244" y="20582"/>
                </a:lnTo>
                <a:lnTo>
                  <a:pt x="193" y="20450"/>
                </a:lnTo>
                <a:lnTo>
                  <a:pt x="149" y="20312"/>
                </a:lnTo>
                <a:lnTo>
                  <a:pt x="111" y="20168"/>
                </a:lnTo>
                <a:lnTo>
                  <a:pt x="87" y="20044"/>
                </a:lnTo>
                <a:lnTo>
                  <a:pt x="67" y="19921"/>
                </a:lnTo>
                <a:lnTo>
                  <a:pt x="50" y="19795"/>
                </a:lnTo>
                <a:lnTo>
                  <a:pt x="37" y="19666"/>
                </a:lnTo>
                <a:lnTo>
                  <a:pt x="26" y="19533"/>
                </a:lnTo>
                <a:lnTo>
                  <a:pt x="17" y="19393"/>
                </a:lnTo>
                <a:lnTo>
                  <a:pt x="11" y="19245"/>
                </a:lnTo>
                <a:lnTo>
                  <a:pt x="6" y="19089"/>
                </a:lnTo>
                <a:lnTo>
                  <a:pt x="3" y="18921"/>
                </a:lnTo>
                <a:lnTo>
                  <a:pt x="1" y="18742"/>
                </a:lnTo>
                <a:lnTo>
                  <a:pt x="0" y="18549"/>
                </a:lnTo>
                <a:lnTo>
                  <a:pt x="0" y="3041"/>
                </a:lnTo>
                <a:lnTo>
                  <a:pt x="1" y="2851"/>
                </a:lnTo>
                <a:lnTo>
                  <a:pt x="3" y="2673"/>
                </a:lnTo>
                <a:lnTo>
                  <a:pt x="6" y="2508"/>
                </a:lnTo>
                <a:lnTo>
                  <a:pt x="11" y="2352"/>
                </a:lnTo>
                <a:lnTo>
                  <a:pt x="17" y="2206"/>
                </a:lnTo>
                <a:lnTo>
                  <a:pt x="26" y="2067"/>
                </a:lnTo>
                <a:lnTo>
                  <a:pt x="37" y="1933"/>
                </a:lnTo>
                <a:lnTo>
                  <a:pt x="50" y="1805"/>
                </a:lnTo>
                <a:lnTo>
                  <a:pt x="67" y="1679"/>
                </a:lnTo>
                <a:lnTo>
                  <a:pt x="87" y="1556"/>
                </a:lnTo>
                <a:lnTo>
                  <a:pt x="111" y="1432"/>
                </a:lnTo>
                <a:lnTo>
                  <a:pt x="149" y="1288"/>
                </a:lnTo>
                <a:lnTo>
                  <a:pt x="193" y="1150"/>
                </a:lnTo>
                <a:lnTo>
                  <a:pt x="244" y="1018"/>
                </a:lnTo>
                <a:lnTo>
                  <a:pt x="301" y="892"/>
                </a:lnTo>
                <a:lnTo>
                  <a:pt x="363" y="773"/>
                </a:lnTo>
                <a:lnTo>
                  <a:pt x="431" y="661"/>
                </a:lnTo>
                <a:lnTo>
                  <a:pt x="503" y="557"/>
                </a:lnTo>
                <a:lnTo>
                  <a:pt x="581" y="462"/>
                </a:lnTo>
                <a:lnTo>
                  <a:pt x="663" y="375"/>
                </a:lnTo>
                <a:lnTo>
                  <a:pt x="749" y="297"/>
                </a:lnTo>
                <a:lnTo>
                  <a:pt x="839" y="228"/>
                </a:lnTo>
                <a:lnTo>
                  <a:pt x="933" y="170"/>
                </a:lnTo>
                <a:lnTo>
                  <a:pt x="1013" y="134"/>
                </a:lnTo>
                <a:lnTo>
                  <a:pt x="1094" y="103"/>
                </a:lnTo>
                <a:lnTo>
                  <a:pt x="1175" y="77"/>
                </a:lnTo>
                <a:lnTo>
                  <a:pt x="1259" y="56"/>
                </a:lnTo>
                <a:lnTo>
                  <a:pt x="1346" y="40"/>
                </a:lnTo>
                <a:lnTo>
                  <a:pt x="1437" y="27"/>
                </a:lnTo>
                <a:lnTo>
                  <a:pt x="1533" y="17"/>
                </a:lnTo>
                <a:lnTo>
                  <a:pt x="1635" y="10"/>
                </a:lnTo>
                <a:lnTo>
                  <a:pt x="1744" y="5"/>
                </a:lnTo>
                <a:lnTo>
                  <a:pt x="1861" y="2"/>
                </a:lnTo>
                <a:lnTo>
                  <a:pt x="1986" y="1"/>
                </a:lnTo>
                <a:lnTo>
                  <a:pt x="2122" y="0"/>
                </a:lnTo>
                <a:lnTo>
                  <a:pt x="2258" y="0"/>
                </a:lnTo>
                <a:close/>
              </a:path>
            </a:pathLst>
          </a:custGeom>
          <a:ln w="50800">
            <a:solidFill>
              <a:srgbClr val="000000"/>
            </a:solidFill>
          </a:ln>
        </p:spPr>
        <p:txBody>
          <a:bodyPr lIns="45718" tIns="45718" rIns="45718" bIns="45718"/>
          <a:lstStyle/>
          <a:p>
            <a:endParaRPr/>
          </a:p>
        </p:txBody>
      </p:sp>
      <p:sp>
        <p:nvSpPr>
          <p:cNvPr id="680" name="object 4"/>
          <p:cNvSpPr/>
          <p:nvPr/>
        </p:nvSpPr>
        <p:spPr>
          <a:xfrm>
            <a:off x="1299767" y="6494651"/>
            <a:ext cx="10405266" cy="1"/>
          </a:xfrm>
          <a:prstGeom prst="line">
            <a:avLst/>
          </a:prstGeom>
          <a:ln w="38100">
            <a:solidFill>
              <a:srgbClr val="000000"/>
            </a:solidFill>
          </a:ln>
        </p:spPr>
        <p:txBody>
          <a:bodyPr lIns="45718" tIns="45718" rIns="45718" bIns="45718"/>
          <a:lstStyle/>
          <a:p>
            <a:endParaRPr/>
          </a:p>
        </p:txBody>
      </p:sp>
      <p:sp>
        <p:nvSpPr>
          <p:cNvPr id="681" name="object 6"/>
          <p:cNvSpPr/>
          <p:nvPr/>
        </p:nvSpPr>
        <p:spPr>
          <a:xfrm>
            <a:off x="1972932" y="6966743"/>
            <a:ext cx="1142113" cy="575958"/>
          </a:xfrm>
          <a:prstGeom prst="rect">
            <a:avLst/>
          </a:prstGeom>
          <a:solidFill>
            <a:srgbClr val="0076BA"/>
          </a:solidFill>
          <a:ln w="12700">
            <a:miter lim="400000"/>
          </a:ln>
        </p:spPr>
        <p:txBody>
          <a:bodyPr lIns="45718" tIns="45718" rIns="45718" bIns="45718"/>
          <a:lstStyle/>
          <a:p>
            <a:endParaRPr/>
          </a:p>
        </p:txBody>
      </p:sp>
      <p:sp>
        <p:nvSpPr>
          <p:cNvPr id="682" name="object 7"/>
          <p:cNvSpPr txBox="1"/>
          <p:nvPr/>
        </p:nvSpPr>
        <p:spPr>
          <a:xfrm>
            <a:off x="1972804" y="6994372"/>
            <a:ext cx="1142367" cy="45085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261620">
              <a:spcBef>
                <a:spcPts val="3000"/>
              </a:spcBef>
              <a:defRPr sz="3500" spc="204">
                <a:solidFill>
                  <a:srgbClr val="FFFFFF"/>
                </a:solidFill>
              </a:defRPr>
            </a:lvl1pPr>
          </a:lstStyle>
          <a:p>
            <a:r>
              <a:t>TX</a:t>
            </a:r>
          </a:p>
        </p:txBody>
      </p:sp>
      <p:sp>
        <p:nvSpPr>
          <p:cNvPr id="683" name="object 8"/>
          <p:cNvSpPr txBox="1"/>
          <p:nvPr/>
        </p:nvSpPr>
        <p:spPr>
          <a:xfrm>
            <a:off x="3979659" y="6994372"/>
            <a:ext cx="1142365" cy="450850"/>
          </a:xfrm>
          <a:prstGeom prst="rect">
            <a:avLst/>
          </a:prstGeom>
          <a:solidFill>
            <a:srgbClr val="0076BA"/>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261620">
              <a:spcBef>
                <a:spcPts val="2900"/>
              </a:spcBef>
              <a:defRPr sz="3500" spc="204">
                <a:solidFill>
                  <a:srgbClr val="FFFFFF"/>
                </a:solidFill>
              </a:defRPr>
            </a:lvl1pPr>
          </a:lstStyle>
          <a:p>
            <a:r>
              <a:t>TX</a:t>
            </a:r>
          </a:p>
        </p:txBody>
      </p:sp>
      <p:sp>
        <p:nvSpPr>
          <p:cNvPr id="684" name="object 9"/>
          <p:cNvSpPr txBox="1"/>
          <p:nvPr/>
        </p:nvSpPr>
        <p:spPr>
          <a:xfrm>
            <a:off x="5985876" y="6994372"/>
            <a:ext cx="1142367" cy="450850"/>
          </a:xfrm>
          <a:prstGeom prst="rect">
            <a:avLst/>
          </a:prstGeom>
          <a:solidFill>
            <a:srgbClr val="0076BA"/>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261620">
              <a:spcBef>
                <a:spcPts val="3000"/>
              </a:spcBef>
              <a:defRPr sz="3500" spc="204">
                <a:solidFill>
                  <a:srgbClr val="FFFFFF"/>
                </a:solidFill>
              </a:defRPr>
            </a:lvl1pPr>
          </a:lstStyle>
          <a:p>
            <a:r>
              <a:t>TX</a:t>
            </a:r>
          </a:p>
        </p:txBody>
      </p:sp>
      <p:sp>
        <p:nvSpPr>
          <p:cNvPr id="685" name="object 10"/>
          <p:cNvSpPr txBox="1"/>
          <p:nvPr/>
        </p:nvSpPr>
        <p:spPr>
          <a:xfrm>
            <a:off x="7992857" y="6994372"/>
            <a:ext cx="1142368" cy="450850"/>
          </a:xfrm>
          <a:prstGeom prst="rect">
            <a:avLst/>
          </a:prstGeom>
          <a:solidFill>
            <a:srgbClr val="0076BA"/>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261620">
              <a:spcBef>
                <a:spcPts val="3000"/>
              </a:spcBef>
              <a:defRPr sz="3500" spc="204">
                <a:solidFill>
                  <a:srgbClr val="FFFFFF"/>
                </a:solidFill>
              </a:defRPr>
            </a:lvl1pPr>
          </a:lstStyle>
          <a:p>
            <a:r>
              <a:t>TX</a:t>
            </a:r>
          </a:p>
        </p:txBody>
      </p:sp>
      <p:sp>
        <p:nvSpPr>
          <p:cNvPr id="686" name="object 11"/>
          <p:cNvSpPr txBox="1"/>
          <p:nvPr/>
        </p:nvSpPr>
        <p:spPr>
          <a:xfrm>
            <a:off x="9998947" y="6994372"/>
            <a:ext cx="1142368" cy="450850"/>
          </a:xfrm>
          <a:prstGeom prst="rect">
            <a:avLst/>
          </a:prstGeom>
          <a:solidFill>
            <a:srgbClr val="0076BA"/>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261620">
              <a:spcBef>
                <a:spcPts val="3000"/>
              </a:spcBef>
              <a:defRPr sz="3500" spc="204">
                <a:solidFill>
                  <a:srgbClr val="FFFFFF"/>
                </a:solidFill>
              </a:defRPr>
            </a:lvl1pPr>
          </a:lstStyle>
          <a:p>
            <a:r>
              <a:t>TX</a:t>
            </a:r>
          </a:p>
        </p:txBody>
      </p:sp>
      <p:sp>
        <p:nvSpPr>
          <p:cNvPr id="687" name="object 12"/>
          <p:cNvSpPr txBox="1"/>
          <p:nvPr/>
        </p:nvSpPr>
        <p:spPr>
          <a:xfrm>
            <a:off x="1972804" y="8200229"/>
            <a:ext cx="1142367" cy="450851"/>
          </a:xfrm>
          <a:prstGeom prst="rect">
            <a:avLst/>
          </a:prstGeom>
          <a:solidFill>
            <a:srgbClr val="0076BA"/>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261620">
              <a:spcBef>
                <a:spcPts val="3000"/>
              </a:spcBef>
              <a:defRPr sz="3500" spc="204">
                <a:solidFill>
                  <a:srgbClr val="FFFFFF"/>
                </a:solidFill>
              </a:defRPr>
            </a:lvl1pPr>
          </a:lstStyle>
          <a:p>
            <a:r>
              <a:t>TX</a:t>
            </a:r>
          </a:p>
        </p:txBody>
      </p:sp>
      <p:sp>
        <p:nvSpPr>
          <p:cNvPr id="688" name="object 13"/>
          <p:cNvSpPr txBox="1"/>
          <p:nvPr/>
        </p:nvSpPr>
        <p:spPr>
          <a:xfrm>
            <a:off x="3979659" y="8200229"/>
            <a:ext cx="1142365" cy="450851"/>
          </a:xfrm>
          <a:prstGeom prst="rect">
            <a:avLst/>
          </a:prstGeom>
          <a:solidFill>
            <a:srgbClr val="0076BA"/>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261620">
              <a:spcBef>
                <a:spcPts val="3000"/>
              </a:spcBef>
              <a:defRPr sz="3500" spc="204">
                <a:solidFill>
                  <a:srgbClr val="FFFFFF"/>
                </a:solidFill>
              </a:defRPr>
            </a:lvl1pPr>
          </a:lstStyle>
          <a:p>
            <a:r>
              <a:t>TX</a:t>
            </a:r>
          </a:p>
        </p:txBody>
      </p:sp>
      <p:sp>
        <p:nvSpPr>
          <p:cNvPr id="689" name="object 14"/>
          <p:cNvSpPr txBox="1"/>
          <p:nvPr/>
        </p:nvSpPr>
        <p:spPr>
          <a:xfrm>
            <a:off x="5985876" y="8200229"/>
            <a:ext cx="1142367" cy="450851"/>
          </a:xfrm>
          <a:prstGeom prst="rect">
            <a:avLst/>
          </a:prstGeom>
          <a:solidFill>
            <a:srgbClr val="0076BA"/>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261620">
              <a:spcBef>
                <a:spcPts val="2900"/>
              </a:spcBef>
              <a:defRPr sz="3500" spc="204">
                <a:solidFill>
                  <a:srgbClr val="FFFFFF"/>
                </a:solidFill>
              </a:defRPr>
            </a:lvl1pPr>
          </a:lstStyle>
          <a:p>
            <a:r>
              <a:t>TX</a:t>
            </a:r>
          </a:p>
        </p:txBody>
      </p:sp>
      <p:sp>
        <p:nvSpPr>
          <p:cNvPr id="690" name="object 15"/>
          <p:cNvSpPr txBox="1"/>
          <p:nvPr/>
        </p:nvSpPr>
        <p:spPr>
          <a:xfrm>
            <a:off x="7992857" y="8200229"/>
            <a:ext cx="1142368" cy="450851"/>
          </a:xfrm>
          <a:prstGeom prst="rect">
            <a:avLst/>
          </a:prstGeom>
          <a:solidFill>
            <a:srgbClr val="0076BA"/>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261620">
              <a:spcBef>
                <a:spcPts val="3000"/>
              </a:spcBef>
              <a:defRPr sz="3500" spc="204">
                <a:solidFill>
                  <a:srgbClr val="FFFFFF"/>
                </a:solidFill>
              </a:defRPr>
            </a:lvl1pPr>
          </a:lstStyle>
          <a:p>
            <a:r>
              <a:t>TX</a:t>
            </a:r>
          </a:p>
        </p:txBody>
      </p:sp>
      <p:sp>
        <p:nvSpPr>
          <p:cNvPr id="691" name="object 16"/>
          <p:cNvSpPr txBox="1"/>
          <p:nvPr/>
        </p:nvSpPr>
        <p:spPr>
          <a:xfrm>
            <a:off x="9998947" y="8200229"/>
            <a:ext cx="1142368" cy="450851"/>
          </a:xfrm>
          <a:prstGeom prst="rect">
            <a:avLst/>
          </a:prstGeom>
          <a:solidFill>
            <a:srgbClr val="0076BA"/>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261620">
              <a:spcBef>
                <a:spcPts val="3000"/>
              </a:spcBef>
              <a:defRPr sz="3500" spc="204">
                <a:solidFill>
                  <a:srgbClr val="FFFFFF"/>
                </a:solidFill>
              </a:defRPr>
            </a:lvl1pPr>
          </a:lstStyle>
          <a:p>
            <a:r>
              <a:t>TX</a:t>
            </a:r>
          </a:p>
        </p:txBody>
      </p:sp>
      <p:sp>
        <p:nvSpPr>
          <p:cNvPr id="692" name="object 5"/>
          <p:cNvSpPr txBox="1"/>
          <p:nvPr/>
        </p:nvSpPr>
        <p:spPr>
          <a:xfrm>
            <a:off x="699361" y="3024225"/>
            <a:ext cx="11606077" cy="278742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R="1167130" indent="1162683" algn="ctr">
              <a:lnSpc>
                <a:spcPct val="147600"/>
              </a:lnSpc>
              <a:spcBef>
                <a:spcPts val="100"/>
              </a:spcBef>
              <a:defRPr sz="3100">
                <a:latin typeface="游ゴシック体 ボールド"/>
                <a:ea typeface="游ゴシック体 ボールド"/>
                <a:cs typeface="游ゴシック体 ボールド"/>
                <a:sym typeface="游ゴシック体 ボールド"/>
              </a:defRPr>
            </a:pPr>
            <a:r>
              <a:t>親ブロックの</a:t>
            </a:r>
            <a:r>
              <a:rPr spc="-92"/>
              <a:t>ヘ</a:t>
            </a:r>
            <a:r>
              <a:t>ッ</a:t>
            </a:r>
            <a:r>
              <a:rPr spc="-185"/>
              <a:t>ダ</a:t>
            </a:r>
            <a:r>
              <a:t>ーの</a:t>
            </a:r>
            <a:r>
              <a:rPr spc="-92"/>
              <a:t>ハ</a:t>
            </a:r>
            <a:r>
              <a:t>ッシュ値 </a:t>
            </a:r>
          </a:p>
          <a:p>
            <a:pPr marR="1167130" indent="1162683" algn="ctr">
              <a:lnSpc>
                <a:spcPct val="147600"/>
              </a:lnSpc>
              <a:spcBef>
                <a:spcPts val="100"/>
              </a:spcBef>
              <a:defRPr sz="3100" spc="221">
                <a:latin typeface="游ゴシック体 ボールド"/>
                <a:ea typeface="游ゴシック体 ボールド"/>
                <a:cs typeface="游ゴシック体 ボールド"/>
                <a:sym typeface="游ゴシック体 ボールド"/>
              </a:defRPr>
            </a:pPr>
            <a:r>
              <a:t>全てのAccountStateのRootHash </a:t>
            </a:r>
          </a:p>
          <a:p>
            <a:pPr marR="1167130" indent="1162683" algn="ctr">
              <a:lnSpc>
                <a:spcPct val="147600"/>
              </a:lnSpc>
              <a:spcBef>
                <a:spcPts val="100"/>
              </a:spcBef>
              <a:defRPr sz="3100">
                <a:latin typeface="游ゴシック体 ボールド"/>
                <a:ea typeface="游ゴシック体 ボールド"/>
                <a:cs typeface="游ゴシック体 ボールド"/>
                <a:sym typeface="游ゴシック体 ボールド"/>
              </a:defRPr>
            </a:pPr>
            <a:r>
              <a:t>ブロックに含まれる</a:t>
            </a:r>
            <a:r>
              <a:rPr spc="100"/>
              <a:t>Tx</a:t>
            </a:r>
            <a:r>
              <a:rPr spc="419"/>
              <a:t>の</a:t>
            </a:r>
            <a:r>
              <a:rPr spc="239"/>
              <a:t>RootHash</a:t>
            </a:r>
            <a:br>
              <a:rPr spc="239"/>
            </a:br>
            <a:r>
              <a:rPr spc="239"/>
              <a:t>          </a:t>
            </a:r>
            <a:r>
              <a:t>マ</a:t>
            </a:r>
            <a:r>
              <a:rPr spc="-124"/>
              <a:t>イ</a:t>
            </a:r>
            <a:r>
              <a:t>ニング報酬を受け取るアカウントのアド</a:t>
            </a:r>
            <a:r>
              <a:rPr spc="-185"/>
              <a:t>レ</a:t>
            </a:r>
            <a:r>
              <a:t>ス</a:t>
            </a:r>
          </a:p>
        </p:txBody>
      </p:sp>
      <p:sp>
        <p:nvSpPr>
          <p:cNvPr id="693" name="object 4"/>
          <p:cNvSpPr txBox="1"/>
          <p:nvPr/>
        </p:nvSpPr>
        <p:spPr>
          <a:xfrm>
            <a:off x="355600" y="139770"/>
            <a:ext cx="841375" cy="3048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12700">
              <a:spcBef>
                <a:spcPts val="100"/>
              </a:spcBef>
              <a:defRPr sz="2400" spc="120"/>
            </a:lvl1pPr>
          </a:lstStyle>
          <a:p>
            <a:r>
              <a:t>3.2.3</a:t>
            </a:r>
          </a:p>
        </p:txBody>
      </p:sp>
    </p:spTree>
  </p:cSld>
  <p:clrMapOvr>
    <a:masterClrMapping/>
  </p:clrMapOvr>
  <p:transition spd="med"/>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7" name="object 3"/>
          <p:cNvSpPr/>
          <p:nvPr/>
        </p:nvSpPr>
        <p:spPr>
          <a:xfrm>
            <a:off x="1338857" y="2476500"/>
            <a:ext cx="10327087" cy="6724653"/>
          </a:xfrm>
          <a:custGeom>
            <a:avLst/>
            <a:gdLst/>
            <a:ahLst/>
            <a:cxnLst>
              <a:cxn ang="0">
                <a:pos x="wd2" y="hd2"/>
              </a:cxn>
              <a:cxn ang="5400000">
                <a:pos x="wd2" y="hd2"/>
              </a:cxn>
              <a:cxn ang="10800000">
                <a:pos x="wd2" y="hd2"/>
              </a:cxn>
              <a:cxn ang="16200000">
                <a:pos x="wd2" y="hd2"/>
              </a:cxn>
            </a:cxnLst>
            <a:rect l="0" t="0" r="r" b="b"/>
            <a:pathLst>
              <a:path w="21600" h="21600" extrusionOk="0">
                <a:moveTo>
                  <a:pt x="2258" y="0"/>
                </a:moveTo>
                <a:lnTo>
                  <a:pt x="19486" y="0"/>
                </a:lnTo>
                <a:lnTo>
                  <a:pt x="19620" y="1"/>
                </a:lnTo>
                <a:lnTo>
                  <a:pt x="19744" y="2"/>
                </a:lnTo>
                <a:lnTo>
                  <a:pt x="19859" y="5"/>
                </a:lnTo>
                <a:lnTo>
                  <a:pt x="19967" y="10"/>
                </a:lnTo>
                <a:lnTo>
                  <a:pt x="20068" y="17"/>
                </a:lnTo>
                <a:lnTo>
                  <a:pt x="20164" y="27"/>
                </a:lnTo>
                <a:lnTo>
                  <a:pt x="20254" y="40"/>
                </a:lnTo>
                <a:lnTo>
                  <a:pt x="20341" y="56"/>
                </a:lnTo>
                <a:lnTo>
                  <a:pt x="20425" y="77"/>
                </a:lnTo>
                <a:lnTo>
                  <a:pt x="20506" y="103"/>
                </a:lnTo>
                <a:lnTo>
                  <a:pt x="20587" y="134"/>
                </a:lnTo>
                <a:lnTo>
                  <a:pt x="20667" y="170"/>
                </a:lnTo>
                <a:lnTo>
                  <a:pt x="20761" y="228"/>
                </a:lnTo>
                <a:lnTo>
                  <a:pt x="20851" y="297"/>
                </a:lnTo>
                <a:lnTo>
                  <a:pt x="20937" y="375"/>
                </a:lnTo>
                <a:lnTo>
                  <a:pt x="21019" y="462"/>
                </a:lnTo>
                <a:lnTo>
                  <a:pt x="21097" y="557"/>
                </a:lnTo>
                <a:lnTo>
                  <a:pt x="21169" y="661"/>
                </a:lnTo>
                <a:lnTo>
                  <a:pt x="21237" y="773"/>
                </a:lnTo>
                <a:lnTo>
                  <a:pt x="21299" y="892"/>
                </a:lnTo>
                <a:lnTo>
                  <a:pt x="21356" y="1018"/>
                </a:lnTo>
                <a:lnTo>
                  <a:pt x="21407" y="1150"/>
                </a:lnTo>
                <a:lnTo>
                  <a:pt x="21451" y="1288"/>
                </a:lnTo>
                <a:lnTo>
                  <a:pt x="21489" y="1432"/>
                </a:lnTo>
                <a:lnTo>
                  <a:pt x="21513" y="1556"/>
                </a:lnTo>
                <a:lnTo>
                  <a:pt x="21533" y="1679"/>
                </a:lnTo>
                <a:lnTo>
                  <a:pt x="21550" y="1805"/>
                </a:lnTo>
                <a:lnTo>
                  <a:pt x="21563" y="1934"/>
                </a:lnTo>
                <a:lnTo>
                  <a:pt x="21574" y="2067"/>
                </a:lnTo>
                <a:lnTo>
                  <a:pt x="21583" y="2207"/>
                </a:lnTo>
                <a:lnTo>
                  <a:pt x="21589" y="2355"/>
                </a:lnTo>
                <a:lnTo>
                  <a:pt x="21594" y="2511"/>
                </a:lnTo>
                <a:lnTo>
                  <a:pt x="21597" y="2679"/>
                </a:lnTo>
                <a:lnTo>
                  <a:pt x="21599" y="2858"/>
                </a:lnTo>
                <a:lnTo>
                  <a:pt x="21600" y="3051"/>
                </a:lnTo>
                <a:lnTo>
                  <a:pt x="21600" y="18559"/>
                </a:lnTo>
                <a:lnTo>
                  <a:pt x="21599" y="18749"/>
                </a:lnTo>
                <a:lnTo>
                  <a:pt x="21597" y="18927"/>
                </a:lnTo>
                <a:lnTo>
                  <a:pt x="21594" y="19092"/>
                </a:lnTo>
                <a:lnTo>
                  <a:pt x="21589" y="19248"/>
                </a:lnTo>
                <a:lnTo>
                  <a:pt x="21583" y="19394"/>
                </a:lnTo>
                <a:lnTo>
                  <a:pt x="21574" y="19533"/>
                </a:lnTo>
                <a:lnTo>
                  <a:pt x="21563" y="19667"/>
                </a:lnTo>
                <a:lnTo>
                  <a:pt x="21550" y="19795"/>
                </a:lnTo>
                <a:lnTo>
                  <a:pt x="21533" y="19921"/>
                </a:lnTo>
                <a:lnTo>
                  <a:pt x="21513" y="20044"/>
                </a:lnTo>
                <a:lnTo>
                  <a:pt x="21489" y="20168"/>
                </a:lnTo>
                <a:lnTo>
                  <a:pt x="21451" y="20312"/>
                </a:lnTo>
                <a:lnTo>
                  <a:pt x="21407" y="20450"/>
                </a:lnTo>
                <a:lnTo>
                  <a:pt x="21356" y="20582"/>
                </a:lnTo>
                <a:lnTo>
                  <a:pt x="21299" y="20708"/>
                </a:lnTo>
                <a:lnTo>
                  <a:pt x="21237" y="20827"/>
                </a:lnTo>
                <a:lnTo>
                  <a:pt x="21169" y="20939"/>
                </a:lnTo>
                <a:lnTo>
                  <a:pt x="21097" y="21043"/>
                </a:lnTo>
                <a:lnTo>
                  <a:pt x="21019" y="21138"/>
                </a:lnTo>
                <a:lnTo>
                  <a:pt x="20937" y="21225"/>
                </a:lnTo>
                <a:lnTo>
                  <a:pt x="20851" y="21303"/>
                </a:lnTo>
                <a:lnTo>
                  <a:pt x="20761" y="21372"/>
                </a:lnTo>
                <a:lnTo>
                  <a:pt x="20667" y="21430"/>
                </a:lnTo>
                <a:lnTo>
                  <a:pt x="20587" y="21466"/>
                </a:lnTo>
                <a:lnTo>
                  <a:pt x="20506" y="21497"/>
                </a:lnTo>
                <a:lnTo>
                  <a:pt x="20425" y="21523"/>
                </a:lnTo>
                <a:lnTo>
                  <a:pt x="20341" y="21544"/>
                </a:lnTo>
                <a:lnTo>
                  <a:pt x="20254" y="21560"/>
                </a:lnTo>
                <a:lnTo>
                  <a:pt x="20163" y="21573"/>
                </a:lnTo>
                <a:lnTo>
                  <a:pt x="20067" y="21583"/>
                </a:lnTo>
                <a:lnTo>
                  <a:pt x="19965" y="21590"/>
                </a:lnTo>
                <a:lnTo>
                  <a:pt x="19856" y="21595"/>
                </a:lnTo>
                <a:lnTo>
                  <a:pt x="19739" y="21598"/>
                </a:lnTo>
                <a:lnTo>
                  <a:pt x="19614" y="21599"/>
                </a:lnTo>
                <a:lnTo>
                  <a:pt x="19478" y="21600"/>
                </a:lnTo>
                <a:lnTo>
                  <a:pt x="2114" y="21600"/>
                </a:lnTo>
                <a:lnTo>
                  <a:pt x="1980" y="21599"/>
                </a:lnTo>
                <a:lnTo>
                  <a:pt x="1856" y="21598"/>
                </a:lnTo>
                <a:lnTo>
                  <a:pt x="1741" y="21595"/>
                </a:lnTo>
                <a:lnTo>
                  <a:pt x="1633" y="21590"/>
                </a:lnTo>
                <a:lnTo>
                  <a:pt x="1532" y="21583"/>
                </a:lnTo>
                <a:lnTo>
                  <a:pt x="1436" y="21573"/>
                </a:lnTo>
                <a:lnTo>
                  <a:pt x="1346" y="21560"/>
                </a:lnTo>
                <a:lnTo>
                  <a:pt x="1259" y="21544"/>
                </a:lnTo>
                <a:lnTo>
                  <a:pt x="1175" y="21523"/>
                </a:lnTo>
                <a:lnTo>
                  <a:pt x="1094" y="21497"/>
                </a:lnTo>
                <a:lnTo>
                  <a:pt x="1013" y="21466"/>
                </a:lnTo>
                <a:lnTo>
                  <a:pt x="933" y="21430"/>
                </a:lnTo>
                <a:lnTo>
                  <a:pt x="839" y="21372"/>
                </a:lnTo>
                <a:lnTo>
                  <a:pt x="749" y="21303"/>
                </a:lnTo>
                <a:lnTo>
                  <a:pt x="663" y="21225"/>
                </a:lnTo>
                <a:lnTo>
                  <a:pt x="581" y="21138"/>
                </a:lnTo>
                <a:lnTo>
                  <a:pt x="503" y="21043"/>
                </a:lnTo>
                <a:lnTo>
                  <a:pt x="431" y="20939"/>
                </a:lnTo>
                <a:lnTo>
                  <a:pt x="363" y="20827"/>
                </a:lnTo>
                <a:lnTo>
                  <a:pt x="301" y="20708"/>
                </a:lnTo>
                <a:lnTo>
                  <a:pt x="244" y="20582"/>
                </a:lnTo>
                <a:lnTo>
                  <a:pt x="193" y="20450"/>
                </a:lnTo>
                <a:lnTo>
                  <a:pt x="149" y="20312"/>
                </a:lnTo>
                <a:lnTo>
                  <a:pt x="111" y="20168"/>
                </a:lnTo>
                <a:lnTo>
                  <a:pt x="87" y="20044"/>
                </a:lnTo>
                <a:lnTo>
                  <a:pt x="67" y="19921"/>
                </a:lnTo>
                <a:lnTo>
                  <a:pt x="50" y="19795"/>
                </a:lnTo>
                <a:lnTo>
                  <a:pt x="37" y="19666"/>
                </a:lnTo>
                <a:lnTo>
                  <a:pt x="26" y="19533"/>
                </a:lnTo>
                <a:lnTo>
                  <a:pt x="17" y="19393"/>
                </a:lnTo>
                <a:lnTo>
                  <a:pt x="11" y="19245"/>
                </a:lnTo>
                <a:lnTo>
                  <a:pt x="6" y="19089"/>
                </a:lnTo>
                <a:lnTo>
                  <a:pt x="3" y="18921"/>
                </a:lnTo>
                <a:lnTo>
                  <a:pt x="1" y="18742"/>
                </a:lnTo>
                <a:lnTo>
                  <a:pt x="0" y="18549"/>
                </a:lnTo>
                <a:lnTo>
                  <a:pt x="0" y="3041"/>
                </a:lnTo>
                <a:lnTo>
                  <a:pt x="1" y="2851"/>
                </a:lnTo>
                <a:lnTo>
                  <a:pt x="3" y="2673"/>
                </a:lnTo>
                <a:lnTo>
                  <a:pt x="6" y="2508"/>
                </a:lnTo>
                <a:lnTo>
                  <a:pt x="11" y="2352"/>
                </a:lnTo>
                <a:lnTo>
                  <a:pt x="17" y="2206"/>
                </a:lnTo>
                <a:lnTo>
                  <a:pt x="26" y="2067"/>
                </a:lnTo>
                <a:lnTo>
                  <a:pt x="37" y="1933"/>
                </a:lnTo>
                <a:lnTo>
                  <a:pt x="50" y="1805"/>
                </a:lnTo>
                <a:lnTo>
                  <a:pt x="67" y="1679"/>
                </a:lnTo>
                <a:lnTo>
                  <a:pt x="87" y="1556"/>
                </a:lnTo>
                <a:lnTo>
                  <a:pt x="111" y="1432"/>
                </a:lnTo>
                <a:lnTo>
                  <a:pt x="149" y="1288"/>
                </a:lnTo>
                <a:lnTo>
                  <a:pt x="193" y="1150"/>
                </a:lnTo>
                <a:lnTo>
                  <a:pt x="244" y="1018"/>
                </a:lnTo>
                <a:lnTo>
                  <a:pt x="301" y="892"/>
                </a:lnTo>
                <a:lnTo>
                  <a:pt x="363" y="773"/>
                </a:lnTo>
                <a:lnTo>
                  <a:pt x="431" y="661"/>
                </a:lnTo>
                <a:lnTo>
                  <a:pt x="503" y="557"/>
                </a:lnTo>
                <a:lnTo>
                  <a:pt x="581" y="462"/>
                </a:lnTo>
                <a:lnTo>
                  <a:pt x="663" y="375"/>
                </a:lnTo>
                <a:lnTo>
                  <a:pt x="749" y="297"/>
                </a:lnTo>
                <a:lnTo>
                  <a:pt x="839" y="228"/>
                </a:lnTo>
                <a:lnTo>
                  <a:pt x="933" y="170"/>
                </a:lnTo>
                <a:lnTo>
                  <a:pt x="1013" y="134"/>
                </a:lnTo>
                <a:lnTo>
                  <a:pt x="1094" y="103"/>
                </a:lnTo>
                <a:lnTo>
                  <a:pt x="1175" y="77"/>
                </a:lnTo>
                <a:lnTo>
                  <a:pt x="1259" y="56"/>
                </a:lnTo>
                <a:lnTo>
                  <a:pt x="1346" y="40"/>
                </a:lnTo>
                <a:lnTo>
                  <a:pt x="1437" y="27"/>
                </a:lnTo>
                <a:lnTo>
                  <a:pt x="1533" y="17"/>
                </a:lnTo>
                <a:lnTo>
                  <a:pt x="1635" y="10"/>
                </a:lnTo>
                <a:lnTo>
                  <a:pt x="1744" y="5"/>
                </a:lnTo>
                <a:lnTo>
                  <a:pt x="1861" y="2"/>
                </a:lnTo>
                <a:lnTo>
                  <a:pt x="1986" y="1"/>
                </a:lnTo>
                <a:lnTo>
                  <a:pt x="2122" y="0"/>
                </a:lnTo>
                <a:lnTo>
                  <a:pt x="2258" y="0"/>
                </a:lnTo>
                <a:close/>
              </a:path>
            </a:pathLst>
          </a:custGeom>
          <a:ln w="50800">
            <a:solidFill>
              <a:srgbClr val="000000"/>
            </a:solidFill>
          </a:ln>
        </p:spPr>
        <p:txBody>
          <a:bodyPr lIns="45718" tIns="45718" rIns="45718" bIns="45718"/>
          <a:lstStyle/>
          <a:p>
            <a:endParaRPr/>
          </a:p>
        </p:txBody>
      </p:sp>
      <p:sp>
        <p:nvSpPr>
          <p:cNvPr id="698" name="object 4"/>
          <p:cNvSpPr/>
          <p:nvPr/>
        </p:nvSpPr>
        <p:spPr>
          <a:xfrm>
            <a:off x="1299767" y="6494651"/>
            <a:ext cx="10405266" cy="1"/>
          </a:xfrm>
          <a:prstGeom prst="line">
            <a:avLst/>
          </a:prstGeom>
          <a:ln w="38100">
            <a:solidFill>
              <a:srgbClr val="000000"/>
            </a:solidFill>
          </a:ln>
        </p:spPr>
        <p:txBody>
          <a:bodyPr lIns="45718" tIns="45718" rIns="45718" bIns="45718"/>
          <a:lstStyle/>
          <a:p>
            <a:endParaRPr/>
          </a:p>
        </p:txBody>
      </p:sp>
      <p:sp>
        <p:nvSpPr>
          <p:cNvPr id="699" name="object 5"/>
          <p:cNvSpPr txBox="1"/>
          <p:nvPr/>
        </p:nvSpPr>
        <p:spPr>
          <a:xfrm>
            <a:off x="699361" y="3024225"/>
            <a:ext cx="11606077" cy="278742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R="1167130" indent="1162683" algn="ctr">
              <a:lnSpc>
                <a:spcPct val="147600"/>
              </a:lnSpc>
              <a:spcBef>
                <a:spcPts val="100"/>
              </a:spcBef>
              <a:defRPr sz="3100">
                <a:latin typeface="游ゴシック体 ボールド"/>
                <a:ea typeface="游ゴシック体 ボールド"/>
                <a:cs typeface="游ゴシック体 ボールド"/>
                <a:sym typeface="游ゴシック体 ボールド"/>
              </a:defRPr>
            </a:pPr>
            <a:r>
              <a:t>親ブロックの</a:t>
            </a:r>
            <a:r>
              <a:rPr spc="-92"/>
              <a:t>ヘ</a:t>
            </a:r>
            <a:r>
              <a:t>ッ</a:t>
            </a:r>
            <a:r>
              <a:rPr spc="-185"/>
              <a:t>ダ</a:t>
            </a:r>
            <a:r>
              <a:t>ーの</a:t>
            </a:r>
            <a:r>
              <a:rPr spc="-92"/>
              <a:t>ハ</a:t>
            </a:r>
            <a:r>
              <a:t>ッシュ値 </a:t>
            </a:r>
          </a:p>
          <a:p>
            <a:pPr marR="1167130" indent="1162683" algn="ctr">
              <a:lnSpc>
                <a:spcPct val="147600"/>
              </a:lnSpc>
              <a:spcBef>
                <a:spcPts val="100"/>
              </a:spcBef>
              <a:defRPr sz="3100" spc="221">
                <a:latin typeface="游ゴシック体 ボールド"/>
                <a:ea typeface="游ゴシック体 ボールド"/>
                <a:cs typeface="游ゴシック体 ボールド"/>
                <a:sym typeface="游ゴシック体 ボールド"/>
              </a:defRPr>
            </a:pPr>
            <a:r>
              <a:t>全てのAccountStateのRootHash </a:t>
            </a:r>
          </a:p>
          <a:p>
            <a:pPr marR="1167130" indent="1162683" algn="ctr">
              <a:lnSpc>
                <a:spcPct val="147600"/>
              </a:lnSpc>
              <a:spcBef>
                <a:spcPts val="100"/>
              </a:spcBef>
              <a:defRPr sz="3100">
                <a:latin typeface="游ゴシック体 ボールド"/>
                <a:ea typeface="游ゴシック体 ボールド"/>
                <a:cs typeface="游ゴシック体 ボールド"/>
                <a:sym typeface="游ゴシック体 ボールド"/>
              </a:defRPr>
            </a:pPr>
            <a:r>
              <a:t>ブロックに含まれる</a:t>
            </a:r>
            <a:r>
              <a:rPr spc="100"/>
              <a:t>Tx</a:t>
            </a:r>
            <a:r>
              <a:rPr spc="419"/>
              <a:t>の</a:t>
            </a:r>
            <a:r>
              <a:rPr spc="239"/>
              <a:t>RootHash</a:t>
            </a:r>
            <a:br>
              <a:rPr spc="239"/>
            </a:br>
            <a:r>
              <a:rPr spc="239"/>
              <a:t>          </a:t>
            </a:r>
            <a:r>
              <a:t>マ</a:t>
            </a:r>
            <a:r>
              <a:rPr spc="-124"/>
              <a:t>イ</a:t>
            </a:r>
            <a:r>
              <a:t>ニング報酬を受け取るアカウントのアド</a:t>
            </a:r>
            <a:r>
              <a:rPr spc="-185"/>
              <a:t>レ</a:t>
            </a:r>
            <a:r>
              <a:t>ス</a:t>
            </a:r>
          </a:p>
        </p:txBody>
      </p:sp>
      <p:sp>
        <p:nvSpPr>
          <p:cNvPr id="700" name="object 6"/>
          <p:cNvSpPr/>
          <p:nvPr/>
        </p:nvSpPr>
        <p:spPr>
          <a:xfrm>
            <a:off x="1972932" y="6966743"/>
            <a:ext cx="1142113" cy="575958"/>
          </a:xfrm>
          <a:prstGeom prst="rect">
            <a:avLst/>
          </a:prstGeom>
          <a:solidFill>
            <a:srgbClr val="0076BA"/>
          </a:solidFill>
          <a:ln w="12700">
            <a:miter lim="400000"/>
          </a:ln>
        </p:spPr>
        <p:txBody>
          <a:bodyPr lIns="45718" tIns="45718" rIns="45718" bIns="45718"/>
          <a:lstStyle/>
          <a:p>
            <a:endParaRPr/>
          </a:p>
        </p:txBody>
      </p:sp>
      <p:sp>
        <p:nvSpPr>
          <p:cNvPr id="701" name="object 7"/>
          <p:cNvSpPr txBox="1"/>
          <p:nvPr/>
        </p:nvSpPr>
        <p:spPr>
          <a:xfrm>
            <a:off x="1972804" y="6994372"/>
            <a:ext cx="1142367" cy="45085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261620">
              <a:spcBef>
                <a:spcPts val="3000"/>
              </a:spcBef>
              <a:defRPr sz="3500" spc="204">
                <a:solidFill>
                  <a:srgbClr val="FFFFFF"/>
                </a:solidFill>
              </a:defRPr>
            </a:lvl1pPr>
          </a:lstStyle>
          <a:p>
            <a:r>
              <a:t>TX</a:t>
            </a:r>
          </a:p>
        </p:txBody>
      </p:sp>
      <p:sp>
        <p:nvSpPr>
          <p:cNvPr id="702" name="object 8"/>
          <p:cNvSpPr txBox="1"/>
          <p:nvPr/>
        </p:nvSpPr>
        <p:spPr>
          <a:xfrm>
            <a:off x="3979659" y="6994372"/>
            <a:ext cx="1142365" cy="450850"/>
          </a:xfrm>
          <a:prstGeom prst="rect">
            <a:avLst/>
          </a:prstGeom>
          <a:solidFill>
            <a:srgbClr val="0076BA"/>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261620">
              <a:spcBef>
                <a:spcPts val="2900"/>
              </a:spcBef>
              <a:defRPr sz="3500" spc="204">
                <a:solidFill>
                  <a:srgbClr val="FFFFFF"/>
                </a:solidFill>
              </a:defRPr>
            </a:lvl1pPr>
          </a:lstStyle>
          <a:p>
            <a:r>
              <a:t>TX</a:t>
            </a:r>
          </a:p>
        </p:txBody>
      </p:sp>
      <p:sp>
        <p:nvSpPr>
          <p:cNvPr id="703" name="object 9"/>
          <p:cNvSpPr txBox="1"/>
          <p:nvPr/>
        </p:nvSpPr>
        <p:spPr>
          <a:xfrm>
            <a:off x="5985876" y="6994372"/>
            <a:ext cx="1142367" cy="450850"/>
          </a:xfrm>
          <a:prstGeom prst="rect">
            <a:avLst/>
          </a:prstGeom>
          <a:solidFill>
            <a:srgbClr val="0076BA"/>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261620">
              <a:spcBef>
                <a:spcPts val="3000"/>
              </a:spcBef>
              <a:defRPr sz="3500" spc="204">
                <a:solidFill>
                  <a:srgbClr val="FFFFFF"/>
                </a:solidFill>
              </a:defRPr>
            </a:lvl1pPr>
          </a:lstStyle>
          <a:p>
            <a:r>
              <a:t>TX</a:t>
            </a:r>
          </a:p>
        </p:txBody>
      </p:sp>
      <p:sp>
        <p:nvSpPr>
          <p:cNvPr id="704" name="object 10"/>
          <p:cNvSpPr txBox="1"/>
          <p:nvPr/>
        </p:nvSpPr>
        <p:spPr>
          <a:xfrm>
            <a:off x="7992857" y="6994372"/>
            <a:ext cx="1142368" cy="450850"/>
          </a:xfrm>
          <a:prstGeom prst="rect">
            <a:avLst/>
          </a:prstGeom>
          <a:solidFill>
            <a:srgbClr val="0076BA"/>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261620">
              <a:spcBef>
                <a:spcPts val="3000"/>
              </a:spcBef>
              <a:defRPr sz="3500" spc="204">
                <a:solidFill>
                  <a:srgbClr val="FFFFFF"/>
                </a:solidFill>
              </a:defRPr>
            </a:lvl1pPr>
          </a:lstStyle>
          <a:p>
            <a:r>
              <a:t>TX</a:t>
            </a:r>
          </a:p>
        </p:txBody>
      </p:sp>
      <p:sp>
        <p:nvSpPr>
          <p:cNvPr id="705" name="object 11"/>
          <p:cNvSpPr txBox="1"/>
          <p:nvPr/>
        </p:nvSpPr>
        <p:spPr>
          <a:xfrm>
            <a:off x="9998947" y="6994372"/>
            <a:ext cx="1142368" cy="450850"/>
          </a:xfrm>
          <a:prstGeom prst="rect">
            <a:avLst/>
          </a:prstGeom>
          <a:solidFill>
            <a:srgbClr val="0076BA"/>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261620">
              <a:spcBef>
                <a:spcPts val="3000"/>
              </a:spcBef>
              <a:defRPr sz="3500" spc="204">
                <a:solidFill>
                  <a:srgbClr val="FFFFFF"/>
                </a:solidFill>
              </a:defRPr>
            </a:lvl1pPr>
          </a:lstStyle>
          <a:p>
            <a:r>
              <a:t>TX</a:t>
            </a:r>
          </a:p>
        </p:txBody>
      </p:sp>
      <p:sp>
        <p:nvSpPr>
          <p:cNvPr id="706" name="object 12"/>
          <p:cNvSpPr txBox="1"/>
          <p:nvPr/>
        </p:nvSpPr>
        <p:spPr>
          <a:xfrm>
            <a:off x="1972804" y="8200229"/>
            <a:ext cx="1142367" cy="450851"/>
          </a:xfrm>
          <a:prstGeom prst="rect">
            <a:avLst/>
          </a:prstGeom>
          <a:solidFill>
            <a:srgbClr val="0076BA"/>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261620">
              <a:spcBef>
                <a:spcPts val="3000"/>
              </a:spcBef>
              <a:defRPr sz="3500" spc="204">
                <a:solidFill>
                  <a:srgbClr val="FFFFFF"/>
                </a:solidFill>
              </a:defRPr>
            </a:lvl1pPr>
          </a:lstStyle>
          <a:p>
            <a:r>
              <a:t>TX</a:t>
            </a:r>
          </a:p>
        </p:txBody>
      </p:sp>
      <p:sp>
        <p:nvSpPr>
          <p:cNvPr id="707" name="object 13"/>
          <p:cNvSpPr txBox="1"/>
          <p:nvPr/>
        </p:nvSpPr>
        <p:spPr>
          <a:xfrm>
            <a:off x="3979659" y="8200229"/>
            <a:ext cx="1142365" cy="450851"/>
          </a:xfrm>
          <a:prstGeom prst="rect">
            <a:avLst/>
          </a:prstGeom>
          <a:solidFill>
            <a:srgbClr val="0076BA"/>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261620">
              <a:spcBef>
                <a:spcPts val="3000"/>
              </a:spcBef>
              <a:defRPr sz="3500" spc="204">
                <a:solidFill>
                  <a:srgbClr val="FFFFFF"/>
                </a:solidFill>
              </a:defRPr>
            </a:lvl1pPr>
          </a:lstStyle>
          <a:p>
            <a:r>
              <a:t>TX</a:t>
            </a:r>
          </a:p>
        </p:txBody>
      </p:sp>
      <p:sp>
        <p:nvSpPr>
          <p:cNvPr id="708" name="object 14"/>
          <p:cNvSpPr txBox="1"/>
          <p:nvPr/>
        </p:nvSpPr>
        <p:spPr>
          <a:xfrm>
            <a:off x="5985876" y="8200229"/>
            <a:ext cx="1142367" cy="450851"/>
          </a:xfrm>
          <a:prstGeom prst="rect">
            <a:avLst/>
          </a:prstGeom>
          <a:solidFill>
            <a:srgbClr val="0076BA"/>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261620">
              <a:spcBef>
                <a:spcPts val="2900"/>
              </a:spcBef>
              <a:defRPr sz="3500" spc="204">
                <a:solidFill>
                  <a:srgbClr val="FFFFFF"/>
                </a:solidFill>
              </a:defRPr>
            </a:lvl1pPr>
          </a:lstStyle>
          <a:p>
            <a:r>
              <a:t>TX</a:t>
            </a:r>
          </a:p>
        </p:txBody>
      </p:sp>
      <p:sp>
        <p:nvSpPr>
          <p:cNvPr id="709" name="object 15"/>
          <p:cNvSpPr txBox="1"/>
          <p:nvPr/>
        </p:nvSpPr>
        <p:spPr>
          <a:xfrm>
            <a:off x="7992857" y="8200229"/>
            <a:ext cx="1142368" cy="450851"/>
          </a:xfrm>
          <a:prstGeom prst="rect">
            <a:avLst/>
          </a:prstGeom>
          <a:solidFill>
            <a:srgbClr val="0076BA"/>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261620">
              <a:spcBef>
                <a:spcPts val="3000"/>
              </a:spcBef>
              <a:defRPr sz="3500" spc="204">
                <a:solidFill>
                  <a:srgbClr val="FFFFFF"/>
                </a:solidFill>
              </a:defRPr>
            </a:lvl1pPr>
          </a:lstStyle>
          <a:p>
            <a:r>
              <a:t>TX</a:t>
            </a:r>
          </a:p>
        </p:txBody>
      </p:sp>
      <p:sp>
        <p:nvSpPr>
          <p:cNvPr id="710" name="object 16"/>
          <p:cNvSpPr txBox="1"/>
          <p:nvPr/>
        </p:nvSpPr>
        <p:spPr>
          <a:xfrm>
            <a:off x="9998947" y="8200229"/>
            <a:ext cx="1142368" cy="450851"/>
          </a:xfrm>
          <a:prstGeom prst="rect">
            <a:avLst/>
          </a:prstGeom>
          <a:solidFill>
            <a:srgbClr val="0076BA"/>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261620">
              <a:spcBef>
                <a:spcPts val="3000"/>
              </a:spcBef>
              <a:defRPr sz="3500" spc="204">
                <a:solidFill>
                  <a:srgbClr val="FFFFFF"/>
                </a:solidFill>
              </a:defRPr>
            </a:lvl1pPr>
          </a:lstStyle>
          <a:p>
            <a:r>
              <a:t>TX</a:t>
            </a:r>
          </a:p>
        </p:txBody>
      </p:sp>
      <p:sp>
        <p:nvSpPr>
          <p:cNvPr id="711" name="object 17"/>
          <p:cNvSpPr/>
          <p:nvPr/>
        </p:nvSpPr>
        <p:spPr>
          <a:xfrm>
            <a:off x="1560540" y="7564436"/>
            <a:ext cx="1836775" cy="1760102"/>
          </a:xfrm>
          <a:custGeom>
            <a:avLst/>
            <a:gdLst/>
            <a:ahLst/>
            <a:cxnLst>
              <a:cxn ang="0">
                <a:pos x="wd2" y="hd2"/>
              </a:cxn>
              <a:cxn ang="5400000">
                <a:pos x="wd2" y="hd2"/>
              </a:cxn>
              <a:cxn ang="10800000">
                <a:pos x="wd2" y="hd2"/>
              </a:cxn>
              <a:cxn ang="16200000">
                <a:pos x="wd2" y="hd2"/>
              </a:cxn>
            </a:cxnLst>
            <a:rect l="0" t="0" r="r" b="b"/>
            <a:pathLst>
              <a:path w="21600" h="21600" extrusionOk="0">
                <a:moveTo>
                  <a:pt x="18439" y="3161"/>
                </a:moveTo>
                <a:lnTo>
                  <a:pt x="18834" y="3577"/>
                </a:lnTo>
                <a:lnTo>
                  <a:pt x="19203" y="4009"/>
                </a:lnTo>
                <a:lnTo>
                  <a:pt x="19545" y="4455"/>
                </a:lnTo>
                <a:lnTo>
                  <a:pt x="19861" y="4914"/>
                </a:lnTo>
                <a:lnTo>
                  <a:pt x="20151" y="5385"/>
                </a:lnTo>
                <a:lnTo>
                  <a:pt x="20415" y="5867"/>
                </a:lnTo>
                <a:lnTo>
                  <a:pt x="20652" y="6360"/>
                </a:lnTo>
                <a:lnTo>
                  <a:pt x="20862" y="6861"/>
                </a:lnTo>
                <a:lnTo>
                  <a:pt x="21047" y="7370"/>
                </a:lnTo>
                <a:lnTo>
                  <a:pt x="21205" y="7886"/>
                </a:lnTo>
                <a:lnTo>
                  <a:pt x="21337" y="8408"/>
                </a:lnTo>
                <a:lnTo>
                  <a:pt x="21442" y="8935"/>
                </a:lnTo>
                <a:lnTo>
                  <a:pt x="21521" y="9465"/>
                </a:lnTo>
                <a:lnTo>
                  <a:pt x="21574" y="9998"/>
                </a:lnTo>
                <a:lnTo>
                  <a:pt x="21600" y="10532"/>
                </a:lnTo>
                <a:lnTo>
                  <a:pt x="21600" y="11068"/>
                </a:lnTo>
                <a:lnTo>
                  <a:pt x="21574" y="11602"/>
                </a:lnTo>
                <a:lnTo>
                  <a:pt x="21521" y="12135"/>
                </a:lnTo>
                <a:lnTo>
                  <a:pt x="21442" y="12665"/>
                </a:lnTo>
                <a:lnTo>
                  <a:pt x="21337" y="13192"/>
                </a:lnTo>
                <a:lnTo>
                  <a:pt x="21205" y="13714"/>
                </a:lnTo>
                <a:lnTo>
                  <a:pt x="21047" y="14230"/>
                </a:lnTo>
                <a:lnTo>
                  <a:pt x="20862" y="14739"/>
                </a:lnTo>
                <a:lnTo>
                  <a:pt x="20652" y="15241"/>
                </a:lnTo>
                <a:lnTo>
                  <a:pt x="20415" y="15733"/>
                </a:lnTo>
                <a:lnTo>
                  <a:pt x="20151" y="16215"/>
                </a:lnTo>
                <a:lnTo>
                  <a:pt x="19861" y="16686"/>
                </a:lnTo>
                <a:lnTo>
                  <a:pt x="19545" y="17145"/>
                </a:lnTo>
                <a:lnTo>
                  <a:pt x="19203" y="17591"/>
                </a:lnTo>
                <a:lnTo>
                  <a:pt x="18834" y="18023"/>
                </a:lnTo>
                <a:lnTo>
                  <a:pt x="18439" y="18439"/>
                </a:lnTo>
                <a:lnTo>
                  <a:pt x="18023" y="18834"/>
                </a:lnTo>
                <a:lnTo>
                  <a:pt x="17591" y="19203"/>
                </a:lnTo>
                <a:lnTo>
                  <a:pt x="17145" y="19545"/>
                </a:lnTo>
                <a:lnTo>
                  <a:pt x="16686" y="19862"/>
                </a:lnTo>
                <a:lnTo>
                  <a:pt x="16215" y="20151"/>
                </a:lnTo>
                <a:lnTo>
                  <a:pt x="15733" y="20415"/>
                </a:lnTo>
                <a:lnTo>
                  <a:pt x="15240" y="20652"/>
                </a:lnTo>
                <a:lnTo>
                  <a:pt x="14739" y="20862"/>
                </a:lnTo>
                <a:lnTo>
                  <a:pt x="14230" y="21047"/>
                </a:lnTo>
                <a:lnTo>
                  <a:pt x="13714" y="21205"/>
                </a:lnTo>
                <a:lnTo>
                  <a:pt x="13192" y="21337"/>
                </a:lnTo>
                <a:lnTo>
                  <a:pt x="12665" y="21442"/>
                </a:lnTo>
                <a:lnTo>
                  <a:pt x="12135" y="21521"/>
                </a:lnTo>
                <a:lnTo>
                  <a:pt x="11602" y="21574"/>
                </a:lnTo>
                <a:lnTo>
                  <a:pt x="11068" y="21600"/>
                </a:lnTo>
                <a:lnTo>
                  <a:pt x="10532" y="21600"/>
                </a:lnTo>
                <a:lnTo>
                  <a:pt x="9998" y="21574"/>
                </a:lnTo>
                <a:lnTo>
                  <a:pt x="9465" y="21521"/>
                </a:lnTo>
                <a:lnTo>
                  <a:pt x="8935" y="21442"/>
                </a:lnTo>
                <a:lnTo>
                  <a:pt x="8408" y="21337"/>
                </a:lnTo>
                <a:lnTo>
                  <a:pt x="7886" y="21205"/>
                </a:lnTo>
                <a:lnTo>
                  <a:pt x="7370" y="21047"/>
                </a:lnTo>
                <a:lnTo>
                  <a:pt x="6861" y="20862"/>
                </a:lnTo>
                <a:lnTo>
                  <a:pt x="6360" y="20652"/>
                </a:lnTo>
                <a:lnTo>
                  <a:pt x="5867" y="20415"/>
                </a:lnTo>
                <a:lnTo>
                  <a:pt x="5385" y="20151"/>
                </a:lnTo>
                <a:lnTo>
                  <a:pt x="4914" y="19862"/>
                </a:lnTo>
                <a:lnTo>
                  <a:pt x="4455" y="19545"/>
                </a:lnTo>
                <a:lnTo>
                  <a:pt x="4009" y="19203"/>
                </a:lnTo>
                <a:lnTo>
                  <a:pt x="3577" y="18834"/>
                </a:lnTo>
                <a:lnTo>
                  <a:pt x="3161" y="18439"/>
                </a:lnTo>
                <a:lnTo>
                  <a:pt x="2766" y="18023"/>
                </a:lnTo>
                <a:lnTo>
                  <a:pt x="2397" y="17591"/>
                </a:lnTo>
                <a:lnTo>
                  <a:pt x="2055" y="17145"/>
                </a:lnTo>
                <a:lnTo>
                  <a:pt x="1739" y="16686"/>
                </a:lnTo>
                <a:lnTo>
                  <a:pt x="1449" y="16215"/>
                </a:lnTo>
                <a:lnTo>
                  <a:pt x="1185" y="15733"/>
                </a:lnTo>
                <a:lnTo>
                  <a:pt x="948" y="15241"/>
                </a:lnTo>
                <a:lnTo>
                  <a:pt x="738" y="14739"/>
                </a:lnTo>
                <a:lnTo>
                  <a:pt x="553" y="14230"/>
                </a:lnTo>
                <a:lnTo>
                  <a:pt x="395" y="13714"/>
                </a:lnTo>
                <a:lnTo>
                  <a:pt x="263" y="13192"/>
                </a:lnTo>
                <a:lnTo>
                  <a:pt x="158" y="12665"/>
                </a:lnTo>
                <a:lnTo>
                  <a:pt x="79" y="12135"/>
                </a:lnTo>
                <a:lnTo>
                  <a:pt x="26" y="11602"/>
                </a:lnTo>
                <a:lnTo>
                  <a:pt x="0" y="11068"/>
                </a:lnTo>
                <a:lnTo>
                  <a:pt x="0" y="10532"/>
                </a:lnTo>
                <a:lnTo>
                  <a:pt x="26" y="9998"/>
                </a:lnTo>
                <a:lnTo>
                  <a:pt x="79" y="9465"/>
                </a:lnTo>
                <a:lnTo>
                  <a:pt x="158" y="8935"/>
                </a:lnTo>
                <a:lnTo>
                  <a:pt x="263" y="8408"/>
                </a:lnTo>
                <a:lnTo>
                  <a:pt x="395" y="7886"/>
                </a:lnTo>
                <a:lnTo>
                  <a:pt x="553" y="7370"/>
                </a:lnTo>
                <a:lnTo>
                  <a:pt x="738" y="6861"/>
                </a:lnTo>
                <a:lnTo>
                  <a:pt x="948" y="6360"/>
                </a:lnTo>
                <a:lnTo>
                  <a:pt x="1185" y="5867"/>
                </a:lnTo>
                <a:lnTo>
                  <a:pt x="1449" y="5385"/>
                </a:lnTo>
                <a:lnTo>
                  <a:pt x="1739" y="4914"/>
                </a:lnTo>
                <a:lnTo>
                  <a:pt x="2055" y="4455"/>
                </a:lnTo>
                <a:lnTo>
                  <a:pt x="2397" y="4009"/>
                </a:lnTo>
                <a:lnTo>
                  <a:pt x="2766" y="3577"/>
                </a:lnTo>
                <a:lnTo>
                  <a:pt x="3161" y="3161"/>
                </a:lnTo>
                <a:lnTo>
                  <a:pt x="3577" y="2766"/>
                </a:lnTo>
                <a:lnTo>
                  <a:pt x="4009" y="2397"/>
                </a:lnTo>
                <a:lnTo>
                  <a:pt x="4455" y="2055"/>
                </a:lnTo>
                <a:lnTo>
                  <a:pt x="4914" y="1738"/>
                </a:lnTo>
                <a:lnTo>
                  <a:pt x="5385" y="1449"/>
                </a:lnTo>
                <a:lnTo>
                  <a:pt x="5867" y="1185"/>
                </a:lnTo>
                <a:lnTo>
                  <a:pt x="6360" y="948"/>
                </a:lnTo>
                <a:lnTo>
                  <a:pt x="6861" y="738"/>
                </a:lnTo>
                <a:lnTo>
                  <a:pt x="7370" y="553"/>
                </a:lnTo>
                <a:lnTo>
                  <a:pt x="7886" y="395"/>
                </a:lnTo>
                <a:lnTo>
                  <a:pt x="8408" y="263"/>
                </a:lnTo>
                <a:lnTo>
                  <a:pt x="8935" y="158"/>
                </a:lnTo>
                <a:lnTo>
                  <a:pt x="9465" y="79"/>
                </a:lnTo>
                <a:lnTo>
                  <a:pt x="9998" y="26"/>
                </a:lnTo>
                <a:lnTo>
                  <a:pt x="10532" y="0"/>
                </a:lnTo>
                <a:lnTo>
                  <a:pt x="11068" y="0"/>
                </a:lnTo>
                <a:lnTo>
                  <a:pt x="11602" y="26"/>
                </a:lnTo>
                <a:lnTo>
                  <a:pt x="12135" y="79"/>
                </a:lnTo>
                <a:lnTo>
                  <a:pt x="12665" y="158"/>
                </a:lnTo>
                <a:lnTo>
                  <a:pt x="13192" y="263"/>
                </a:lnTo>
                <a:lnTo>
                  <a:pt x="13714" y="395"/>
                </a:lnTo>
                <a:lnTo>
                  <a:pt x="14230" y="553"/>
                </a:lnTo>
                <a:lnTo>
                  <a:pt x="14739" y="738"/>
                </a:lnTo>
                <a:lnTo>
                  <a:pt x="15240" y="948"/>
                </a:lnTo>
                <a:lnTo>
                  <a:pt x="15733" y="1185"/>
                </a:lnTo>
                <a:lnTo>
                  <a:pt x="16215" y="1449"/>
                </a:lnTo>
                <a:lnTo>
                  <a:pt x="16686" y="1738"/>
                </a:lnTo>
                <a:lnTo>
                  <a:pt x="17145" y="2055"/>
                </a:lnTo>
                <a:lnTo>
                  <a:pt x="17591" y="2397"/>
                </a:lnTo>
                <a:lnTo>
                  <a:pt x="18023" y="2766"/>
                </a:lnTo>
                <a:lnTo>
                  <a:pt x="18439" y="3161"/>
                </a:lnTo>
                <a:close/>
              </a:path>
            </a:pathLst>
          </a:custGeom>
          <a:ln w="203200">
            <a:solidFill>
              <a:srgbClr val="EE220C"/>
            </a:solidFill>
          </a:ln>
        </p:spPr>
        <p:txBody>
          <a:bodyPr lIns="45718" tIns="45718" rIns="45718" bIns="45718"/>
          <a:lstStyle/>
          <a:p>
            <a:endParaRPr/>
          </a:p>
        </p:txBody>
      </p:sp>
      <p:sp>
        <p:nvSpPr>
          <p:cNvPr id="712" name="object 18"/>
          <p:cNvSpPr txBox="1">
            <a:spLocks noGrp="1"/>
          </p:cNvSpPr>
          <p:nvPr>
            <p:ph type="title"/>
          </p:nvPr>
        </p:nvSpPr>
        <p:spPr>
          <a:xfrm>
            <a:off x="3822700" y="901700"/>
            <a:ext cx="5359400" cy="939800"/>
          </a:xfrm>
          <a:prstGeom prst="rect">
            <a:avLst/>
          </a:prstGeom>
        </p:spPr>
        <p:txBody>
          <a:bodyPr/>
          <a:lstStyle>
            <a:lvl1pPr indent="12700">
              <a:spcBef>
                <a:spcPts val="100"/>
              </a:spcBef>
            </a:lvl1pPr>
          </a:lstStyle>
          <a:p>
            <a:r>
              <a:t>ブロックの構成</a:t>
            </a:r>
          </a:p>
        </p:txBody>
      </p:sp>
      <p:sp>
        <p:nvSpPr>
          <p:cNvPr id="713" name="object 19"/>
          <p:cNvSpPr txBox="1">
            <a:spLocks noGrp="1"/>
          </p:cNvSpPr>
          <p:nvPr>
            <p:ph type="sldNum" sz="quarter" idx="4294967295"/>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spcBef>
                <a:spcPts val="200"/>
              </a:spcBef>
            </a:lvl1pPr>
          </a:lstStyle>
          <a:p>
            <a:fld id="{86CB4B4D-7CA3-9044-876B-883B54F8677D}" type="slidenum">
              <a:t>67</a:t>
            </a:fld>
            <a:endParaRPr/>
          </a:p>
        </p:txBody>
      </p:sp>
      <p:sp>
        <p:nvSpPr>
          <p:cNvPr id="714" name="object 4"/>
          <p:cNvSpPr txBox="1"/>
          <p:nvPr/>
        </p:nvSpPr>
        <p:spPr>
          <a:xfrm>
            <a:off x="355600" y="161036"/>
            <a:ext cx="841375" cy="3048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12700">
              <a:spcBef>
                <a:spcPts val="100"/>
              </a:spcBef>
              <a:defRPr sz="2400" spc="120"/>
            </a:lvl1pPr>
          </a:lstStyle>
          <a:p>
            <a:r>
              <a:t>3.2.3</a:t>
            </a:r>
          </a:p>
        </p:txBody>
      </p:sp>
    </p:spTree>
  </p:cSld>
  <p:clrMapOvr>
    <a:masterClrMapping/>
  </p:clrMapOvr>
  <p:transition spd="med"/>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8" name="object 2"/>
          <p:cNvSpPr txBox="1">
            <a:spLocks noGrp="1"/>
          </p:cNvSpPr>
          <p:nvPr>
            <p:ph type="title"/>
          </p:nvPr>
        </p:nvSpPr>
        <p:spPr>
          <a:xfrm>
            <a:off x="2298700" y="923925"/>
            <a:ext cx="8407400" cy="939800"/>
          </a:xfrm>
          <a:prstGeom prst="rect">
            <a:avLst/>
          </a:prstGeom>
        </p:spPr>
        <p:txBody>
          <a:bodyPr/>
          <a:lstStyle>
            <a:lvl1pPr indent="12700" algn="ctr">
              <a:spcBef>
                <a:spcPts val="100"/>
              </a:spcBef>
            </a:lvl1pPr>
          </a:lstStyle>
          <a:p>
            <a:r>
              <a:t>トランザクションの種類</a:t>
            </a:r>
          </a:p>
        </p:txBody>
      </p:sp>
      <p:sp>
        <p:nvSpPr>
          <p:cNvPr id="719" name="object 4"/>
          <p:cNvSpPr txBox="1">
            <a:spLocks noGrp="1"/>
          </p:cNvSpPr>
          <p:nvPr>
            <p:ph type="sldNum" sz="quarter" idx="4294967295"/>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spcBef>
                <a:spcPts val="200"/>
              </a:spcBef>
            </a:lvl1pPr>
          </a:lstStyle>
          <a:p>
            <a:fld id="{86CB4B4D-7CA3-9044-876B-883B54F8677D}" type="slidenum">
              <a:t>68</a:t>
            </a:fld>
            <a:endParaRPr/>
          </a:p>
        </p:txBody>
      </p:sp>
      <p:sp>
        <p:nvSpPr>
          <p:cNvPr id="720" name="object 3"/>
          <p:cNvSpPr txBox="1"/>
          <p:nvPr/>
        </p:nvSpPr>
        <p:spPr>
          <a:xfrm>
            <a:off x="537589" y="3383488"/>
            <a:ext cx="11899903" cy="50546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algn="ctr">
              <a:spcBef>
                <a:spcPts val="2600"/>
              </a:spcBef>
              <a:defRPr sz="5000" spc="415">
                <a:latin typeface="游ゴシック体 ボールド"/>
                <a:ea typeface="游ゴシック体 ボールド"/>
                <a:cs typeface="游ゴシック体 ボールド"/>
                <a:sym typeface="游ゴシック体 ボールド"/>
              </a:defRPr>
            </a:pPr>
            <a:r>
              <a:t>Contract</a:t>
            </a:r>
            <a:r>
              <a:rPr spc="305"/>
              <a:t> </a:t>
            </a:r>
            <a:r>
              <a:rPr spc="350"/>
              <a:t>Creation</a:t>
            </a:r>
          </a:p>
          <a:p>
            <a:pPr algn="ctr">
              <a:spcBef>
                <a:spcPts val="1700"/>
              </a:spcBef>
              <a:defRPr sz="3400">
                <a:latin typeface="游ゴシック体 ボールド"/>
                <a:ea typeface="游ゴシック体 ボールド"/>
                <a:cs typeface="游ゴシック体 ボールド"/>
                <a:sym typeface="游ゴシック体 ボールド"/>
              </a:defRPr>
            </a:pPr>
            <a:r>
              <a:t>コントラク</a:t>
            </a:r>
            <a:r>
              <a:rPr spc="-139"/>
              <a:t>ト</a:t>
            </a:r>
            <a:r>
              <a:t>アカウントを作成するためのトランザクション</a:t>
            </a:r>
          </a:p>
          <a:p>
            <a:pPr>
              <a:defRPr sz="5100"/>
            </a:pPr>
            <a:endParaRPr/>
          </a:p>
          <a:p>
            <a:pPr marR="1270" algn="ctr">
              <a:defRPr sz="5200" spc="520">
                <a:latin typeface="游ゴシック体 ボールド"/>
                <a:ea typeface="游ゴシック体 ボールド"/>
                <a:cs typeface="游ゴシック体 ボールド"/>
                <a:sym typeface="游ゴシック体 ボールド"/>
              </a:defRPr>
            </a:pPr>
            <a:r>
              <a:t>Message</a:t>
            </a:r>
            <a:r>
              <a:rPr spc="320"/>
              <a:t> </a:t>
            </a:r>
            <a:r>
              <a:rPr spc="200"/>
              <a:t>Call</a:t>
            </a:r>
          </a:p>
          <a:p>
            <a:pPr marR="1270" algn="ctr">
              <a:defRPr sz="4000" spc="398">
                <a:latin typeface="游ゴシック体 ボールド"/>
                <a:ea typeface="游ゴシック体 ボールド"/>
                <a:cs typeface="游ゴシック体 ボールド"/>
                <a:sym typeface="游ゴシック体 ボールド"/>
              </a:defRPr>
            </a:pPr>
            <a:r>
              <a:t>送金やコントラクトの実行のための</a:t>
            </a:r>
          </a:p>
          <a:p>
            <a:pPr marR="1270" algn="ctr">
              <a:defRPr sz="4000" spc="398">
                <a:latin typeface="游ゴシック体 ボールド"/>
                <a:ea typeface="游ゴシック体 ボールド"/>
                <a:cs typeface="游ゴシック体 ボールド"/>
                <a:sym typeface="游ゴシック体 ボールド"/>
              </a:defRPr>
            </a:pPr>
            <a:r>
              <a:t>トランザクション</a:t>
            </a:r>
          </a:p>
        </p:txBody>
      </p:sp>
      <p:sp>
        <p:nvSpPr>
          <p:cNvPr id="721" name="object 4"/>
          <p:cNvSpPr txBox="1"/>
          <p:nvPr/>
        </p:nvSpPr>
        <p:spPr>
          <a:xfrm>
            <a:off x="355600" y="139770"/>
            <a:ext cx="841375" cy="3048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12700">
              <a:spcBef>
                <a:spcPts val="100"/>
              </a:spcBef>
              <a:defRPr sz="2400" spc="120"/>
            </a:lvl1pPr>
          </a:lstStyle>
          <a:p>
            <a:r>
              <a:t>3.2.4</a:t>
            </a:r>
          </a:p>
        </p:txBody>
      </p:sp>
    </p:spTree>
  </p:cSld>
  <p:clrMapOvr>
    <a:masterClrMapping/>
  </p:clrMapOvr>
  <p:transition spd="med"/>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5" name="object 2"/>
          <p:cNvSpPr/>
          <p:nvPr/>
        </p:nvSpPr>
        <p:spPr>
          <a:xfrm>
            <a:off x="1338858" y="2476500"/>
            <a:ext cx="10327083" cy="6724651"/>
          </a:xfrm>
          <a:custGeom>
            <a:avLst/>
            <a:gdLst/>
            <a:ahLst/>
            <a:cxnLst>
              <a:cxn ang="0">
                <a:pos x="wd2" y="hd2"/>
              </a:cxn>
              <a:cxn ang="5400000">
                <a:pos x="wd2" y="hd2"/>
              </a:cxn>
              <a:cxn ang="10800000">
                <a:pos x="wd2" y="hd2"/>
              </a:cxn>
              <a:cxn ang="16200000">
                <a:pos x="wd2" y="hd2"/>
              </a:cxn>
            </a:cxnLst>
            <a:rect l="0" t="0" r="r" b="b"/>
            <a:pathLst>
              <a:path w="21600" h="21600" extrusionOk="0">
                <a:moveTo>
                  <a:pt x="2258" y="0"/>
                </a:moveTo>
                <a:lnTo>
                  <a:pt x="19486" y="0"/>
                </a:lnTo>
                <a:lnTo>
                  <a:pt x="19620" y="1"/>
                </a:lnTo>
                <a:lnTo>
                  <a:pt x="19744" y="2"/>
                </a:lnTo>
                <a:lnTo>
                  <a:pt x="19859" y="5"/>
                </a:lnTo>
                <a:lnTo>
                  <a:pt x="19967" y="10"/>
                </a:lnTo>
                <a:lnTo>
                  <a:pt x="20068" y="17"/>
                </a:lnTo>
                <a:lnTo>
                  <a:pt x="20164" y="27"/>
                </a:lnTo>
                <a:lnTo>
                  <a:pt x="20254" y="40"/>
                </a:lnTo>
                <a:lnTo>
                  <a:pt x="20341" y="56"/>
                </a:lnTo>
                <a:lnTo>
                  <a:pt x="20425" y="77"/>
                </a:lnTo>
                <a:lnTo>
                  <a:pt x="20506" y="103"/>
                </a:lnTo>
                <a:lnTo>
                  <a:pt x="20587" y="134"/>
                </a:lnTo>
                <a:lnTo>
                  <a:pt x="20667" y="170"/>
                </a:lnTo>
                <a:lnTo>
                  <a:pt x="20761" y="228"/>
                </a:lnTo>
                <a:lnTo>
                  <a:pt x="20851" y="297"/>
                </a:lnTo>
                <a:lnTo>
                  <a:pt x="20937" y="375"/>
                </a:lnTo>
                <a:lnTo>
                  <a:pt x="21019" y="462"/>
                </a:lnTo>
                <a:lnTo>
                  <a:pt x="21097" y="557"/>
                </a:lnTo>
                <a:lnTo>
                  <a:pt x="21169" y="661"/>
                </a:lnTo>
                <a:lnTo>
                  <a:pt x="21237" y="773"/>
                </a:lnTo>
                <a:lnTo>
                  <a:pt x="21299" y="892"/>
                </a:lnTo>
                <a:lnTo>
                  <a:pt x="21356" y="1018"/>
                </a:lnTo>
                <a:lnTo>
                  <a:pt x="21407" y="1150"/>
                </a:lnTo>
                <a:lnTo>
                  <a:pt x="21451" y="1288"/>
                </a:lnTo>
                <a:lnTo>
                  <a:pt x="21489" y="1432"/>
                </a:lnTo>
                <a:lnTo>
                  <a:pt x="21513" y="1556"/>
                </a:lnTo>
                <a:lnTo>
                  <a:pt x="21533" y="1679"/>
                </a:lnTo>
                <a:lnTo>
                  <a:pt x="21550" y="1805"/>
                </a:lnTo>
                <a:lnTo>
                  <a:pt x="21563" y="1934"/>
                </a:lnTo>
                <a:lnTo>
                  <a:pt x="21574" y="2067"/>
                </a:lnTo>
                <a:lnTo>
                  <a:pt x="21583" y="2207"/>
                </a:lnTo>
                <a:lnTo>
                  <a:pt x="21589" y="2355"/>
                </a:lnTo>
                <a:lnTo>
                  <a:pt x="21594" y="2511"/>
                </a:lnTo>
                <a:lnTo>
                  <a:pt x="21597" y="2679"/>
                </a:lnTo>
                <a:lnTo>
                  <a:pt x="21599" y="2858"/>
                </a:lnTo>
                <a:lnTo>
                  <a:pt x="21600" y="3051"/>
                </a:lnTo>
                <a:lnTo>
                  <a:pt x="21600" y="18559"/>
                </a:lnTo>
                <a:lnTo>
                  <a:pt x="21599" y="18749"/>
                </a:lnTo>
                <a:lnTo>
                  <a:pt x="21597" y="18927"/>
                </a:lnTo>
                <a:lnTo>
                  <a:pt x="21594" y="19092"/>
                </a:lnTo>
                <a:lnTo>
                  <a:pt x="21589" y="19248"/>
                </a:lnTo>
                <a:lnTo>
                  <a:pt x="21583" y="19394"/>
                </a:lnTo>
                <a:lnTo>
                  <a:pt x="21574" y="19533"/>
                </a:lnTo>
                <a:lnTo>
                  <a:pt x="21563" y="19667"/>
                </a:lnTo>
                <a:lnTo>
                  <a:pt x="21550" y="19795"/>
                </a:lnTo>
                <a:lnTo>
                  <a:pt x="21533" y="19921"/>
                </a:lnTo>
                <a:lnTo>
                  <a:pt x="21513" y="20044"/>
                </a:lnTo>
                <a:lnTo>
                  <a:pt x="21489" y="20168"/>
                </a:lnTo>
                <a:lnTo>
                  <a:pt x="21451" y="20312"/>
                </a:lnTo>
                <a:lnTo>
                  <a:pt x="21407" y="20450"/>
                </a:lnTo>
                <a:lnTo>
                  <a:pt x="21356" y="20582"/>
                </a:lnTo>
                <a:lnTo>
                  <a:pt x="21299" y="20708"/>
                </a:lnTo>
                <a:lnTo>
                  <a:pt x="21237" y="20827"/>
                </a:lnTo>
                <a:lnTo>
                  <a:pt x="21169" y="20939"/>
                </a:lnTo>
                <a:lnTo>
                  <a:pt x="21097" y="21043"/>
                </a:lnTo>
                <a:lnTo>
                  <a:pt x="21019" y="21138"/>
                </a:lnTo>
                <a:lnTo>
                  <a:pt x="20937" y="21225"/>
                </a:lnTo>
                <a:lnTo>
                  <a:pt x="20851" y="21303"/>
                </a:lnTo>
                <a:lnTo>
                  <a:pt x="20761" y="21372"/>
                </a:lnTo>
                <a:lnTo>
                  <a:pt x="20667" y="21430"/>
                </a:lnTo>
                <a:lnTo>
                  <a:pt x="20587" y="21466"/>
                </a:lnTo>
                <a:lnTo>
                  <a:pt x="20506" y="21497"/>
                </a:lnTo>
                <a:lnTo>
                  <a:pt x="20425" y="21523"/>
                </a:lnTo>
                <a:lnTo>
                  <a:pt x="20341" y="21544"/>
                </a:lnTo>
                <a:lnTo>
                  <a:pt x="20254" y="21560"/>
                </a:lnTo>
                <a:lnTo>
                  <a:pt x="20163" y="21573"/>
                </a:lnTo>
                <a:lnTo>
                  <a:pt x="20067" y="21583"/>
                </a:lnTo>
                <a:lnTo>
                  <a:pt x="19965" y="21590"/>
                </a:lnTo>
                <a:lnTo>
                  <a:pt x="19856" y="21595"/>
                </a:lnTo>
                <a:lnTo>
                  <a:pt x="19739" y="21598"/>
                </a:lnTo>
                <a:lnTo>
                  <a:pt x="19614" y="21599"/>
                </a:lnTo>
                <a:lnTo>
                  <a:pt x="19478" y="21600"/>
                </a:lnTo>
                <a:lnTo>
                  <a:pt x="2114" y="21600"/>
                </a:lnTo>
                <a:lnTo>
                  <a:pt x="1980" y="21599"/>
                </a:lnTo>
                <a:lnTo>
                  <a:pt x="1856" y="21598"/>
                </a:lnTo>
                <a:lnTo>
                  <a:pt x="1741" y="21595"/>
                </a:lnTo>
                <a:lnTo>
                  <a:pt x="1633" y="21590"/>
                </a:lnTo>
                <a:lnTo>
                  <a:pt x="1532" y="21583"/>
                </a:lnTo>
                <a:lnTo>
                  <a:pt x="1436" y="21573"/>
                </a:lnTo>
                <a:lnTo>
                  <a:pt x="1346" y="21560"/>
                </a:lnTo>
                <a:lnTo>
                  <a:pt x="1259" y="21544"/>
                </a:lnTo>
                <a:lnTo>
                  <a:pt x="1175" y="21523"/>
                </a:lnTo>
                <a:lnTo>
                  <a:pt x="1094" y="21497"/>
                </a:lnTo>
                <a:lnTo>
                  <a:pt x="1013" y="21466"/>
                </a:lnTo>
                <a:lnTo>
                  <a:pt x="933" y="21430"/>
                </a:lnTo>
                <a:lnTo>
                  <a:pt x="839" y="21372"/>
                </a:lnTo>
                <a:lnTo>
                  <a:pt x="749" y="21303"/>
                </a:lnTo>
                <a:lnTo>
                  <a:pt x="663" y="21225"/>
                </a:lnTo>
                <a:lnTo>
                  <a:pt x="581" y="21138"/>
                </a:lnTo>
                <a:lnTo>
                  <a:pt x="503" y="21043"/>
                </a:lnTo>
                <a:lnTo>
                  <a:pt x="431" y="20939"/>
                </a:lnTo>
                <a:lnTo>
                  <a:pt x="363" y="20827"/>
                </a:lnTo>
                <a:lnTo>
                  <a:pt x="301" y="20708"/>
                </a:lnTo>
                <a:lnTo>
                  <a:pt x="244" y="20582"/>
                </a:lnTo>
                <a:lnTo>
                  <a:pt x="193" y="20450"/>
                </a:lnTo>
                <a:lnTo>
                  <a:pt x="149" y="20312"/>
                </a:lnTo>
                <a:lnTo>
                  <a:pt x="111" y="20168"/>
                </a:lnTo>
                <a:lnTo>
                  <a:pt x="87" y="20044"/>
                </a:lnTo>
                <a:lnTo>
                  <a:pt x="67" y="19921"/>
                </a:lnTo>
                <a:lnTo>
                  <a:pt x="50" y="19795"/>
                </a:lnTo>
                <a:lnTo>
                  <a:pt x="37" y="19666"/>
                </a:lnTo>
                <a:lnTo>
                  <a:pt x="26" y="19533"/>
                </a:lnTo>
                <a:lnTo>
                  <a:pt x="17" y="19393"/>
                </a:lnTo>
                <a:lnTo>
                  <a:pt x="11" y="19245"/>
                </a:lnTo>
                <a:lnTo>
                  <a:pt x="6" y="19089"/>
                </a:lnTo>
                <a:lnTo>
                  <a:pt x="3" y="18921"/>
                </a:lnTo>
                <a:lnTo>
                  <a:pt x="1" y="18742"/>
                </a:lnTo>
                <a:lnTo>
                  <a:pt x="0" y="18549"/>
                </a:lnTo>
                <a:lnTo>
                  <a:pt x="0" y="3041"/>
                </a:lnTo>
                <a:lnTo>
                  <a:pt x="1" y="2851"/>
                </a:lnTo>
                <a:lnTo>
                  <a:pt x="3" y="2673"/>
                </a:lnTo>
                <a:lnTo>
                  <a:pt x="6" y="2508"/>
                </a:lnTo>
                <a:lnTo>
                  <a:pt x="11" y="2352"/>
                </a:lnTo>
                <a:lnTo>
                  <a:pt x="17" y="2206"/>
                </a:lnTo>
                <a:lnTo>
                  <a:pt x="26" y="2067"/>
                </a:lnTo>
                <a:lnTo>
                  <a:pt x="37" y="1933"/>
                </a:lnTo>
                <a:lnTo>
                  <a:pt x="50" y="1805"/>
                </a:lnTo>
                <a:lnTo>
                  <a:pt x="67" y="1679"/>
                </a:lnTo>
                <a:lnTo>
                  <a:pt x="87" y="1556"/>
                </a:lnTo>
                <a:lnTo>
                  <a:pt x="111" y="1432"/>
                </a:lnTo>
                <a:lnTo>
                  <a:pt x="149" y="1288"/>
                </a:lnTo>
                <a:lnTo>
                  <a:pt x="193" y="1150"/>
                </a:lnTo>
                <a:lnTo>
                  <a:pt x="244" y="1018"/>
                </a:lnTo>
                <a:lnTo>
                  <a:pt x="301" y="892"/>
                </a:lnTo>
                <a:lnTo>
                  <a:pt x="363" y="773"/>
                </a:lnTo>
                <a:lnTo>
                  <a:pt x="431" y="661"/>
                </a:lnTo>
                <a:lnTo>
                  <a:pt x="503" y="557"/>
                </a:lnTo>
                <a:lnTo>
                  <a:pt x="581" y="462"/>
                </a:lnTo>
                <a:lnTo>
                  <a:pt x="663" y="375"/>
                </a:lnTo>
                <a:lnTo>
                  <a:pt x="749" y="297"/>
                </a:lnTo>
                <a:lnTo>
                  <a:pt x="839" y="228"/>
                </a:lnTo>
                <a:lnTo>
                  <a:pt x="933" y="170"/>
                </a:lnTo>
                <a:lnTo>
                  <a:pt x="1013" y="134"/>
                </a:lnTo>
                <a:lnTo>
                  <a:pt x="1094" y="103"/>
                </a:lnTo>
                <a:lnTo>
                  <a:pt x="1175" y="77"/>
                </a:lnTo>
                <a:lnTo>
                  <a:pt x="1259" y="56"/>
                </a:lnTo>
                <a:lnTo>
                  <a:pt x="1346" y="40"/>
                </a:lnTo>
                <a:lnTo>
                  <a:pt x="1437" y="27"/>
                </a:lnTo>
                <a:lnTo>
                  <a:pt x="1533" y="17"/>
                </a:lnTo>
                <a:lnTo>
                  <a:pt x="1635" y="10"/>
                </a:lnTo>
                <a:lnTo>
                  <a:pt x="1744" y="5"/>
                </a:lnTo>
                <a:lnTo>
                  <a:pt x="1861" y="2"/>
                </a:lnTo>
                <a:lnTo>
                  <a:pt x="1986" y="1"/>
                </a:lnTo>
                <a:lnTo>
                  <a:pt x="2122" y="0"/>
                </a:lnTo>
                <a:lnTo>
                  <a:pt x="2258" y="0"/>
                </a:lnTo>
                <a:close/>
              </a:path>
            </a:pathLst>
          </a:custGeom>
          <a:ln w="50800">
            <a:solidFill>
              <a:srgbClr val="000000"/>
            </a:solidFill>
          </a:ln>
        </p:spPr>
        <p:txBody>
          <a:bodyPr lIns="45718" tIns="45718" rIns="45718" bIns="45718"/>
          <a:lstStyle/>
          <a:p>
            <a:endParaRPr/>
          </a:p>
        </p:txBody>
      </p:sp>
      <p:sp>
        <p:nvSpPr>
          <p:cNvPr id="726" name="object 3"/>
          <p:cNvSpPr txBox="1"/>
          <p:nvPr/>
        </p:nvSpPr>
        <p:spPr>
          <a:xfrm>
            <a:off x="2033290" y="2870200"/>
            <a:ext cx="2707009" cy="60325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271144" lvl="1" indent="-271144">
              <a:spcBef>
                <a:spcPts val="1300"/>
              </a:spcBef>
              <a:buSzPct val="97500"/>
              <a:buChar char="•"/>
              <a:tabLst>
                <a:tab pos="279400" algn="l"/>
              </a:tabLst>
              <a:defRPr sz="3400" spc="233"/>
            </a:pPr>
            <a:r>
              <a:t>Nonce</a:t>
            </a:r>
          </a:p>
          <a:p>
            <a:pPr marL="283208" indent="-271144">
              <a:spcBef>
                <a:spcPts val="1200"/>
              </a:spcBef>
              <a:buSzPct val="97500"/>
              <a:buChar char="•"/>
              <a:tabLst>
                <a:tab pos="279400" algn="l"/>
              </a:tabLst>
              <a:defRPr sz="3400" spc="258"/>
            </a:pPr>
            <a:r>
              <a:t>GasPrice</a:t>
            </a:r>
          </a:p>
          <a:p>
            <a:pPr marL="283208" indent="-271144">
              <a:spcBef>
                <a:spcPts val="1200"/>
              </a:spcBef>
              <a:buSzPct val="97500"/>
              <a:buChar char="•"/>
              <a:tabLst>
                <a:tab pos="279400" algn="l"/>
              </a:tabLst>
              <a:defRPr sz="3400" spc="250"/>
            </a:pPr>
            <a:r>
              <a:t>GasLimit</a:t>
            </a:r>
          </a:p>
          <a:p>
            <a:pPr marL="283208" indent="-271144">
              <a:spcBef>
                <a:spcPts val="1200"/>
              </a:spcBef>
              <a:buSzPct val="97500"/>
              <a:buChar char="•"/>
              <a:tabLst>
                <a:tab pos="279400" algn="l"/>
              </a:tabLst>
              <a:defRPr sz="3400" spc="143"/>
            </a:pPr>
            <a:r>
              <a:t>To</a:t>
            </a:r>
          </a:p>
          <a:p>
            <a:pPr marL="283208" indent="-271144">
              <a:spcBef>
                <a:spcPts val="1200"/>
              </a:spcBef>
              <a:buSzPct val="97500"/>
              <a:buChar char="•"/>
              <a:tabLst>
                <a:tab pos="279400" algn="l"/>
              </a:tabLst>
              <a:defRPr sz="3400" spc="215"/>
            </a:pPr>
            <a:r>
              <a:t>Value</a:t>
            </a:r>
          </a:p>
          <a:p>
            <a:pPr marL="283208" indent="-271144">
              <a:spcBef>
                <a:spcPts val="1200"/>
              </a:spcBef>
              <a:buSzPct val="97500"/>
              <a:buChar char="•"/>
              <a:tabLst>
                <a:tab pos="279400" algn="l"/>
              </a:tabLst>
              <a:defRPr sz="3400" spc="207"/>
            </a:pPr>
            <a:r>
              <a:t>v,r,s</a:t>
            </a:r>
          </a:p>
          <a:p>
            <a:pPr marL="283208" indent="-271144">
              <a:spcBef>
                <a:spcPts val="1200"/>
              </a:spcBef>
              <a:buSzPct val="97500"/>
              <a:buChar char="•"/>
              <a:tabLst>
                <a:tab pos="279400" algn="l"/>
              </a:tabLst>
              <a:defRPr sz="3400" spc="135"/>
            </a:pPr>
            <a:r>
              <a:t>Init</a:t>
            </a:r>
          </a:p>
          <a:p>
            <a:pPr marL="283208" indent="-271144">
              <a:spcBef>
                <a:spcPts val="1200"/>
              </a:spcBef>
              <a:buSzPct val="97500"/>
              <a:buChar char="•"/>
              <a:tabLst>
                <a:tab pos="279400" algn="l"/>
              </a:tabLst>
              <a:defRPr sz="3400" spc="258"/>
            </a:pPr>
            <a:r>
              <a:t>Data</a:t>
            </a:r>
          </a:p>
        </p:txBody>
      </p:sp>
      <p:sp>
        <p:nvSpPr>
          <p:cNvPr id="727" name="object 6"/>
          <p:cNvSpPr txBox="1">
            <a:spLocks noGrp="1"/>
          </p:cNvSpPr>
          <p:nvPr>
            <p:ph type="sldNum" sz="quarter" idx="4294967295"/>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spcBef>
                <a:spcPts val="200"/>
              </a:spcBef>
            </a:lvl1pPr>
          </a:lstStyle>
          <a:p>
            <a:fld id="{86CB4B4D-7CA3-9044-876B-883B54F8677D}" type="slidenum">
              <a:t>69</a:t>
            </a:fld>
            <a:endParaRPr/>
          </a:p>
        </p:txBody>
      </p:sp>
      <p:sp>
        <p:nvSpPr>
          <p:cNvPr id="728" name="object 4"/>
          <p:cNvSpPr txBox="1"/>
          <p:nvPr/>
        </p:nvSpPr>
        <p:spPr>
          <a:xfrm>
            <a:off x="5399532" y="2857500"/>
            <a:ext cx="5959477" cy="597535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indent="85725">
              <a:spcBef>
                <a:spcPts val="1300"/>
              </a:spcBef>
              <a:defRPr sz="3300" spc="-119"/>
            </a:pPr>
            <a:r>
              <a:t>:</a:t>
            </a:r>
            <a:r>
              <a:rPr spc="103"/>
              <a:t> </a:t>
            </a:r>
            <a:r>
              <a:rPr spc="230"/>
              <a:t>送信</a:t>
            </a:r>
            <a:r>
              <a:rPr spc="127"/>
              <a:t>Account</a:t>
            </a:r>
            <a:r>
              <a:rPr spc="230"/>
              <a:t>の</a:t>
            </a:r>
            <a:r>
              <a:rPr spc="143"/>
              <a:t>Nonce</a:t>
            </a:r>
          </a:p>
          <a:p>
            <a:pPr indent="85725">
              <a:spcBef>
                <a:spcPts val="1300"/>
              </a:spcBef>
              <a:defRPr sz="3300" spc="-119"/>
            </a:pPr>
            <a:r>
              <a:t>:</a:t>
            </a:r>
            <a:r>
              <a:rPr spc="143"/>
              <a:t> </a:t>
            </a:r>
            <a:r>
              <a:rPr spc="0"/>
              <a:t>ガスの価格</a:t>
            </a:r>
          </a:p>
          <a:p>
            <a:pPr indent="85725">
              <a:spcBef>
                <a:spcPts val="1300"/>
              </a:spcBef>
              <a:defRPr sz="3300" spc="-119"/>
            </a:pPr>
            <a:r>
              <a:t>:</a:t>
            </a:r>
            <a:r>
              <a:rPr spc="134"/>
              <a:t> </a:t>
            </a:r>
            <a:r>
              <a:rPr spc="0"/>
              <a:t>使用するガスの最大量</a:t>
            </a:r>
          </a:p>
          <a:p>
            <a:pPr indent="85725">
              <a:spcBef>
                <a:spcPts val="1300"/>
              </a:spcBef>
              <a:defRPr sz="3300" spc="-119"/>
            </a:pPr>
            <a:r>
              <a:t>:</a:t>
            </a:r>
            <a:r>
              <a:rPr spc="124"/>
              <a:t> </a:t>
            </a:r>
            <a:r>
              <a:rPr spc="110"/>
              <a:t>MessageCall</a:t>
            </a:r>
            <a:r>
              <a:rPr spc="206"/>
              <a:t>の受取人</a:t>
            </a:r>
          </a:p>
          <a:p>
            <a:pPr indent="12700">
              <a:spcBef>
                <a:spcPts val="1200"/>
              </a:spcBef>
              <a:defRPr sz="3300" spc="-119"/>
            </a:pPr>
            <a:r>
              <a:t>:</a:t>
            </a:r>
            <a:r>
              <a:rPr spc="146"/>
              <a:t> </a:t>
            </a:r>
            <a:r>
              <a:rPr spc="0"/>
              <a:t>送金額</a:t>
            </a:r>
          </a:p>
          <a:p>
            <a:pPr indent="12700">
              <a:spcBef>
                <a:spcPts val="1200"/>
              </a:spcBef>
              <a:defRPr sz="3300" spc="-119"/>
            </a:pPr>
            <a:r>
              <a:t>:</a:t>
            </a:r>
            <a:r>
              <a:rPr spc="143"/>
              <a:t> </a:t>
            </a:r>
            <a:r>
              <a:rPr spc="32"/>
              <a:t>Tx</a:t>
            </a:r>
            <a:r>
              <a:rPr spc="143"/>
              <a:t>の</a:t>
            </a:r>
            <a:r>
              <a:rPr spc="97"/>
              <a:t>ECD</a:t>
            </a:r>
            <a:r>
              <a:rPr spc="143"/>
              <a:t>署名</a:t>
            </a:r>
          </a:p>
          <a:p>
            <a:pPr indent="12700">
              <a:spcBef>
                <a:spcPts val="1200"/>
              </a:spcBef>
              <a:defRPr sz="3300" spc="-119"/>
            </a:pPr>
            <a:r>
              <a:t>:</a:t>
            </a:r>
            <a:r>
              <a:rPr spc="139"/>
              <a:t> </a:t>
            </a:r>
            <a:r>
              <a:rPr spc="254"/>
              <a:t>EVM</a:t>
            </a:r>
            <a:r>
              <a:rPr spc="-71"/>
              <a:t>バ</a:t>
            </a:r>
            <a:r>
              <a:rPr spc="0"/>
              <a:t>イトコード</a:t>
            </a:r>
          </a:p>
          <a:p>
            <a:pPr indent="12700">
              <a:spcBef>
                <a:spcPts val="1200"/>
              </a:spcBef>
              <a:defRPr sz="3300" spc="-119"/>
            </a:pPr>
            <a:r>
              <a:t>:</a:t>
            </a:r>
            <a:r>
              <a:rPr spc="139"/>
              <a:t> </a:t>
            </a:r>
            <a:r>
              <a:rPr spc="0"/>
              <a:t>それ以外のデータ</a:t>
            </a:r>
          </a:p>
        </p:txBody>
      </p:sp>
      <p:sp>
        <p:nvSpPr>
          <p:cNvPr id="729" name="object 5"/>
          <p:cNvSpPr txBox="1">
            <a:spLocks noGrp="1"/>
          </p:cNvSpPr>
          <p:nvPr>
            <p:ph type="title"/>
          </p:nvPr>
        </p:nvSpPr>
        <p:spPr>
          <a:xfrm>
            <a:off x="2298700" y="901700"/>
            <a:ext cx="8407400" cy="939800"/>
          </a:xfrm>
          <a:prstGeom prst="rect">
            <a:avLst/>
          </a:prstGeom>
        </p:spPr>
        <p:txBody>
          <a:bodyPr/>
          <a:lstStyle>
            <a:lvl1pPr indent="12700" algn="ctr">
              <a:spcBef>
                <a:spcPts val="100"/>
              </a:spcBef>
            </a:lvl1pPr>
          </a:lstStyle>
          <a:p>
            <a:r>
              <a:t>トランザクションの構成</a:t>
            </a:r>
          </a:p>
        </p:txBody>
      </p:sp>
      <p:sp>
        <p:nvSpPr>
          <p:cNvPr id="730" name="object 4"/>
          <p:cNvSpPr txBox="1"/>
          <p:nvPr/>
        </p:nvSpPr>
        <p:spPr>
          <a:xfrm>
            <a:off x="355600" y="139770"/>
            <a:ext cx="841375" cy="3048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12700">
              <a:spcBef>
                <a:spcPts val="100"/>
              </a:spcBef>
              <a:defRPr sz="2400" spc="120"/>
            </a:lvl1pPr>
          </a:lstStyle>
          <a:p>
            <a:r>
              <a:t>3.2.4</a:t>
            </a:r>
          </a:p>
        </p:txBody>
      </p:sp>
    </p:spTree>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 name="object 5"/>
          <p:cNvSpPr txBox="1">
            <a:spLocks noGrp="1"/>
          </p:cNvSpPr>
          <p:nvPr>
            <p:ph type="sldNum" sz="quarter" idx="4294967295"/>
          </p:nvPr>
        </p:nvSpPr>
        <p:spPr>
          <a:xfrm>
            <a:off x="6350000" y="9315805"/>
            <a:ext cx="162941" cy="203200"/>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7</a:t>
            </a:fld>
            <a:endParaRPr/>
          </a:p>
        </p:txBody>
      </p:sp>
      <p:sp>
        <p:nvSpPr>
          <p:cNvPr id="122" name="object 3"/>
          <p:cNvSpPr txBox="1"/>
          <p:nvPr/>
        </p:nvSpPr>
        <p:spPr>
          <a:xfrm>
            <a:off x="851723" y="2416667"/>
            <a:ext cx="11159495" cy="337185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indent="12700" algn="ctr">
              <a:spcBef>
                <a:spcPts val="2200"/>
              </a:spcBef>
              <a:defRPr sz="5500"/>
            </a:pPr>
            <a:r>
              <a:t>データを</a:t>
            </a:r>
          </a:p>
          <a:p>
            <a:pPr indent="12700" algn="ctr">
              <a:spcBef>
                <a:spcPts val="2200"/>
              </a:spcBef>
              <a:defRPr sz="5500"/>
            </a:pPr>
            <a:r>
              <a:t>削除・改ざんされることなく、</a:t>
            </a:r>
          </a:p>
          <a:p>
            <a:pPr indent="12700" algn="ctr">
              <a:spcBef>
                <a:spcPts val="2200"/>
              </a:spcBef>
              <a:defRPr sz="5500"/>
            </a:pPr>
            <a:r>
              <a:t>半永久的に保存することができる</a:t>
            </a:r>
          </a:p>
        </p:txBody>
      </p:sp>
      <p:sp>
        <p:nvSpPr>
          <p:cNvPr id="123" name="線"/>
          <p:cNvSpPr/>
          <p:nvPr/>
        </p:nvSpPr>
        <p:spPr>
          <a:xfrm>
            <a:off x="6431469" y="6154133"/>
            <a:ext cx="2" cy="1019715"/>
          </a:xfrm>
          <a:prstGeom prst="line">
            <a:avLst/>
          </a:prstGeom>
          <a:ln w="76200">
            <a:solidFill>
              <a:schemeClr val="accent1"/>
            </a:solidFill>
            <a:tailEnd type="triangle"/>
          </a:ln>
          <a:effectLst>
            <a:outerShdw blurRad="38100" dist="23000" dir="5400000" rotWithShape="0">
              <a:srgbClr val="000000">
                <a:alpha val="35000"/>
              </a:srgbClr>
            </a:outerShdw>
          </a:effectLst>
        </p:spPr>
        <p:txBody>
          <a:bodyPr lIns="45718" tIns="45718" rIns="45718" bIns="45718"/>
          <a:lstStyle/>
          <a:p>
            <a:endParaRPr/>
          </a:p>
        </p:txBody>
      </p:sp>
      <p:sp>
        <p:nvSpPr>
          <p:cNvPr id="124" name="object 3"/>
          <p:cNvSpPr txBox="1"/>
          <p:nvPr/>
        </p:nvSpPr>
        <p:spPr>
          <a:xfrm>
            <a:off x="851723" y="7648044"/>
            <a:ext cx="11159495" cy="70485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12700" algn="ctr">
              <a:spcBef>
                <a:spcPts val="2200"/>
              </a:spcBef>
              <a:defRPr sz="5500"/>
            </a:lvl1pPr>
          </a:lstStyle>
          <a:p>
            <a:r>
              <a:t>当たり前にできることでは?</a:t>
            </a:r>
          </a:p>
        </p:txBody>
      </p:sp>
      <p:sp>
        <p:nvSpPr>
          <p:cNvPr id="125" name="object 2"/>
          <p:cNvSpPr txBox="1"/>
          <p:nvPr/>
        </p:nvSpPr>
        <p:spPr>
          <a:xfrm>
            <a:off x="3430320" y="911515"/>
            <a:ext cx="6002300" cy="93980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ormAutofit/>
          </a:bodyPr>
          <a:lstStyle/>
          <a:p>
            <a:pPr indent="12573" algn="ctr" defTabSz="905255">
              <a:defRPr sz="5900"/>
            </a:pPr>
            <a:r>
              <a:t>ブロックチェ</a:t>
            </a:r>
            <a:r>
              <a:rPr spc="-400"/>
              <a:t>ー</a:t>
            </a:r>
            <a:r>
              <a:t>ン</a:t>
            </a:r>
          </a:p>
        </p:txBody>
      </p:sp>
      <p:sp>
        <p:nvSpPr>
          <p:cNvPr id="126" name="object 4"/>
          <p:cNvSpPr txBox="1"/>
          <p:nvPr/>
        </p:nvSpPr>
        <p:spPr>
          <a:xfrm>
            <a:off x="355600" y="253999"/>
            <a:ext cx="841375" cy="3048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12700">
              <a:spcBef>
                <a:spcPts val="100"/>
              </a:spcBef>
              <a:defRPr sz="2400" spc="120"/>
            </a:lvl1pPr>
          </a:lstStyle>
          <a:p>
            <a:r>
              <a:t>1.1.1</a:t>
            </a:r>
          </a:p>
        </p:txBody>
      </p:sp>
    </p:spTree>
  </p:cSld>
  <p:clrMapOvr>
    <a:masterClrMapping/>
  </p:clrMapOvr>
  <p:transition spd="med"/>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4" name="object 6"/>
          <p:cNvSpPr txBox="1">
            <a:spLocks noGrp="1"/>
          </p:cNvSpPr>
          <p:nvPr>
            <p:ph type="sldNum" sz="quarter" idx="4294967295"/>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spcBef>
                <a:spcPts val="200"/>
              </a:spcBef>
            </a:lvl1pPr>
          </a:lstStyle>
          <a:p>
            <a:fld id="{86CB4B4D-7CA3-9044-876B-883B54F8677D}" type="slidenum">
              <a:t>70</a:t>
            </a:fld>
            <a:endParaRPr/>
          </a:p>
        </p:txBody>
      </p:sp>
      <p:sp>
        <p:nvSpPr>
          <p:cNvPr id="735" name="object 5"/>
          <p:cNvSpPr txBox="1">
            <a:spLocks noGrp="1"/>
          </p:cNvSpPr>
          <p:nvPr>
            <p:ph type="title"/>
          </p:nvPr>
        </p:nvSpPr>
        <p:spPr>
          <a:xfrm>
            <a:off x="2298700" y="901700"/>
            <a:ext cx="8407400" cy="939800"/>
          </a:xfrm>
          <a:prstGeom prst="rect">
            <a:avLst/>
          </a:prstGeom>
        </p:spPr>
        <p:txBody>
          <a:bodyPr/>
          <a:lstStyle>
            <a:lvl1pPr indent="12700">
              <a:spcBef>
                <a:spcPts val="100"/>
              </a:spcBef>
            </a:lvl1pPr>
          </a:lstStyle>
          <a:p>
            <a:r>
              <a:t>トランザクションの構成</a:t>
            </a:r>
          </a:p>
        </p:txBody>
      </p:sp>
      <p:sp>
        <p:nvSpPr>
          <p:cNvPr id="736" name="Gas(ガス)"/>
          <p:cNvSpPr txBox="1"/>
          <p:nvPr/>
        </p:nvSpPr>
        <p:spPr>
          <a:xfrm>
            <a:off x="5044630" y="2823997"/>
            <a:ext cx="2958894" cy="70103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lvl1pPr>
              <a:defRPr sz="4800">
                <a:latin typeface="游ゴシック体 ボールド"/>
                <a:ea typeface="游ゴシック体 ボールド"/>
                <a:cs typeface="游ゴシック体 ボールド"/>
                <a:sym typeface="游ゴシック体 ボールド"/>
              </a:defRPr>
            </a:lvl1pPr>
          </a:lstStyle>
          <a:p>
            <a:r>
              <a:t>Gas(ガス)</a:t>
            </a:r>
          </a:p>
        </p:txBody>
      </p:sp>
      <p:sp>
        <p:nvSpPr>
          <p:cNvPr id="737" name="トランザクションを発行するための手数料"/>
          <p:cNvSpPr txBox="1"/>
          <p:nvPr/>
        </p:nvSpPr>
        <p:spPr>
          <a:xfrm>
            <a:off x="1032510" y="3866181"/>
            <a:ext cx="10939777" cy="66928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lvl1pPr>
              <a:defRPr sz="4500"/>
            </a:lvl1pPr>
          </a:lstStyle>
          <a:p>
            <a:r>
              <a:t>トランザクションを発行するための手数料</a:t>
            </a:r>
          </a:p>
        </p:txBody>
      </p:sp>
      <p:sp>
        <p:nvSpPr>
          <p:cNvPr id="738" name="実行する処理の複雑さ、書き込みの量により…"/>
          <p:cNvSpPr txBox="1"/>
          <p:nvPr/>
        </p:nvSpPr>
        <p:spPr>
          <a:xfrm>
            <a:off x="731903" y="6560149"/>
            <a:ext cx="11511277" cy="153288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p>
            <a:pPr algn="ctr">
              <a:defRPr sz="4500">
                <a:latin typeface="游ゴシック体 ボールド"/>
                <a:ea typeface="游ゴシック体 ボールド"/>
                <a:cs typeface="游ゴシック体 ボールド"/>
                <a:sym typeface="游ゴシック体 ボールド"/>
              </a:defRPr>
            </a:pPr>
            <a:r>
              <a:t>実行する処理の複雑さ、書き込みの量により</a:t>
            </a:r>
          </a:p>
          <a:p>
            <a:pPr algn="ctr">
              <a:defRPr sz="4500">
                <a:latin typeface="游ゴシック体 ボールド"/>
                <a:ea typeface="游ゴシック体 ボールド"/>
                <a:cs typeface="游ゴシック体 ボールド"/>
                <a:sym typeface="游ゴシック体 ボールド"/>
              </a:defRPr>
            </a:pPr>
            <a:r>
              <a:t>必要なGasの量が定められる</a:t>
            </a:r>
          </a:p>
        </p:txBody>
      </p:sp>
      <p:sp>
        <p:nvSpPr>
          <p:cNvPr id="739" name="object 4"/>
          <p:cNvSpPr txBox="1"/>
          <p:nvPr/>
        </p:nvSpPr>
        <p:spPr>
          <a:xfrm>
            <a:off x="355600" y="139770"/>
            <a:ext cx="841375" cy="3048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12700">
              <a:spcBef>
                <a:spcPts val="100"/>
              </a:spcBef>
              <a:defRPr sz="2400" spc="120"/>
            </a:lvl1pPr>
          </a:lstStyle>
          <a:p>
            <a:r>
              <a:t>3.2.4</a:t>
            </a:r>
          </a:p>
        </p:txBody>
      </p:sp>
    </p:spTree>
  </p:cSld>
  <p:clrMapOvr>
    <a:masterClrMapping/>
  </p:clrMapOvr>
  <p:transition spd="med"/>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43" name="object 2"/>
          <p:cNvGraphicFramePr/>
          <p:nvPr/>
        </p:nvGraphicFramePr>
        <p:xfrm>
          <a:off x="2362200" y="5854700"/>
          <a:ext cx="8564243" cy="3058458"/>
        </p:xfrm>
        <a:graphic>
          <a:graphicData uri="http://schemas.openxmlformats.org/drawingml/2006/table">
            <a:tbl>
              <a:tblPr>
                <a:tableStyleId>{4C3C2611-4C71-4FC5-86AE-919BDF0F9419}</a:tableStyleId>
              </a:tblPr>
              <a:tblGrid>
                <a:gridCol w="1712595"/>
                <a:gridCol w="1661795"/>
                <a:gridCol w="1661793"/>
                <a:gridCol w="1863090"/>
                <a:gridCol w="1664970"/>
              </a:tblGrid>
              <a:tr h="611695">
                <a:tc>
                  <a:txBody>
                    <a:bodyPr/>
                    <a:lstStyle/>
                    <a:p>
                      <a:pPr indent="0" algn="ctr">
                        <a:spcBef>
                          <a:spcPts val="1000"/>
                        </a:spcBef>
                        <a:defRPr sz="2200" spc="0">
                          <a:solidFill>
                            <a:srgbClr val="FFFFFF"/>
                          </a:solidFill>
                        </a:defRPr>
                      </a:pPr>
                      <a:r>
                        <a:t>アド</a:t>
                      </a:r>
                      <a:r>
                        <a:rPr spc="-135"/>
                        <a:t>レ</a:t>
                      </a:r>
                      <a:r>
                        <a:t>ス</a:t>
                      </a:r>
                    </a:p>
                  </a:txBody>
                  <a:tcPr marL="0" marR="0" marT="0" marB="0" anchor="ctr" horzOverflow="overflow">
                    <a:solidFill>
                      <a:srgbClr val="004D80"/>
                    </a:solidFill>
                  </a:tcPr>
                </a:tc>
                <a:tc>
                  <a:txBody>
                    <a:bodyPr/>
                    <a:lstStyle/>
                    <a:p>
                      <a:pPr indent="0" algn="ctr">
                        <a:spcBef>
                          <a:spcPts val="1000"/>
                        </a:spcBef>
                        <a:defRPr sz="1800" spc="0"/>
                      </a:pPr>
                      <a:r>
                        <a:rPr sz="2200" spc="150">
                          <a:solidFill>
                            <a:srgbClr val="FFFFFF"/>
                          </a:solidFill>
                        </a:rPr>
                        <a:t>Nonce</a:t>
                      </a:r>
                    </a:p>
                  </a:txBody>
                  <a:tcPr marL="0" marR="0" marT="0" marB="0" anchor="ctr" horzOverflow="overflow">
                    <a:solidFill>
                      <a:srgbClr val="004D80"/>
                    </a:solidFill>
                  </a:tcPr>
                </a:tc>
                <a:tc>
                  <a:txBody>
                    <a:bodyPr/>
                    <a:lstStyle/>
                    <a:p>
                      <a:pPr indent="0" algn="ctr">
                        <a:spcBef>
                          <a:spcPts val="1000"/>
                        </a:spcBef>
                        <a:defRPr sz="1800" spc="0"/>
                      </a:pPr>
                      <a:r>
                        <a:rPr sz="2200" spc="150">
                          <a:solidFill>
                            <a:srgbClr val="FFFFFF"/>
                          </a:solidFill>
                        </a:rPr>
                        <a:t>Balance</a:t>
                      </a:r>
                    </a:p>
                  </a:txBody>
                  <a:tcPr marL="0" marR="0" marT="0" marB="0" anchor="ctr" horzOverflow="overflow">
                    <a:solidFill>
                      <a:srgbClr val="004D80"/>
                    </a:solidFill>
                  </a:tcPr>
                </a:tc>
                <a:tc>
                  <a:txBody>
                    <a:bodyPr/>
                    <a:lstStyle/>
                    <a:p>
                      <a:pPr indent="46355" algn="ctr">
                        <a:spcBef>
                          <a:spcPts val="1000"/>
                        </a:spcBef>
                        <a:defRPr sz="2200" spc="158">
                          <a:solidFill>
                            <a:srgbClr val="FFFFFF"/>
                          </a:solidFill>
                        </a:defRPr>
                      </a:pPr>
                      <a:r>
                        <a:t>code</a:t>
                      </a:r>
                      <a:r>
                        <a:rPr spc="95"/>
                        <a:t> </a:t>
                      </a:r>
                      <a:r>
                        <a:rPr spc="195"/>
                        <a:t>Hash</a:t>
                      </a:r>
                    </a:p>
                  </a:txBody>
                  <a:tcPr marL="0" marR="0" marT="0" marB="0" anchor="ctr" horzOverflow="overflow">
                    <a:solidFill>
                      <a:srgbClr val="004D80"/>
                    </a:solidFill>
                  </a:tcPr>
                </a:tc>
                <a:tc>
                  <a:txBody>
                    <a:bodyPr/>
                    <a:lstStyle/>
                    <a:p>
                      <a:pPr marR="35559" indent="0" algn="ctr">
                        <a:spcBef>
                          <a:spcPts val="1000"/>
                        </a:spcBef>
                        <a:defRPr sz="1800" spc="0"/>
                      </a:pPr>
                      <a:r>
                        <a:rPr sz="2200">
                          <a:solidFill>
                            <a:srgbClr val="FFFFFF"/>
                          </a:solidFill>
                        </a:rPr>
                        <a:t>その他</a:t>
                      </a:r>
                    </a:p>
                  </a:txBody>
                  <a:tcPr marL="0" marR="0" marT="0" marB="0" anchor="ctr" horzOverflow="overflow">
                    <a:solidFill>
                      <a:srgbClr val="004D80"/>
                    </a:solidFill>
                  </a:tcPr>
                </a:tc>
              </a:tr>
              <a:tr h="611695">
                <a:tc>
                  <a:txBody>
                    <a:bodyPr/>
                    <a:lstStyle/>
                    <a:p>
                      <a:pPr indent="0" algn="ctr">
                        <a:spcBef>
                          <a:spcPts val="1000"/>
                        </a:spcBef>
                        <a:defRPr sz="1800" spc="0"/>
                      </a:pPr>
                      <a:r>
                        <a:rPr sz="2200" spc="180">
                          <a:solidFill>
                            <a:srgbClr val="FFFFFF"/>
                          </a:solidFill>
                        </a:rPr>
                        <a:t>12345</a:t>
                      </a:r>
                    </a:p>
                  </a:txBody>
                  <a:tcPr marL="0" marR="0" marT="0" marB="0" anchor="ctr" horzOverflow="overflow">
                    <a:solidFill>
                      <a:srgbClr val="0076BA"/>
                    </a:solidFill>
                  </a:tcPr>
                </a:tc>
                <a:tc>
                  <a:txBody>
                    <a:bodyPr/>
                    <a:lstStyle/>
                    <a:p>
                      <a:pPr indent="0" algn="ctr">
                        <a:spcBef>
                          <a:spcPts val="1000"/>
                        </a:spcBef>
                        <a:defRPr sz="1800" spc="0"/>
                      </a:pPr>
                      <a:r>
                        <a:rPr sz="2200"/>
                        <a:t>1</a:t>
                      </a:r>
                    </a:p>
                  </a:txBody>
                  <a:tcPr marL="0" marR="0" marT="0" marB="0" anchor="ctr" horzOverflow="overflow"/>
                </a:tc>
                <a:tc>
                  <a:txBody>
                    <a:bodyPr/>
                    <a:lstStyle/>
                    <a:p>
                      <a:pPr indent="0" algn="ctr">
                        <a:spcBef>
                          <a:spcPts val="1000"/>
                        </a:spcBef>
                        <a:defRPr sz="1800" spc="0"/>
                      </a:pPr>
                      <a:r>
                        <a:rPr sz="2200" spc="145"/>
                        <a:t>10</a:t>
                      </a:r>
                    </a:p>
                  </a:txBody>
                  <a:tcPr marL="0" marR="0" marT="0" marB="0" anchor="ctr" horzOverflow="overflow"/>
                </a:tc>
                <a:tc>
                  <a:txBody>
                    <a:bodyPr/>
                    <a:lstStyle/>
                    <a:p>
                      <a:pPr indent="0" algn="ctr">
                        <a:spcBef>
                          <a:spcPts val="1000"/>
                        </a:spcBef>
                        <a:defRPr sz="1800" spc="0"/>
                      </a:pPr>
                      <a:r>
                        <a:rPr sz="2200" spc="114"/>
                        <a:t>1ef445g</a:t>
                      </a:r>
                    </a:p>
                  </a:txBody>
                  <a:tcPr marL="0" marR="0" marT="0" marB="0" anchor="ctr" horzOverflow="overflow"/>
                </a:tc>
                <a:tc>
                  <a:txBody>
                    <a:bodyPr/>
                    <a:lstStyle/>
                    <a:p>
                      <a:pPr indent="0">
                        <a:defRPr sz="2500" spc="0"/>
                      </a:pPr>
                      <a:endParaRPr/>
                    </a:p>
                  </a:txBody>
                  <a:tcPr marL="0" marR="0" marT="0" marB="0" anchor="ctr" horzOverflow="overflow"/>
                </a:tc>
              </a:tr>
              <a:tr h="611682">
                <a:tc>
                  <a:txBody>
                    <a:bodyPr/>
                    <a:lstStyle/>
                    <a:p>
                      <a:pPr indent="0" algn="ctr">
                        <a:spcBef>
                          <a:spcPts val="1000"/>
                        </a:spcBef>
                        <a:defRPr sz="1800" spc="0"/>
                      </a:pPr>
                      <a:r>
                        <a:rPr sz="2200" spc="204">
                          <a:solidFill>
                            <a:srgbClr val="FFFFFF"/>
                          </a:solidFill>
                        </a:rPr>
                        <a:t>abcdef</a:t>
                      </a:r>
                    </a:p>
                  </a:txBody>
                  <a:tcPr marL="0" marR="0" marT="0" marB="0" anchor="ctr" horzOverflow="overflow">
                    <a:solidFill>
                      <a:srgbClr val="0076BA"/>
                    </a:solidFill>
                  </a:tcPr>
                </a:tc>
                <a:tc>
                  <a:txBody>
                    <a:bodyPr/>
                    <a:lstStyle/>
                    <a:p>
                      <a:pPr indent="0" algn="ctr">
                        <a:spcBef>
                          <a:spcPts val="1000"/>
                        </a:spcBef>
                        <a:defRPr sz="1800" spc="0"/>
                      </a:pPr>
                      <a:r>
                        <a:rPr sz="2200"/>
                        <a:t>2</a:t>
                      </a:r>
                    </a:p>
                  </a:txBody>
                  <a:tcPr marL="0" marR="0" marT="0" marB="0" anchor="ctr" horzOverflow="overflow">
                    <a:solidFill>
                      <a:srgbClr val="E3E5E8"/>
                    </a:solidFill>
                  </a:tcPr>
                </a:tc>
                <a:tc>
                  <a:txBody>
                    <a:bodyPr/>
                    <a:lstStyle/>
                    <a:p>
                      <a:pPr indent="0" algn="ctr">
                        <a:spcBef>
                          <a:spcPts val="1000"/>
                        </a:spcBef>
                        <a:defRPr sz="1800" spc="0"/>
                      </a:pPr>
                      <a:r>
                        <a:rPr sz="2200" spc="145"/>
                        <a:t>100</a:t>
                      </a:r>
                    </a:p>
                  </a:txBody>
                  <a:tcPr marL="0" marR="0" marT="0" marB="0" anchor="ctr" horzOverflow="overflow">
                    <a:solidFill>
                      <a:srgbClr val="E3E5E8"/>
                    </a:solidFill>
                  </a:tcPr>
                </a:tc>
                <a:tc>
                  <a:txBody>
                    <a:bodyPr/>
                    <a:lstStyle/>
                    <a:p>
                      <a:pPr indent="0" algn="ctr">
                        <a:spcBef>
                          <a:spcPts val="1000"/>
                        </a:spcBef>
                        <a:defRPr sz="1800" spc="0"/>
                      </a:pPr>
                      <a:r>
                        <a:rPr sz="2200" spc="4"/>
                        <a:t>ﬀeh3vl5e</a:t>
                      </a:r>
                    </a:p>
                  </a:txBody>
                  <a:tcPr marL="0" marR="0" marT="0" marB="0" anchor="ctr" horzOverflow="overflow">
                    <a:solidFill>
                      <a:srgbClr val="E3E5E8"/>
                    </a:solidFill>
                  </a:tcPr>
                </a:tc>
                <a:tc>
                  <a:txBody>
                    <a:bodyPr/>
                    <a:lstStyle/>
                    <a:p>
                      <a:pPr marR="35559" indent="0" algn="ctr">
                        <a:spcBef>
                          <a:spcPts val="1000"/>
                        </a:spcBef>
                        <a:defRPr sz="1800" spc="0"/>
                      </a:pPr>
                      <a:r>
                        <a:rPr sz="2200" spc="-65"/>
                        <a:t>Hello</a:t>
                      </a:r>
                    </a:p>
                  </a:txBody>
                  <a:tcPr marL="0" marR="0" marT="0" marB="0" anchor="ctr" horzOverflow="overflow">
                    <a:solidFill>
                      <a:srgbClr val="E3E5E8"/>
                    </a:solidFill>
                  </a:tcPr>
                </a:tc>
              </a:tr>
              <a:tr h="611695">
                <a:tc>
                  <a:txBody>
                    <a:bodyPr/>
                    <a:lstStyle/>
                    <a:p>
                      <a:pPr marR="4442" indent="0" algn="ctr">
                        <a:spcBef>
                          <a:spcPts val="1000"/>
                        </a:spcBef>
                        <a:defRPr sz="1800" spc="0"/>
                      </a:pPr>
                      <a:r>
                        <a:rPr sz="2200" spc="180">
                          <a:solidFill>
                            <a:srgbClr val="FFFFFF"/>
                          </a:solidFill>
                        </a:rPr>
                        <a:t>1a2b3c4</a:t>
                      </a:r>
                    </a:p>
                  </a:txBody>
                  <a:tcPr marL="0" marR="0" marT="0" marB="0" anchor="ctr" horzOverflow="overflow">
                    <a:solidFill>
                      <a:srgbClr val="0076BA"/>
                    </a:solidFill>
                  </a:tcPr>
                </a:tc>
                <a:tc>
                  <a:txBody>
                    <a:bodyPr/>
                    <a:lstStyle/>
                    <a:p>
                      <a:pPr indent="0" algn="ctr">
                        <a:spcBef>
                          <a:spcPts val="1000"/>
                        </a:spcBef>
                        <a:defRPr sz="1800" spc="0"/>
                      </a:pPr>
                      <a:r>
                        <a:rPr sz="2200"/>
                        <a:t>1</a:t>
                      </a:r>
                    </a:p>
                  </a:txBody>
                  <a:tcPr marL="0" marR="0" marT="0" marB="0" anchor="ctr" horzOverflow="overflow"/>
                </a:tc>
                <a:tc>
                  <a:txBody>
                    <a:bodyPr/>
                    <a:lstStyle/>
                    <a:p>
                      <a:pPr indent="0" algn="ctr">
                        <a:spcBef>
                          <a:spcPts val="1000"/>
                        </a:spcBef>
                        <a:defRPr sz="1800" spc="0"/>
                      </a:pPr>
                      <a:r>
                        <a:rPr sz="2200" spc="65"/>
                        <a:t>0.03</a:t>
                      </a:r>
                    </a:p>
                  </a:txBody>
                  <a:tcPr marL="0" marR="0" marT="0" marB="0" anchor="ctr" horzOverflow="overflow"/>
                </a:tc>
                <a:tc>
                  <a:txBody>
                    <a:bodyPr/>
                    <a:lstStyle/>
                    <a:p>
                      <a:pPr indent="0" algn="ctr">
                        <a:spcBef>
                          <a:spcPts val="1000"/>
                        </a:spcBef>
                        <a:defRPr sz="1800" spc="0"/>
                      </a:pPr>
                      <a:r>
                        <a:rPr sz="2200" spc="15"/>
                        <a:t>nefvbef</a:t>
                      </a:r>
                    </a:p>
                  </a:txBody>
                  <a:tcPr marL="0" marR="0" marT="0" marB="0" anchor="ctr" horzOverflow="overflow"/>
                </a:tc>
                <a:tc>
                  <a:txBody>
                    <a:bodyPr/>
                    <a:lstStyle/>
                    <a:p>
                      <a:pPr marR="35559" indent="0" algn="ctr">
                        <a:spcBef>
                          <a:spcPts val="1000"/>
                        </a:spcBef>
                        <a:defRPr sz="1800" spc="0"/>
                      </a:pPr>
                      <a:r>
                        <a:rPr sz="2200"/>
                        <a:t>こんにちわ</a:t>
                      </a:r>
                    </a:p>
                  </a:txBody>
                  <a:tcPr marL="0" marR="0" marT="0" marB="0" anchor="ctr" horzOverflow="overflow"/>
                </a:tc>
              </a:tr>
              <a:tr h="611691">
                <a:tc>
                  <a:txBody>
                    <a:bodyPr/>
                    <a:lstStyle/>
                    <a:p>
                      <a:pPr marR="5712" indent="0" algn="ctr">
                        <a:spcBef>
                          <a:spcPts val="1000"/>
                        </a:spcBef>
                        <a:defRPr sz="1800" spc="0"/>
                      </a:pPr>
                      <a:r>
                        <a:rPr sz="2200" spc="180">
                          <a:solidFill>
                            <a:srgbClr val="FFFFFF"/>
                          </a:solidFill>
                        </a:rPr>
                        <a:t>a1b2c3d</a:t>
                      </a:r>
                    </a:p>
                  </a:txBody>
                  <a:tcPr marL="0" marR="0" marT="0" marB="0" anchor="ctr" horzOverflow="overflow">
                    <a:solidFill>
                      <a:srgbClr val="0076BA"/>
                    </a:solidFill>
                  </a:tcPr>
                </a:tc>
                <a:tc>
                  <a:txBody>
                    <a:bodyPr/>
                    <a:lstStyle/>
                    <a:p>
                      <a:pPr indent="0" algn="ctr">
                        <a:spcBef>
                          <a:spcPts val="1000"/>
                        </a:spcBef>
                        <a:defRPr sz="1800" spc="0"/>
                      </a:pPr>
                      <a:r>
                        <a:rPr sz="2200"/>
                        <a:t>5</a:t>
                      </a:r>
                    </a:p>
                  </a:txBody>
                  <a:tcPr marL="0" marR="0" marT="0" marB="0" anchor="ctr" horzOverflow="overflow">
                    <a:solidFill>
                      <a:srgbClr val="E3E5E8"/>
                    </a:solidFill>
                  </a:tcPr>
                </a:tc>
                <a:tc>
                  <a:txBody>
                    <a:bodyPr/>
                    <a:lstStyle/>
                    <a:p>
                      <a:pPr indent="0" algn="ctr">
                        <a:spcBef>
                          <a:spcPts val="1000"/>
                        </a:spcBef>
                        <a:defRPr sz="1800" spc="0"/>
                      </a:pPr>
                      <a:r>
                        <a:rPr sz="2200"/>
                        <a:t>0</a:t>
                      </a:r>
                    </a:p>
                  </a:txBody>
                  <a:tcPr marL="0" marR="0" marT="0" marB="0" anchor="ctr" horzOverflow="overflow">
                    <a:solidFill>
                      <a:srgbClr val="E3E5E8"/>
                    </a:solidFill>
                  </a:tcPr>
                </a:tc>
                <a:tc>
                  <a:txBody>
                    <a:bodyPr/>
                    <a:lstStyle/>
                    <a:p>
                      <a:pPr indent="0" algn="ctr">
                        <a:spcBef>
                          <a:spcPts val="1000"/>
                        </a:spcBef>
                        <a:defRPr sz="1800" spc="0"/>
                      </a:pPr>
                      <a:r>
                        <a:rPr sz="2200" spc="114"/>
                        <a:t>1ef445g</a:t>
                      </a:r>
                    </a:p>
                  </a:txBody>
                  <a:tcPr marL="0" marR="0" marT="0" marB="0" anchor="ctr" horzOverflow="overflow">
                    <a:solidFill>
                      <a:srgbClr val="E3E5E8"/>
                    </a:solidFill>
                  </a:tcPr>
                </a:tc>
                <a:tc>
                  <a:txBody>
                    <a:bodyPr/>
                    <a:lstStyle/>
                    <a:p>
                      <a:pPr indent="0">
                        <a:defRPr sz="2500" spc="0"/>
                      </a:pPr>
                      <a:endParaRPr/>
                    </a:p>
                  </a:txBody>
                  <a:tcPr marL="0" marR="0" marT="0" marB="0" anchor="ctr" horzOverflow="overflow">
                    <a:solidFill>
                      <a:srgbClr val="E3E5E8"/>
                    </a:solidFill>
                  </a:tcPr>
                </a:tc>
              </a:tr>
            </a:tbl>
          </a:graphicData>
        </a:graphic>
      </p:graphicFrame>
      <p:sp>
        <p:nvSpPr>
          <p:cNvPr id="744" name="object 7"/>
          <p:cNvSpPr/>
          <p:nvPr/>
        </p:nvSpPr>
        <p:spPr>
          <a:xfrm>
            <a:off x="2743199" y="6296150"/>
            <a:ext cx="986238" cy="908053"/>
          </a:xfrm>
          <a:custGeom>
            <a:avLst/>
            <a:gdLst/>
            <a:ahLst/>
            <a:cxnLst>
              <a:cxn ang="0">
                <a:pos x="wd2" y="hd2"/>
              </a:cxn>
              <a:cxn ang="5400000">
                <a:pos x="wd2" y="hd2"/>
              </a:cxn>
              <a:cxn ang="10800000">
                <a:pos x="wd2" y="hd2"/>
              </a:cxn>
              <a:cxn ang="16200000">
                <a:pos x="wd2" y="hd2"/>
              </a:cxn>
            </a:cxnLst>
            <a:rect l="0" t="0" r="r" b="b"/>
            <a:pathLst>
              <a:path w="21600" h="21600" extrusionOk="0">
                <a:moveTo>
                  <a:pt x="18437" y="3163"/>
                </a:moveTo>
                <a:lnTo>
                  <a:pt x="19178" y="3983"/>
                </a:lnTo>
                <a:lnTo>
                  <a:pt x="19821" y="4857"/>
                </a:lnTo>
                <a:lnTo>
                  <a:pt x="20364" y="5777"/>
                </a:lnTo>
                <a:lnTo>
                  <a:pt x="20809" y="6736"/>
                </a:lnTo>
                <a:lnTo>
                  <a:pt x="21155" y="7725"/>
                </a:lnTo>
                <a:lnTo>
                  <a:pt x="21402" y="8737"/>
                </a:lnTo>
                <a:lnTo>
                  <a:pt x="21551" y="9765"/>
                </a:lnTo>
                <a:lnTo>
                  <a:pt x="21600" y="10800"/>
                </a:lnTo>
                <a:lnTo>
                  <a:pt x="21551" y="11835"/>
                </a:lnTo>
                <a:lnTo>
                  <a:pt x="21402" y="12863"/>
                </a:lnTo>
                <a:lnTo>
                  <a:pt x="21155" y="13875"/>
                </a:lnTo>
                <a:lnTo>
                  <a:pt x="20809" y="14864"/>
                </a:lnTo>
                <a:lnTo>
                  <a:pt x="20364" y="15822"/>
                </a:lnTo>
                <a:lnTo>
                  <a:pt x="19821" y="16743"/>
                </a:lnTo>
                <a:lnTo>
                  <a:pt x="19178" y="17617"/>
                </a:lnTo>
                <a:lnTo>
                  <a:pt x="18437" y="18437"/>
                </a:lnTo>
                <a:lnTo>
                  <a:pt x="17616" y="19178"/>
                </a:lnTo>
                <a:lnTo>
                  <a:pt x="16743" y="19821"/>
                </a:lnTo>
                <a:lnTo>
                  <a:pt x="15822" y="20364"/>
                </a:lnTo>
                <a:lnTo>
                  <a:pt x="14864" y="20809"/>
                </a:lnTo>
                <a:lnTo>
                  <a:pt x="13875" y="21155"/>
                </a:lnTo>
                <a:lnTo>
                  <a:pt x="12863" y="21402"/>
                </a:lnTo>
                <a:lnTo>
                  <a:pt x="11835" y="21551"/>
                </a:lnTo>
                <a:lnTo>
                  <a:pt x="10800" y="21600"/>
                </a:lnTo>
                <a:lnTo>
                  <a:pt x="9765" y="21551"/>
                </a:lnTo>
                <a:lnTo>
                  <a:pt x="8737" y="21402"/>
                </a:lnTo>
                <a:lnTo>
                  <a:pt x="7725" y="21155"/>
                </a:lnTo>
                <a:lnTo>
                  <a:pt x="6736" y="20809"/>
                </a:lnTo>
                <a:lnTo>
                  <a:pt x="5778" y="20364"/>
                </a:lnTo>
                <a:lnTo>
                  <a:pt x="4857" y="19821"/>
                </a:lnTo>
                <a:lnTo>
                  <a:pt x="3983" y="19178"/>
                </a:lnTo>
                <a:lnTo>
                  <a:pt x="3163" y="18437"/>
                </a:lnTo>
                <a:lnTo>
                  <a:pt x="2422" y="17617"/>
                </a:lnTo>
                <a:lnTo>
                  <a:pt x="1779" y="16743"/>
                </a:lnTo>
                <a:lnTo>
                  <a:pt x="1236" y="15822"/>
                </a:lnTo>
                <a:lnTo>
                  <a:pt x="791" y="14864"/>
                </a:lnTo>
                <a:lnTo>
                  <a:pt x="445" y="13875"/>
                </a:lnTo>
                <a:lnTo>
                  <a:pt x="198" y="12863"/>
                </a:lnTo>
                <a:lnTo>
                  <a:pt x="49" y="11835"/>
                </a:lnTo>
                <a:lnTo>
                  <a:pt x="0" y="10800"/>
                </a:lnTo>
                <a:lnTo>
                  <a:pt x="49" y="9765"/>
                </a:lnTo>
                <a:lnTo>
                  <a:pt x="198" y="8737"/>
                </a:lnTo>
                <a:lnTo>
                  <a:pt x="445" y="7725"/>
                </a:lnTo>
                <a:lnTo>
                  <a:pt x="791" y="6736"/>
                </a:lnTo>
                <a:lnTo>
                  <a:pt x="1236" y="5777"/>
                </a:lnTo>
                <a:lnTo>
                  <a:pt x="1779" y="4857"/>
                </a:lnTo>
                <a:lnTo>
                  <a:pt x="2422" y="3983"/>
                </a:lnTo>
                <a:lnTo>
                  <a:pt x="3163" y="3163"/>
                </a:lnTo>
                <a:lnTo>
                  <a:pt x="3983" y="2422"/>
                </a:lnTo>
                <a:lnTo>
                  <a:pt x="4857" y="1779"/>
                </a:lnTo>
                <a:lnTo>
                  <a:pt x="5778" y="1236"/>
                </a:lnTo>
                <a:lnTo>
                  <a:pt x="6736" y="791"/>
                </a:lnTo>
                <a:lnTo>
                  <a:pt x="7725" y="445"/>
                </a:lnTo>
                <a:lnTo>
                  <a:pt x="8737" y="198"/>
                </a:lnTo>
                <a:lnTo>
                  <a:pt x="9765" y="49"/>
                </a:lnTo>
                <a:lnTo>
                  <a:pt x="10800" y="0"/>
                </a:lnTo>
                <a:lnTo>
                  <a:pt x="11835" y="49"/>
                </a:lnTo>
                <a:lnTo>
                  <a:pt x="12863" y="198"/>
                </a:lnTo>
                <a:lnTo>
                  <a:pt x="13875" y="445"/>
                </a:lnTo>
                <a:lnTo>
                  <a:pt x="14864" y="791"/>
                </a:lnTo>
                <a:lnTo>
                  <a:pt x="15822" y="1236"/>
                </a:lnTo>
                <a:lnTo>
                  <a:pt x="16743" y="1779"/>
                </a:lnTo>
                <a:lnTo>
                  <a:pt x="17616" y="2422"/>
                </a:lnTo>
                <a:lnTo>
                  <a:pt x="18437" y="3163"/>
                </a:lnTo>
                <a:close/>
              </a:path>
            </a:pathLst>
          </a:custGeom>
          <a:ln w="101600">
            <a:solidFill>
              <a:srgbClr val="EE220C"/>
            </a:solidFill>
          </a:ln>
        </p:spPr>
        <p:txBody>
          <a:bodyPr lIns="45718" tIns="45718" rIns="45718" bIns="45718"/>
          <a:lstStyle/>
          <a:p>
            <a:endParaRPr/>
          </a:p>
        </p:txBody>
      </p:sp>
      <p:sp>
        <p:nvSpPr>
          <p:cNvPr id="745" name="object 8"/>
          <p:cNvSpPr txBox="1">
            <a:spLocks noGrp="1"/>
          </p:cNvSpPr>
          <p:nvPr>
            <p:ph type="title"/>
          </p:nvPr>
        </p:nvSpPr>
        <p:spPr>
          <a:xfrm>
            <a:off x="3352800" y="901700"/>
            <a:ext cx="6305550" cy="939800"/>
          </a:xfrm>
          <a:prstGeom prst="rect">
            <a:avLst/>
          </a:prstGeom>
        </p:spPr>
        <p:txBody>
          <a:bodyPr/>
          <a:lstStyle>
            <a:lvl1pPr indent="12700" algn="ctr">
              <a:spcBef>
                <a:spcPts val="100"/>
              </a:spcBef>
              <a:defRPr spc="300"/>
            </a:lvl1pPr>
          </a:lstStyle>
          <a:p>
            <a:r>
              <a:t>Ethereumの構成</a:t>
            </a:r>
          </a:p>
        </p:txBody>
      </p:sp>
      <p:sp>
        <p:nvSpPr>
          <p:cNvPr id="746" name="object 9"/>
          <p:cNvSpPr txBox="1">
            <a:spLocks noGrp="1"/>
          </p:cNvSpPr>
          <p:nvPr>
            <p:ph type="sldNum" sz="quarter" idx="4294967295"/>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spcBef>
                <a:spcPts val="200"/>
              </a:spcBef>
            </a:lvl1pPr>
          </a:lstStyle>
          <a:p>
            <a:fld id="{86CB4B4D-7CA3-9044-876B-883B54F8677D}" type="slidenum">
              <a:t>71</a:t>
            </a:fld>
            <a:endParaRPr/>
          </a:p>
        </p:txBody>
      </p:sp>
      <p:sp>
        <p:nvSpPr>
          <p:cNvPr id="747" name="object 3"/>
          <p:cNvSpPr/>
          <p:nvPr/>
        </p:nvSpPr>
        <p:spPr>
          <a:xfrm>
            <a:off x="1042022" y="4142044"/>
            <a:ext cx="11204598" cy="5008998"/>
          </a:xfrm>
          <a:custGeom>
            <a:avLst/>
            <a:gdLst/>
            <a:ahLst/>
            <a:cxnLst>
              <a:cxn ang="0">
                <a:pos x="wd2" y="hd2"/>
              </a:cxn>
              <a:cxn ang="5400000">
                <a:pos x="wd2" y="hd2"/>
              </a:cxn>
              <a:cxn ang="10800000">
                <a:pos x="wd2" y="hd2"/>
              </a:cxn>
              <a:cxn ang="16200000">
                <a:pos x="wd2" y="hd2"/>
              </a:cxn>
            </a:cxnLst>
            <a:rect l="0" t="0" r="r" b="b"/>
            <a:pathLst>
              <a:path w="21600" h="21600" extrusionOk="0">
                <a:moveTo>
                  <a:pt x="21600" y="3194"/>
                </a:moveTo>
                <a:lnTo>
                  <a:pt x="21592" y="2990"/>
                </a:lnTo>
                <a:lnTo>
                  <a:pt x="21570" y="2798"/>
                </a:lnTo>
                <a:lnTo>
                  <a:pt x="21534" y="2621"/>
                </a:lnTo>
                <a:lnTo>
                  <a:pt x="21487" y="2463"/>
                </a:lnTo>
                <a:lnTo>
                  <a:pt x="21429" y="2326"/>
                </a:lnTo>
                <a:lnTo>
                  <a:pt x="21362" y="2214"/>
                </a:lnTo>
                <a:lnTo>
                  <a:pt x="21287" y="2130"/>
                </a:lnTo>
                <a:lnTo>
                  <a:pt x="21205" y="2078"/>
                </a:lnTo>
                <a:lnTo>
                  <a:pt x="21119" y="2059"/>
                </a:lnTo>
                <a:lnTo>
                  <a:pt x="3381" y="2059"/>
                </a:lnTo>
                <a:lnTo>
                  <a:pt x="2418" y="0"/>
                </a:lnTo>
                <a:lnTo>
                  <a:pt x="1454" y="2059"/>
                </a:lnTo>
                <a:lnTo>
                  <a:pt x="481" y="2059"/>
                </a:lnTo>
                <a:lnTo>
                  <a:pt x="395" y="2078"/>
                </a:lnTo>
                <a:lnTo>
                  <a:pt x="313" y="2130"/>
                </a:lnTo>
                <a:lnTo>
                  <a:pt x="238" y="2214"/>
                </a:lnTo>
                <a:lnTo>
                  <a:pt x="171" y="2326"/>
                </a:lnTo>
                <a:lnTo>
                  <a:pt x="113" y="2463"/>
                </a:lnTo>
                <a:lnTo>
                  <a:pt x="66" y="2621"/>
                </a:lnTo>
                <a:lnTo>
                  <a:pt x="30" y="2798"/>
                </a:lnTo>
                <a:lnTo>
                  <a:pt x="8" y="2990"/>
                </a:lnTo>
                <a:lnTo>
                  <a:pt x="0" y="3194"/>
                </a:lnTo>
                <a:lnTo>
                  <a:pt x="0" y="20465"/>
                </a:lnTo>
                <a:lnTo>
                  <a:pt x="8" y="20669"/>
                </a:lnTo>
                <a:lnTo>
                  <a:pt x="30" y="20861"/>
                </a:lnTo>
                <a:lnTo>
                  <a:pt x="66" y="21038"/>
                </a:lnTo>
                <a:lnTo>
                  <a:pt x="113" y="21197"/>
                </a:lnTo>
                <a:lnTo>
                  <a:pt x="171" y="21333"/>
                </a:lnTo>
                <a:lnTo>
                  <a:pt x="238" y="21445"/>
                </a:lnTo>
                <a:lnTo>
                  <a:pt x="313" y="21529"/>
                </a:lnTo>
                <a:lnTo>
                  <a:pt x="395" y="21582"/>
                </a:lnTo>
                <a:lnTo>
                  <a:pt x="481" y="21600"/>
                </a:lnTo>
                <a:lnTo>
                  <a:pt x="21119" y="21600"/>
                </a:lnTo>
                <a:lnTo>
                  <a:pt x="21205" y="21582"/>
                </a:lnTo>
                <a:lnTo>
                  <a:pt x="21287" y="21529"/>
                </a:lnTo>
                <a:lnTo>
                  <a:pt x="21362" y="21445"/>
                </a:lnTo>
                <a:lnTo>
                  <a:pt x="21429" y="21333"/>
                </a:lnTo>
                <a:lnTo>
                  <a:pt x="21487" y="21197"/>
                </a:lnTo>
                <a:lnTo>
                  <a:pt x="21534" y="21038"/>
                </a:lnTo>
                <a:lnTo>
                  <a:pt x="21570" y="20861"/>
                </a:lnTo>
                <a:lnTo>
                  <a:pt x="21592" y="20669"/>
                </a:lnTo>
                <a:lnTo>
                  <a:pt x="21600" y="20465"/>
                </a:lnTo>
                <a:lnTo>
                  <a:pt x="21600" y="3194"/>
                </a:lnTo>
                <a:close/>
              </a:path>
            </a:pathLst>
          </a:custGeom>
          <a:ln w="50800">
            <a:solidFill>
              <a:srgbClr val="000000"/>
            </a:solidFill>
          </a:ln>
        </p:spPr>
        <p:txBody>
          <a:bodyPr lIns="45718" tIns="45718" rIns="45718" bIns="45718"/>
          <a:lstStyle/>
          <a:p>
            <a:endParaRPr/>
          </a:p>
        </p:txBody>
      </p:sp>
      <p:pic>
        <p:nvPicPr>
          <p:cNvPr id="748" name="イラスト-ページ3.png" descr="イラスト-ページ3.png"/>
          <p:cNvPicPr>
            <a:picLocks noChangeAspect="1"/>
          </p:cNvPicPr>
          <p:nvPr/>
        </p:nvPicPr>
        <p:blipFill>
          <a:blip r:embed="rId3">
            <a:extLst/>
          </a:blip>
          <a:stretch>
            <a:fillRect/>
          </a:stretch>
        </p:blipFill>
        <p:spPr>
          <a:xfrm>
            <a:off x="1667223" y="2296446"/>
            <a:ext cx="1316639" cy="1574803"/>
          </a:xfrm>
          <a:prstGeom prst="rect">
            <a:avLst/>
          </a:prstGeom>
          <a:ln w="12700">
            <a:miter lim="400000"/>
          </a:ln>
        </p:spPr>
      </p:pic>
      <p:sp>
        <p:nvSpPr>
          <p:cNvPr id="749" name="object 5"/>
          <p:cNvSpPr/>
          <p:nvPr/>
        </p:nvSpPr>
        <p:spPr>
          <a:xfrm>
            <a:off x="1724123" y="4823031"/>
            <a:ext cx="9840398" cy="770169"/>
          </a:xfrm>
          <a:prstGeom prst="rect">
            <a:avLst/>
          </a:prstGeom>
          <a:blipFill>
            <a:blip r:embed="rId4"/>
            <a:stretch>
              <a:fillRect/>
            </a:stretch>
          </a:blipFill>
          <a:ln w="12700">
            <a:miter lim="400000"/>
          </a:ln>
        </p:spPr>
        <p:txBody>
          <a:bodyPr lIns="45718" tIns="45718" rIns="45718" bIns="45718"/>
          <a:lstStyle/>
          <a:p>
            <a:endParaRPr/>
          </a:p>
        </p:txBody>
      </p:sp>
      <p:sp>
        <p:nvSpPr>
          <p:cNvPr id="750" name="object 4"/>
          <p:cNvSpPr txBox="1"/>
          <p:nvPr/>
        </p:nvSpPr>
        <p:spPr>
          <a:xfrm>
            <a:off x="355600" y="139770"/>
            <a:ext cx="841375" cy="3048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12700">
              <a:spcBef>
                <a:spcPts val="100"/>
              </a:spcBef>
              <a:defRPr sz="2400" spc="120"/>
            </a:lvl1pPr>
          </a:lstStyle>
          <a:p>
            <a:r>
              <a:t>3.2.5</a:t>
            </a:r>
          </a:p>
        </p:txBody>
      </p:sp>
    </p:spTree>
  </p:cSld>
  <p:clrMapOvr>
    <a:masterClrMapping/>
  </p:clrMapOvr>
  <p:transition spd="med"/>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4" name="object 2"/>
          <p:cNvSpPr txBox="1">
            <a:spLocks noGrp="1"/>
          </p:cNvSpPr>
          <p:nvPr>
            <p:ph type="title"/>
          </p:nvPr>
        </p:nvSpPr>
        <p:spPr>
          <a:xfrm>
            <a:off x="4584700" y="825500"/>
            <a:ext cx="3835400" cy="939800"/>
          </a:xfrm>
          <a:prstGeom prst="rect">
            <a:avLst/>
          </a:prstGeom>
        </p:spPr>
        <p:txBody>
          <a:bodyPr/>
          <a:lstStyle>
            <a:lvl1pPr indent="12700">
              <a:spcBef>
                <a:spcPts val="100"/>
              </a:spcBef>
            </a:lvl1pPr>
          </a:lstStyle>
          <a:p>
            <a:r>
              <a:t>アカウント</a:t>
            </a:r>
          </a:p>
        </p:txBody>
      </p:sp>
      <p:sp>
        <p:nvSpPr>
          <p:cNvPr id="755" name="object 4"/>
          <p:cNvSpPr txBox="1">
            <a:spLocks noGrp="1"/>
          </p:cNvSpPr>
          <p:nvPr>
            <p:ph type="sldNum" sz="quarter" idx="4294967295"/>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spcBef>
                <a:spcPts val="200"/>
              </a:spcBef>
            </a:lvl1pPr>
          </a:lstStyle>
          <a:p>
            <a:fld id="{86CB4B4D-7CA3-9044-876B-883B54F8677D}" type="slidenum">
              <a:t>72</a:t>
            </a:fld>
            <a:endParaRPr/>
          </a:p>
        </p:txBody>
      </p:sp>
      <p:sp>
        <p:nvSpPr>
          <p:cNvPr id="756" name="通貨の管理を行うための単位"/>
          <p:cNvSpPr txBox="1"/>
          <p:nvPr/>
        </p:nvSpPr>
        <p:spPr>
          <a:xfrm>
            <a:off x="2709546" y="3201759"/>
            <a:ext cx="7533637" cy="66928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lvl1pPr>
              <a:defRPr sz="4500">
                <a:latin typeface="游ゴシック体 ボールド"/>
                <a:ea typeface="游ゴシック体 ボールド"/>
                <a:cs typeface="游ゴシック体 ボールド"/>
                <a:sym typeface="游ゴシック体 ボールド"/>
              </a:defRPr>
            </a:lvl1pPr>
          </a:lstStyle>
          <a:p>
            <a:r>
              <a:t>通貨の管理を行うための単位</a:t>
            </a:r>
          </a:p>
        </p:txBody>
      </p:sp>
      <p:sp>
        <p:nvSpPr>
          <p:cNvPr id="757" name="全てのアカウントはアドレスと呼ばれる…"/>
          <p:cNvSpPr txBox="1"/>
          <p:nvPr/>
        </p:nvSpPr>
        <p:spPr>
          <a:xfrm>
            <a:off x="1130302" y="5307507"/>
            <a:ext cx="10368277" cy="153288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p>
            <a:pPr algn="ctr">
              <a:defRPr sz="4500">
                <a:latin typeface="游ゴシック体 ボールド"/>
                <a:ea typeface="游ゴシック体 ボールド"/>
                <a:cs typeface="游ゴシック体 ボールド"/>
                <a:sym typeface="游ゴシック体 ボールド"/>
              </a:defRPr>
            </a:pPr>
            <a:r>
              <a:t>全てのアカウントはアドレスと呼ばれる</a:t>
            </a:r>
          </a:p>
          <a:p>
            <a:pPr algn="ctr">
              <a:defRPr sz="4500">
                <a:latin typeface="游ゴシック体 ボールド"/>
                <a:ea typeface="游ゴシック体 ボールド"/>
                <a:cs typeface="游ゴシック体 ボールド"/>
                <a:sym typeface="游ゴシック体 ボールド"/>
              </a:defRPr>
            </a:pPr>
            <a:r>
              <a:t>固有の識別子を持つ</a:t>
            </a:r>
          </a:p>
        </p:txBody>
      </p:sp>
      <p:sp>
        <p:nvSpPr>
          <p:cNvPr id="758" name="object 4"/>
          <p:cNvSpPr txBox="1"/>
          <p:nvPr/>
        </p:nvSpPr>
        <p:spPr>
          <a:xfrm>
            <a:off x="355600" y="139770"/>
            <a:ext cx="841375" cy="3048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12700">
              <a:spcBef>
                <a:spcPts val="100"/>
              </a:spcBef>
              <a:defRPr sz="2400" spc="120"/>
            </a:lvl1pPr>
          </a:lstStyle>
          <a:p>
            <a:r>
              <a:t>3.2.5</a:t>
            </a:r>
          </a:p>
        </p:txBody>
      </p:sp>
    </p:spTree>
  </p:cSld>
  <p:clrMapOvr>
    <a:masterClrMapping/>
  </p:clrMapOvr>
  <p:transition spd="med"/>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2" name="object 2"/>
          <p:cNvSpPr txBox="1">
            <a:spLocks noGrp="1"/>
          </p:cNvSpPr>
          <p:nvPr>
            <p:ph type="title"/>
          </p:nvPr>
        </p:nvSpPr>
        <p:spPr>
          <a:xfrm>
            <a:off x="4584700" y="825500"/>
            <a:ext cx="3835400" cy="939800"/>
          </a:xfrm>
          <a:prstGeom prst="rect">
            <a:avLst/>
          </a:prstGeom>
        </p:spPr>
        <p:txBody>
          <a:bodyPr/>
          <a:lstStyle>
            <a:lvl1pPr indent="12700">
              <a:spcBef>
                <a:spcPts val="100"/>
              </a:spcBef>
            </a:lvl1pPr>
          </a:lstStyle>
          <a:p>
            <a:r>
              <a:t>アカウント</a:t>
            </a:r>
          </a:p>
        </p:txBody>
      </p:sp>
      <p:sp>
        <p:nvSpPr>
          <p:cNvPr id="763" name="object 4"/>
          <p:cNvSpPr txBox="1">
            <a:spLocks noGrp="1"/>
          </p:cNvSpPr>
          <p:nvPr>
            <p:ph type="sldNum" sz="quarter" idx="4294967295"/>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spcBef>
                <a:spcPts val="200"/>
              </a:spcBef>
            </a:lvl1pPr>
          </a:lstStyle>
          <a:p>
            <a:fld id="{86CB4B4D-7CA3-9044-876B-883B54F8677D}" type="slidenum">
              <a:t>73</a:t>
            </a:fld>
            <a:endParaRPr/>
          </a:p>
        </p:txBody>
      </p:sp>
      <p:sp>
        <p:nvSpPr>
          <p:cNvPr id="764" name="Accountの種類…"/>
          <p:cNvSpPr txBox="1"/>
          <p:nvPr/>
        </p:nvSpPr>
        <p:spPr>
          <a:xfrm>
            <a:off x="2356584" y="3488232"/>
            <a:ext cx="7914443" cy="41046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p>
            <a:pPr indent="17145" algn="ctr">
              <a:spcBef>
                <a:spcPts val="6200"/>
              </a:spcBef>
              <a:defRPr sz="4800" spc="240">
                <a:latin typeface="游ゴシック体 ボールド"/>
                <a:ea typeface="游ゴシック体 ボールド"/>
                <a:cs typeface="游ゴシック体 ボールド"/>
                <a:sym typeface="游ゴシック体 ボールド"/>
              </a:defRPr>
            </a:pPr>
            <a:r>
              <a:t>Account</a:t>
            </a:r>
            <a:r>
              <a:rPr spc="434"/>
              <a:t>の種類</a:t>
            </a:r>
          </a:p>
          <a:p>
            <a:pPr marL="498407" indent="-481263">
              <a:spcBef>
                <a:spcPts val="6200"/>
              </a:spcBef>
              <a:buSzPct val="100000"/>
              <a:buChar char="•"/>
              <a:defRPr sz="4800" spc="434">
                <a:latin typeface="游ゴシック体 ボールド"/>
                <a:ea typeface="游ゴシック体 ボールド"/>
                <a:cs typeface="游ゴシック体 ボールド"/>
                <a:sym typeface="游ゴシック体 ボールド"/>
              </a:defRPr>
            </a:pPr>
            <a:r>
              <a:t>外部アカウント</a:t>
            </a:r>
          </a:p>
          <a:p>
            <a:pPr marL="498407" indent="-481263">
              <a:spcBef>
                <a:spcPts val="6200"/>
              </a:spcBef>
              <a:buSzPct val="100000"/>
              <a:buChar char="•"/>
              <a:defRPr sz="4800" spc="434">
                <a:latin typeface="游ゴシック体 ボールド"/>
                <a:ea typeface="游ゴシック体 ボールド"/>
                <a:cs typeface="游ゴシック体 ボールド"/>
                <a:sym typeface="游ゴシック体 ボールド"/>
              </a:defRPr>
            </a:pPr>
            <a:r>
              <a:t>コントラクトアカウント</a:t>
            </a:r>
          </a:p>
        </p:txBody>
      </p:sp>
      <p:sp>
        <p:nvSpPr>
          <p:cNvPr id="765" name="object 4"/>
          <p:cNvSpPr txBox="1"/>
          <p:nvPr/>
        </p:nvSpPr>
        <p:spPr>
          <a:xfrm>
            <a:off x="355600" y="139770"/>
            <a:ext cx="841375" cy="3048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12700">
              <a:spcBef>
                <a:spcPts val="100"/>
              </a:spcBef>
              <a:defRPr sz="2400" spc="120"/>
            </a:lvl1pPr>
          </a:lstStyle>
          <a:p>
            <a:r>
              <a:t>3.2.5</a:t>
            </a:r>
          </a:p>
        </p:txBody>
      </p:sp>
    </p:spTree>
  </p:cSld>
  <p:clrMapOvr>
    <a:masterClrMapping/>
  </p:clrMapOvr>
  <p:transition spd="med"/>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9" name="object 2"/>
          <p:cNvSpPr/>
          <p:nvPr/>
        </p:nvSpPr>
        <p:spPr>
          <a:xfrm>
            <a:off x="330694" y="3216935"/>
            <a:ext cx="12343412" cy="4334576"/>
          </a:xfrm>
          <a:custGeom>
            <a:avLst/>
            <a:gdLst/>
            <a:ahLst/>
            <a:cxnLst>
              <a:cxn ang="0">
                <a:pos x="wd2" y="hd2"/>
              </a:cxn>
              <a:cxn ang="5400000">
                <a:pos x="wd2" y="hd2"/>
              </a:cxn>
              <a:cxn ang="10800000">
                <a:pos x="wd2" y="hd2"/>
              </a:cxn>
              <a:cxn ang="16200000">
                <a:pos x="wd2" y="hd2"/>
              </a:cxn>
            </a:cxnLst>
            <a:rect l="0" t="0" r="r" b="b"/>
            <a:pathLst>
              <a:path w="21600" h="21600" extrusionOk="0">
                <a:moveTo>
                  <a:pt x="1889" y="0"/>
                </a:moveTo>
                <a:lnTo>
                  <a:pt x="19831" y="0"/>
                </a:lnTo>
                <a:lnTo>
                  <a:pt x="19943" y="1"/>
                </a:lnTo>
                <a:lnTo>
                  <a:pt x="20047" y="3"/>
                </a:lnTo>
                <a:lnTo>
                  <a:pt x="20144" y="8"/>
                </a:lnTo>
                <a:lnTo>
                  <a:pt x="20234" y="15"/>
                </a:lnTo>
                <a:lnTo>
                  <a:pt x="20318" y="26"/>
                </a:lnTo>
                <a:lnTo>
                  <a:pt x="20398" y="41"/>
                </a:lnTo>
                <a:lnTo>
                  <a:pt x="20474" y="61"/>
                </a:lnTo>
                <a:lnTo>
                  <a:pt x="20547" y="87"/>
                </a:lnTo>
                <a:lnTo>
                  <a:pt x="20617" y="120"/>
                </a:lnTo>
                <a:lnTo>
                  <a:pt x="20685" y="160"/>
                </a:lnTo>
                <a:lnTo>
                  <a:pt x="20752" y="207"/>
                </a:lnTo>
                <a:lnTo>
                  <a:pt x="20820" y="264"/>
                </a:lnTo>
                <a:lnTo>
                  <a:pt x="20898" y="354"/>
                </a:lnTo>
                <a:lnTo>
                  <a:pt x="20974" y="460"/>
                </a:lnTo>
                <a:lnTo>
                  <a:pt x="21046" y="581"/>
                </a:lnTo>
                <a:lnTo>
                  <a:pt x="21114" y="716"/>
                </a:lnTo>
                <a:lnTo>
                  <a:pt x="21179" y="865"/>
                </a:lnTo>
                <a:lnTo>
                  <a:pt x="21240" y="1026"/>
                </a:lnTo>
                <a:lnTo>
                  <a:pt x="21296" y="1199"/>
                </a:lnTo>
                <a:lnTo>
                  <a:pt x="21348" y="1383"/>
                </a:lnTo>
                <a:lnTo>
                  <a:pt x="21396" y="1579"/>
                </a:lnTo>
                <a:lnTo>
                  <a:pt x="21438" y="1784"/>
                </a:lnTo>
                <a:lnTo>
                  <a:pt x="21476" y="1999"/>
                </a:lnTo>
                <a:lnTo>
                  <a:pt x="21507" y="2222"/>
                </a:lnTo>
                <a:lnTo>
                  <a:pt x="21527" y="2413"/>
                </a:lnTo>
                <a:lnTo>
                  <a:pt x="21544" y="2605"/>
                </a:lnTo>
                <a:lnTo>
                  <a:pt x="21558" y="2800"/>
                </a:lnTo>
                <a:lnTo>
                  <a:pt x="21569" y="3000"/>
                </a:lnTo>
                <a:lnTo>
                  <a:pt x="21578" y="3207"/>
                </a:lnTo>
                <a:lnTo>
                  <a:pt x="21586" y="3424"/>
                </a:lnTo>
                <a:lnTo>
                  <a:pt x="21591" y="3653"/>
                </a:lnTo>
                <a:lnTo>
                  <a:pt x="21595" y="3896"/>
                </a:lnTo>
                <a:lnTo>
                  <a:pt x="21597" y="4155"/>
                </a:lnTo>
                <a:lnTo>
                  <a:pt x="21599" y="4434"/>
                </a:lnTo>
                <a:lnTo>
                  <a:pt x="21600" y="4733"/>
                </a:lnTo>
                <a:lnTo>
                  <a:pt x="21600" y="16882"/>
                </a:lnTo>
                <a:lnTo>
                  <a:pt x="21599" y="17177"/>
                </a:lnTo>
                <a:lnTo>
                  <a:pt x="21597" y="17453"/>
                </a:lnTo>
                <a:lnTo>
                  <a:pt x="21595" y="17710"/>
                </a:lnTo>
                <a:lnTo>
                  <a:pt x="21591" y="17951"/>
                </a:lnTo>
                <a:lnTo>
                  <a:pt x="21586" y="18178"/>
                </a:lnTo>
                <a:lnTo>
                  <a:pt x="21578" y="18394"/>
                </a:lnTo>
                <a:lnTo>
                  <a:pt x="21569" y="18601"/>
                </a:lnTo>
                <a:lnTo>
                  <a:pt x="21558" y="18800"/>
                </a:lnTo>
                <a:lnTo>
                  <a:pt x="21544" y="18995"/>
                </a:lnTo>
                <a:lnTo>
                  <a:pt x="21527" y="19187"/>
                </a:lnTo>
                <a:lnTo>
                  <a:pt x="21507" y="19378"/>
                </a:lnTo>
                <a:lnTo>
                  <a:pt x="21476" y="19601"/>
                </a:lnTo>
                <a:lnTo>
                  <a:pt x="21438" y="19816"/>
                </a:lnTo>
                <a:lnTo>
                  <a:pt x="21396" y="20021"/>
                </a:lnTo>
                <a:lnTo>
                  <a:pt x="21348" y="20217"/>
                </a:lnTo>
                <a:lnTo>
                  <a:pt x="21296" y="20401"/>
                </a:lnTo>
                <a:lnTo>
                  <a:pt x="21240" y="20574"/>
                </a:lnTo>
                <a:lnTo>
                  <a:pt x="21179" y="20735"/>
                </a:lnTo>
                <a:lnTo>
                  <a:pt x="21114" y="20884"/>
                </a:lnTo>
                <a:lnTo>
                  <a:pt x="21046" y="21019"/>
                </a:lnTo>
                <a:lnTo>
                  <a:pt x="20974" y="21140"/>
                </a:lnTo>
                <a:lnTo>
                  <a:pt x="20898" y="21246"/>
                </a:lnTo>
                <a:lnTo>
                  <a:pt x="20820" y="21336"/>
                </a:lnTo>
                <a:lnTo>
                  <a:pt x="20752" y="21393"/>
                </a:lnTo>
                <a:lnTo>
                  <a:pt x="20685" y="21440"/>
                </a:lnTo>
                <a:lnTo>
                  <a:pt x="20617" y="21480"/>
                </a:lnTo>
                <a:lnTo>
                  <a:pt x="20546" y="21513"/>
                </a:lnTo>
                <a:lnTo>
                  <a:pt x="20474" y="21539"/>
                </a:lnTo>
                <a:lnTo>
                  <a:pt x="20397" y="21559"/>
                </a:lnTo>
                <a:lnTo>
                  <a:pt x="20317" y="21574"/>
                </a:lnTo>
                <a:lnTo>
                  <a:pt x="20232" y="21585"/>
                </a:lnTo>
                <a:lnTo>
                  <a:pt x="20141" y="21592"/>
                </a:lnTo>
                <a:lnTo>
                  <a:pt x="20043" y="21597"/>
                </a:lnTo>
                <a:lnTo>
                  <a:pt x="19938" y="21599"/>
                </a:lnTo>
                <a:lnTo>
                  <a:pt x="19825" y="21600"/>
                </a:lnTo>
                <a:lnTo>
                  <a:pt x="1769" y="21600"/>
                </a:lnTo>
                <a:lnTo>
                  <a:pt x="1657" y="21599"/>
                </a:lnTo>
                <a:lnTo>
                  <a:pt x="1553" y="21597"/>
                </a:lnTo>
                <a:lnTo>
                  <a:pt x="1456" y="21592"/>
                </a:lnTo>
                <a:lnTo>
                  <a:pt x="1366" y="21585"/>
                </a:lnTo>
                <a:lnTo>
                  <a:pt x="1282" y="21574"/>
                </a:lnTo>
                <a:lnTo>
                  <a:pt x="1202" y="21559"/>
                </a:lnTo>
                <a:lnTo>
                  <a:pt x="1126" y="21539"/>
                </a:lnTo>
                <a:lnTo>
                  <a:pt x="1053" y="21513"/>
                </a:lnTo>
                <a:lnTo>
                  <a:pt x="983" y="21480"/>
                </a:lnTo>
                <a:lnTo>
                  <a:pt x="915" y="21440"/>
                </a:lnTo>
                <a:lnTo>
                  <a:pt x="848" y="21393"/>
                </a:lnTo>
                <a:lnTo>
                  <a:pt x="780" y="21336"/>
                </a:lnTo>
                <a:lnTo>
                  <a:pt x="702" y="21246"/>
                </a:lnTo>
                <a:lnTo>
                  <a:pt x="626" y="21140"/>
                </a:lnTo>
                <a:lnTo>
                  <a:pt x="554" y="21019"/>
                </a:lnTo>
                <a:lnTo>
                  <a:pt x="486" y="20884"/>
                </a:lnTo>
                <a:lnTo>
                  <a:pt x="421" y="20735"/>
                </a:lnTo>
                <a:lnTo>
                  <a:pt x="360" y="20574"/>
                </a:lnTo>
                <a:lnTo>
                  <a:pt x="304" y="20401"/>
                </a:lnTo>
                <a:lnTo>
                  <a:pt x="252" y="20217"/>
                </a:lnTo>
                <a:lnTo>
                  <a:pt x="204" y="20021"/>
                </a:lnTo>
                <a:lnTo>
                  <a:pt x="162" y="19816"/>
                </a:lnTo>
                <a:lnTo>
                  <a:pt x="124" y="19601"/>
                </a:lnTo>
                <a:lnTo>
                  <a:pt x="93" y="19378"/>
                </a:lnTo>
                <a:lnTo>
                  <a:pt x="73" y="19187"/>
                </a:lnTo>
                <a:lnTo>
                  <a:pt x="56" y="18995"/>
                </a:lnTo>
                <a:lnTo>
                  <a:pt x="42" y="18800"/>
                </a:lnTo>
                <a:lnTo>
                  <a:pt x="31" y="18600"/>
                </a:lnTo>
                <a:lnTo>
                  <a:pt x="22" y="18393"/>
                </a:lnTo>
                <a:lnTo>
                  <a:pt x="14" y="18176"/>
                </a:lnTo>
                <a:lnTo>
                  <a:pt x="9" y="17947"/>
                </a:lnTo>
                <a:lnTo>
                  <a:pt x="5" y="17704"/>
                </a:lnTo>
                <a:lnTo>
                  <a:pt x="3" y="17445"/>
                </a:lnTo>
                <a:lnTo>
                  <a:pt x="1" y="17166"/>
                </a:lnTo>
                <a:lnTo>
                  <a:pt x="0" y="16867"/>
                </a:lnTo>
                <a:lnTo>
                  <a:pt x="0" y="4718"/>
                </a:lnTo>
                <a:lnTo>
                  <a:pt x="1" y="4423"/>
                </a:lnTo>
                <a:lnTo>
                  <a:pt x="3" y="4147"/>
                </a:lnTo>
                <a:lnTo>
                  <a:pt x="5" y="3890"/>
                </a:lnTo>
                <a:lnTo>
                  <a:pt x="9" y="3649"/>
                </a:lnTo>
                <a:lnTo>
                  <a:pt x="14" y="3422"/>
                </a:lnTo>
                <a:lnTo>
                  <a:pt x="22" y="3206"/>
                </a:lnTo>
                <a:lnTo>
                  <a:pt x="31" y="2999"/>
                </a:lnTo>
                <a:lnTo>
                  <a:pt x="42" y="2800"/>
                </a:lnTo>
                <a:lnTo>
                  <a:pt x="56" y="2605"/>
                </a:lnTo>
                <a:lnTo>
                  <a:pt x="73" y="2413"/>
                </a:lnTo>
                <a:lnTo>
                  <a:pt x="93" y="2222"/>
                </a:lnTo>
                <a:lnTo>
                  <a:pt x="124" y="1999"/>
                </a:lnTo>
                <a:lnTo>
                  <a:pt x="162" y="1784"/>
                </a:lnTo>
                <a:lnTo>
                  <a:pt x="204" y="1579"/>
                </a:lnTo>
                <a:lnTo>
                  <a:pt x="252" y="1383"/>
                </a:lnTo>
                <a:lnTo>
                  <a:pt x="304" y="1199"/>
                </a:lnTo>
                <a:lnTo>
                  <a:pt x="360" y="1026"/>
                </a:lnTo>
                <a:lnTo>
                  <a:pt x="421" y="865"/>
                </a:lnTo>
                <a:lnTo>
                  <a:pt x="486" y="716"/>
                </a:lnTo>
                <a:lnTo>
                  <a:pt x="554" y="581"/>
                </a:lnTo>
                <a:lnTo>
                  <a:pt x="626" y="460"/>
                </a:lnTo>
                <a:lnTo>
                  <a:pt x="702" y="354"/>
                </a:lnTo>
                <a:lnTo>
                  <a:pt x="780" y="264"/>
                </a:lnTo>
                <a:lnTo>
                  <a:pt x="848" y="207"/>
                </a:lnTo>
                <a:lnTo>
                  <a:pt x="915" y="160"/>
                </a:lnTo>
                <a:lnTo>
                  <a:pt x="983" y="120"/>
                </a:lnTo>
                <a:lnTo>
                  <a:pt x="1054" y="87"/>
                </a:lnTo>
                <a:lnTo>
                  <a:pt x="1126" y="61"/>
                </a:lnTo>
                <a:lnTo>
                  <a:pt x="1202" y="41"/>
                </a:lnTo>
                <a:lnTo>
                  <a:pt x="1283" y="26"/>
                </a:lnTo>
                <a:lnTo>
                  <a:pt x="1368" y="15"/>
                </a:lnTo>
                <a:lnTo>
                  <a:pt x="1459" y="8"/>
                </a:lnTo>
                <a:lnTo>
                  <a:pt x="1557" y="3"/>
                </a:lnTo>
                <a:lnTo>
                  <a:pt x="1662" y="1"/>
                </a:lnTo>
                <a:lnTo>
                  <a:pt x="1775" y="0"/>
                </a:lnTo>
                <a:lnTo>
                  <a:pt x="1889" y="0"/>
                </a:lnTo>
                <a:close/>
              </a:path>
            </a:pathLst>
          </a:custGeom>
          <a:ln w="50800">
            <a:solidFill>
              <a:srgbClr val="000000"/>
            </a:solidFill>
          </a:ln>
        </p:spPr>
        <p:txBody>
          <a:bodyPr lIns="45718" tIns="45718" rIns="45718" bIns="45718"/>
          <a:lstStyle/>
          <a:p>
            <a:endParaRPr/>
          </a:p>
        </p:txBody>
      </p:sp>
      <p:sp>
        <p:nvSpPr>
          <p:cNvPr id="770" name="object 7"/>
          <p:cNvSpPr txBox="1">
            <a:spLocks noGrp="1"/>
          </p:cNvSpPr>
          <p:nvPr>
            <p:ph type="sldNum" sz="quarter" idx="4294967295"/>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spcBef>
                <a:spcPts val="200"/>
              </a:spcBef>
            </a:lvl1pPr>
          </a:lstStyle>
          <a:p>
            <a:fld id="{86CB4B4D-7CA3-9044-876B-883B54F8677D}" type="slidenum">
              <a:t>74</a:t>
            </a:fld>
            <a:endParaRPr/>
          </a:p>
        </p:txBody>
      </p:sp>
      <p:sp>
        <p:nvSpPr>
          <p:cNvPr id="771" name="object 5"/>
          <p:cNvSpPr txBox="1"/>
          <p:nvPr/>
        </p:nvSpPr>
        <p:spPr>
          <a:xfrm>
            <a:off x="1180842" y="6153232"/>
            <a:ext cx="11714485" cy="3556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241300" indent="-228600">
              <a:spcBef>
                <a:spcPts val="1100"/>
              </a:spcBef>
              <a:buSzPct val="96969"/>
              <a:buChar char="•"/>
              <a:tabLst>
                <a:tab pos="241300" algn="l"/>
                <a:tab pos="3111500" algn="l"/>
              </a:tabLst>
              <a:defRPr sz="2800" spc="224"/>
            </a:pPr>
            <a:r>
              <a:t>CodeHash     </a:t>
            </a:r>
            <a:r>
              <a:rPr spc="-140"/>
              <a:t>:</a:t>
            </a:r>
            <a:r>
              <a:rPr spc="165"/>
              <a:t> </a:t>
            </a:r>
            <a:r>
              <a:rPr spc="0"/>
              <a:t>コントラクトコードの</a:t>
            </a:r>
            <a:r>
              <a:rPr spc="-84"/>
              <a:t>ハ</a:t>
            </a:r>
            <a:r>
              <a:rPr spc="0"/>
              <a:t>ッシュ値</a:t>
            </a:r>
          </a:p>
        </p:txBody>
      </p:sp>
      <p:sp>
        <p:nvSpPr>
          <p:cNvPr id="772" name="object 6"/>
          <p:cNvSpPr txBox="1">
            <a:spLocks noGrp="1"/>
          </p:cNvSpPr>
          <p:nvPr>
            <p:ph type="title"/>
          </p:nvPr>
        </p:nvSpPr>
        <p:spPr>
          <a:xfrm>
            <a:off x="3441700" y="914400"/>
            <a:ext cx="6121400" cy="939800"/>
          </a:xfrm>
          <a:prstGeom prst="rect">
            <a:avLst/>
          </a:prstGeom>
        </p:spPr>
        <p:txBody>
          <a:bodyPr/>
          <a:lstStyle>
            <a:lvl1pPr indent="12700">
              <a:spcBef>
                <a:spcPts val="100"/>
              </a:spcBef>
            </a:lvl1pPr>
          </a:lstStyle>
          <a:p>
            <a:r>
              <a:t>アカウントの構成</a:t>
            </a:r>
          </a:p>
        </p:txBody>
      </p:sp>
      <p:sp>
        <p:nvSpPr>
          <p:cNvPr id="773" name="StorageRoot  : 上記以外のパラメータをまとめたハッシュ値"/>
          <p:cNvSpPr txBox="1"/>
          <p:nvPr/>
        </p:nvSpPr>
        <p:spPr>
          <a:xfrm>
            <a:off x="1103862" y="6996441"/>
            <a:ext cx="10260885" cy="44703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p>
            <a:pPr marL="241300" indent="-228600">
              <a:spcBef>
                <a:spcPts val="1000"/>
              </a:spcBef>
              <a:buSzPct val="96969"/>
              <a:buChar char="•"/>
              <a:tabLst>
                <a:tab pos="241300" algn="l"/>
              </a:tabLst>
              <a:defRPr sz="2800" spc="229"/>
            </a:pPr>
            <a:r>
              <a:t>StorageRoot  :</a:t>
            </a:r>
            <a:r>
              <a:rPr spc="114"/>
              <a:t> </a:t>
            </a:r>
            <a:r>
              <a:rPr spc="0"/>
              <a:t>上記以外のパ</a:t>
            </a:r>
            <a:r>
              <a:rPr spc="-140"/>
              <a:t>ラ</a:t>
            </a:r>
            <a:r>
              <a:rPr spc="0"/>
              <a:t>メータをまとめた</a:t>
            </a:r>
            <a:r>
              <a:rPr spc="-84"/>
              <a:t>ハ</a:t>
            </a:r>
            <a:r>
              <a:rPr spc="0"/>
              <a:t>ッシュ値</a:t>
            </a:r>
          </a:p>
        </p:txBody>
      </p:sp>
      <p:sp>
        <p:nvSpPr>
          <p:cNvPr id="774" name="object 3"/>
          <p:cNvSpPr txBox="1"/>
          <p:nvPr/>
        </p:nvSpPr>
        <p:spPr>
          <a:xfrm>
            <a:off x="1175153" y="3532163"/>
            <a:ext cx="8363309" cy="3556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241300" indent="-228600">
              <a:spcBef>
                <a:spcPts val="1100"/>
              </a:spcBef>
              <a:buSzPct val="96969"/>
              <a:buChar char="•"/>
              <a:tabLst>
                <a:tab pos="241300" algn="l"/>
              </a:tabLst>
              <a:defRPr sz="2800" spc="313"/>
            </a:pPr>
            <a:r>
              <a:t>Address　　 </a:t>
            </a:r>
            <a:r>
              <a:rPr spc="0"/>
              <a:t>:アカウントの識別子</a:t>
            </a:r>
          </a:p>
        </p:txBody>
      </p:sp>
      <p:sp>
        <p:nvSpPr>
          <p:cNvPr id="775" name="Nonce     :発行したトランザクション数"/>
          <p:cNvSpPr txBox="1"/>
          <p:nvPr/>
        </p:nvSpPr>
        <p:spPr>
          <a:xfrm>
            <a:off x="1151846" y="4283936"/>
            <a:ext cx="7970771" cy="44703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lvl1pPr marL="241300" indent="-228600">
              <a:spcBef>
                <a:spcPts val="1000"/>
              </a:spcBef>
              <a:buSzPct val="96969"/>
              <a:buChar char="•"/>
              <a:tabLst>
                <a:tab pos="241300" algn="l"/>
              </a:tabLst>
              <a:defRPr sz="2800" spc="189"/>
            </a:lvl1pPr>
          </a:lstStyle>
          <a:p>
            <a:r>
              <a:t>Nonce　　　  :発行したトランザクション数</a:t>
            </a:r>
          </a:p>
        </p:txBody>
      </p:sp>
      <p:sp>
        <p:nvSpPr>
          <p:cNvPr id="776" name="Balance     :保持する通貨の量"/>
          <p:cNvSpPr txBox="1"/>
          <p:nvPr/>
        </p:nvSpPr>
        <p:spPr>
          <a:xfrm>
            <a:off x="1099375" y="5218584"/>
            <a:ext cx="6116470" cy="44703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lvl1pPr marL="241300" indent="-228600">
              <a:spcBef>
                <a:spcPts val="1000"/>
              </a:spcBef>
              <a:buSzPct val="96969"/>
              <a:buChar char="•"/>
              <a:tabLst>
                <a:tab pos="241300" algn="l"/>
              </a:tabLst>
              <a:defRPr sz="2800" spc="189"/>
            </a:lvl1pPr>
          </a:lstStyle>
          <a:p>
            <a:r>
              <a:t>Balance 　　  :保持する通貨の量</a:t>
            </a:r>
          </a:p>
        </p:txBody>
      </p:sp>
      <p:sp>
        <p:nvSpPr>
          <p:cNvPr id="777" name="object 4"/>
          <p:cNvSpPr txBox="1"/>
          <p:nvPr/>
        </p:nvSpPr>
        <p:spPr>
          <a:xfrm>
            <a:off x="355600" y="139770"/>
            <a:ext cx="841375" cy="3048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12700">
              <a:spcBef>
                <a:spcPts val="100"/>
              </a:spcBef>
              <a:defRPr sz="2400" spc="120"/>
            </a:lvl1pPr>
          </a:lstStyle>
          <a:p>
            <a:r>
              <a:t>3.2.5</a:t>
            </a:r>
          </a:p>
        </p:txBody>
      </p:sp>
    </p:spTree>
  </p:cSld>
  <p:clrMapOvr>
    <a:masterClrMapping/>
  </p:clrMapOvr>
  <p:transition spd="med"/>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1" name="object 6"/>
          <p:cNvSpPr txBox="1">
            <a:spLocks noGrp="1"/>
          </p:cNvSpPr>
          <p:nvPr>
            <p:ph type="sldNum" sz="quarter" idx="4294967295"/>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spcBef>
                <a:spcPts val="200"/>
              </a:spcBef>
            </a:lvl1pPr>
          </a:lstStyle>
          <a:p>
            <a:fld id="{86CB4B4D-7CA3-9044-876B-883B54F8677D}" type="slidenum">
              <a:t>75</a:t>
            </a:fld>
            <a:endParaRPr/>
          </a:p>
        </p:txBody>
      </p:sp>
      <p:sp>
        <p:nvSpPr>
          <p:cNvPr id="782" name="object 3"/>
          <p:cNvSpPr txBox="1"/>
          <p:nvPr/>
        </p:nvSpPr>
        <p:spPr>
          <a:xfrm>
            <a:off x="6703383" y="3117849"/>
            <a:ext cx="6005200" cy="205105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algn="ctr">
              <a:spcBef>
                <a:spcPts val="2700"/>
              </a:spcBef>
              <a:defRPr sz="4800" spc="385"/>
            </a:pPr>
            <a:r>
              <a:t>World</a:t>
            </a:r>
            <a:r>
              <a:rPr spc="225"/>
              <a:t> </a:t>
            </a:r>
            <a:r>
              <a:rPr spc="434"/>
              <a:t>State</a:t>
            </a:r>
          </a:p>
          <a:p>
            <a:pPr marR="5080" indent="12700" algn="ctr">
              <a:lnSpc>
                <a:spcPct val="125000"/>
              </a:lnSpc>
              <a:spcBef>
                <a:spcPts val="700"/>
              </a:spcBef>
              <a:defRPr sz="3000" spc="270"/>
            </a:pPr>
            <a:r>
              <a:t>全ての</a:t>
            </a:r>
            <a:r>
              <a:rPr spc="150"/>
              <a:t>Account</a:t>
            </a:r>
            <a:r>
              <a:rPr spc="120"/>
              <a:t> </a:t>
            </a:r>
            <a:r>
              <a:rPr spc="85"/>
              <a:t>State</a:t>
            </a:r>
            <a:r>
              <a:rPr spc="185"/>
              <a:t>が含まれた </a:t>
            </a:r>
            <a:r>
              <a:rPr spc="50"/>
              <a:t> </a:t>
            </a:r>
            <a:r>
              <a:rPr spc="125"/>
              <a:t>Ethereum</a:t>
            </a:r>
            <a:r>
              <a:rPr spc="220"/>
              <a:t>全体の状態</a:t>
            </a:r>
          </a:p>
        </p:txBody>
      </p:sp>
      <p:sp>
        <p:nvSpPr>
          <p:cNvPr id="783" name="object 4"/>
          <p:cNvSpPr txBox="1"/>
          <p:nvPr/>
        </p:nvSpPr>
        <p:spPr>
          <a:xfrm>
            <a:off x="444498" y="6235698"/>
            <a:ext cx="12102470" cy="1206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indent="12700">
              <a:spcBef>
                <a:spcPts val="1100"/>
              </a:spcBef>
              <a:defRPr sz="3400" spc="15"/>
            </a:pPr>
            <a:r>
              <a:t>・トランザクションにより</a:t>
            </a:r>
            <a:r>
              <a:rPr spc="10"/>
              <a:t>”Account</a:t>
            </a:r>
            <a:r>
              <a:rPr spc="208"/>
              <a:t> </a:t>
            </a:r>
            <a:r>
              <a:rPr spc="-20"/>
              <a:t>State”</a:t>
            </a:r>
            <a:r>
              <a:rPr spc="-30"/>
              <a:t>が遷移する</a:t>
            </a:r>
          </a:p>
          <a:p>
            <a:pPr indent="12700">
              <a:spcBef>
                <a:spcPts val="1000"/>
              </a:spcBef>
              <a:defRPr sz="3400" spc="55"/>
            </a:pPr>
            <a:r>
              <a:t>・</a:t>
            </a:r>
            <a:r>
              <a:rPr spc="30"/>
              <a:t>”Account</a:t>
            </a:r>
            <a:r>
              <a:rPr spc="215"/>
              <a:t> </a:t>
            </a:r>
            <a:r>
              <a:rPr spc="-30"/>
              <a:t>State”</a:t>
            </a:r>
            <a:r>
              <a:rPr spc="-55"/>
              <a:t>の遷移に伴い</a:t>
            </a:r>
            <a:r>
              <a:rPr spc="-34"/>
              <a:t>”World</a:t>
            </a:r>
            <a:r>
              <a:rPr spc="220"/>
              <a:t> </a:t>
            </a:r>
            <a:r>
              <a:rPr spc="-20"/>
              <a:t>State”</a:t>
            </a:r>
            <a:r>
              <a:rPr spc="-30"/>
              <a:t>が遷移する</a:t>
            </a:r>
          </a:p>
        </p:txBody>
      </p:sp>
      <p:sp>
        <p:nvSpPr>
          <p:cNvPr id="784" name="object 5"/>
          <p:cNvSpPr txBox="1"/>
          <p:nvPr/>
        </p:nvSpPr>
        <p:spPr>
          <a:xfrm>
            <a:off x="1219200" y="3105626"/>
            <a:ext cx="4716780" cy="213995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algn="ctr">
              <a:spcBef>
                <a:spcPts val="2700"/>
              </a:spcBef>
              <a:defRPr sz="4800" spc="425"/>
            </a:pPr>
            <a:r>
              <a:t>Account</a:t>
            </a:r>
            <a:r>
              <a:rPr spc="250"/>
              <a:t> </a:t>
            </a:r>
            <a:r>
              <a:rPr spc="434"/>
              <a:t>State</a:t>
            </a:r>
          </a:p>
          <a:p>
            <a:pPr marR="66675" indent="82550" algn="ctr">
              <a:lnSpc>
                <a:spcPct val="125000"/>
              </a:lnSpc>
              <a:spcBef>
                <a:spcPts val="700"/>
              </a:spcBef>
              <a:defRPr sz="3000"/>
            </a:pPr>
            <a:r>
              <a:t>アカウントが保持する </a:t>
            </a:r>
          </a:p>
          <a:p>
            <a:pPr marR="66675" indent="82550" algn="ctr">
              <a:lnSpc>
                <a:spcPct val="125000"/>
              </a:lnSpc>
              <a:spcBef>
                <a:spcPts val="700"/>
              </a:spcBef>
              <a:defRPr sz="3000"/>
            </a:pPr>
            <a:r>
              <a:t>パ</a:t>
            </a:r>
            <a:r>
              <a:rPr spc="-150"/>
              <a:t>ラ</a:t>
            </a:r>
            <a:r>
              <a:t>メータを考慮した状態</a:t>
            </a:r>
          </a:p>
        </p:txBody>
      </p:sp>
      <p:sp>
        <p:nvSpPr>
          <p:cNvPr id="785" name="object 2"/>
          <p:cNvSpPr txBox="1">
            <a:spLocks noGrp="1"/>
          </p:cNvSpPr>
          <p:nvPr>
            <p:ph type="title"/>
          </p:nvPr>
        </p:nvSpPr>
        <p:spPr>
          <a:xfrm>
            <a:off x="2455652" y="892424"/>
            <a:ext cx="8224561" cy="939802"/>
          </a:xfrm>
          <a:prstGeom prst="rect">
            <a:avLst/>
          </a:prstGeom>
        </p:spPr>
        <p:txBody>
          <a:bodyPr/>
          <a:lstStyle>
            <a:lvl1pPr indent="11698" defTabSz="842345">
              <a:defRPr sz="5880" spc="196"/>
            </a:lvl1pPr>
          </a:lstStyle>
          <a:p>
            <a:r>
              <a:t>Ethereumにおける状態</a:t>
            </a:r>
          </a:p>
        </p:txBody>
      </p:sp>
      <p:sp>
        <p:nvSpPr>
          <p:cNvPr id="786" name="object 4"/>
          <p:cNvSpPr txBox="1"/>
          <p:nvPr/>
        </p:nvSpPr>
        <p:spPr>
          <a:xfrm>
            <a:off x="355600" y="139770"/>
            <a:ext cx="841375" cy="3048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12700">
              <a:spcBef>
                <a:spcPts val="100"/>
              </a:spcBef>
              <a:defRPr sz="2400" spc="120"/>
            </a:lvl1pPr>
          </a:lstStyle>
          <a:p>
            <a:r>
              <a:t>3.2.6</a:t>
            </a:r>
          </a:p>
        </p:txBody>
      </p:sp>
    </p:spTree>
  </p:cSld>
  <p:clrMapOvr>
    <a:masterClrMapping/>
  </p:clrMapOvr>
  <p:transition spd="med"/>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0" name="object 2"/>
          <p:cNvSpPr txBox="1">
            <a:spLocks noGrp="1"/>
          </p:cNvSpPr>
          <p:nvPr>
            <p:ph type="title"/>
          </p:nvPr>
        </p:nvSpPr>
        <p:spPr>
          <a:xfrm>
            <a:off x="2415032" y="876300"/>
            <a:ext cx="8591551" cy="939800"/>
          </a:xfrm>
          <a:prstGeom prst="rect">
            <a:avLst/>
          </a:prstGeom>
        </p:spPr>
        <p:txBody>
          <a:bodyPr/>
          <a:lstStyle/>
          <a:p>
            <a:pPr indent="12700">
              <a:spcBef>
                <a:spcPts val="100"/>
              </a:spcBef>
              <a:defRPr spc="200"/>
            </a:pPr>
            <a:r>
              <a:t>Ethereum</a:t>
            </a:r>
            <a:r>
              <a:rPr spc="400"/>
              <a:t>の処理の流れ</a:t>
            </a:r>
          </a:p>
        </p:txBody>
      </p:sp>
      <p:sp>
        <p:nvSpPr>
          <p:cNvPr id="791" name="object 4"/>
          <p:cNvSpPr txBox="1">
            <a:spLocks noGrp="1"/>
          </p:cNvSpPr>
          <p:nvPr>
            <p:ph type="sldNum" sz="quarter" idx="4294967295"/>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spcBef>
                <a:spcPts val="200"/>
              </a:spcBef>
            </a:lvl1pPr>
          </a:lstStyle>
          <a:p>
            <a:fld id="{86CB4B4D-7CA3-9044-876B-883B54F8677D}" type="slidenum">
              <a:t>76</a:t>
            </a:fld>
            <a:endParaRPr/>
          </a:p>
        </p:txBody>
      </p:sp>
      <p:sp>
        <p:nvSpPr>
          <p:cNvPr id="792" name="object 3"/>
          <p:cNvSpPr txBox="1"/>
          <p:nvPr/>
        </p:nvSpPr>
        <p:spPr>
          <a:xfrm>
            <a:off x="1625600" y="3530600"/>
            <a:ext cx="9537700" cy="29210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636905" indent="-624205">
              <a:spcBef>
                <a:spcPts val="1600"/>
              </a:spcBef>
              <a:buSzPct val="98000"/>
              <a:buAutoNum type="arabicPeriod"/>
              <a:tabLst>
                <a:tab pos="635000" algn="l"/>
              </a:tabLst>
              <a:defRPr sz="5000"/>
            </a:pPr>
            <a:r>
              <a:t>トランザクションが発行される</a:t>
            </a:r>
          </a:p>
          <a:p>
            <a:pPr marL="636905" indent="-624205">
              <a:spcBef>
                <a:spcPts val="1500"/>
              </a:spcBef>
              <a:buSzPct val="98000"/>
              <a:buAutoNum type="arabicPeriod"/>
              <a:tabLst>
                <a:tab pos="635000" algn="l"/>
              </a:tabLst>
              <a:defRPr sz="5000" spc="-250"/>
            </a:pPr>
            <a:r>
              <a:t>マ</a:t>
            </a:r>
            <a:r>
              <a:rPr spc="-200"/>
              <a:t>イ</a:t>
            </a:r>
            <a:r>
              <a:rPr spc="0"/>
              <a:t>ナーがブロックを作る</a:t>
            </a:r>
          </a:p>
          <a:p>
            <a:pPr marL="636905" indent="-624205">
              <a:spcBef>
                <a:spcPts val="1500"/>
              </a:spcBef>
              <a:buSzPct val="98000"/>
              <a:buAutoNum type="arabicPeriod"/>
              <a:tabLst>
                <a:tab pos="635000" algn="l"/>
              </a:tabLst>
              <a:defRPr sz="5000"/>
            </a:pPr>
            <a:r>
              <a:t>ブロックチェ</a:t>
            </a:r>
            <a:r>
              <a:rPr spc="-300"/>
              <a:t>ー</a:t>
            </a:r>
            <a:r>
              <a:t>ンが形成される</a:t>
            </a:r>
          </a:p>
        </p:txBody>
      </p:sp>
      <p:sp>
        <p:nvSpPr>
          <p:cNvPr id="793" name="object 4"/>
          <p:cNvSpPr txBox="1"/>
          <p:nvPr/>
        </p:nvSpPr>
        <p:spPr>
          <a:xfrm>
            <a:off x="355600" y="139770"/>
            <a:ext cx="841375" cy="3048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12700">
              <a:spcBef>
                <a:spcPts val="100"/>
              </a:spcBef>
              <a:defRPr sz="2400" spc="120"/>
            </a:lvl1pPr>
          </a:lstStyle>
          <a:p>
            <a:r>
              <a:t>3.3.1</a:t>
            </a:r>
          </a:p>
        </p:txBody>
      </p:sp>
    </p:spTree>
  </p:cSld>
  <p:clrMapOvr>
    <a:masterClrMapping/>
  </p:clrMapOvr>
  <p:transition spd="med"/>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7" name="object 4"/>
          <p:cNvSpPr txBox="1">
            <a:spLocks noGrp="1"/>
          </p:cNvSpPr>
          <p:nvPr>
            <p:ph type="sldNum" sz="quarter" idx="4294967295"/>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spcBef>
                <a:spcPts val="200"/>
              </a:spcBef>
            </a:lvl1pPr>
          </a:lstStyle>
          <a:p>
            <a:fld id="{86CB4B4D-7CA3-9044-876B-883B54F8677D}" type="slidenum">
              <a:t>77</a:t>
            </a:fld>
            <a:endParaRPr/>
          </a:p>
        </p:txBody>
      </p:sp>
      <p:sp>
        <p:nvSpPr>
          <p:cNvPr id="798" name="object 3"/>
          <p:cNvSpPr txBox="1"/>
          <p:nvPr/>
        </p:nvSpPr>
        <p:spPr>
          <a:xfrm>
            <a:off x="2914077" y="4135515"/>
            <a:ext cx="7146926" cy="19408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R="5080" indent="38100" algn="ctr">
              <a:lnSpc>
                <a:spcPct val="125800"/>
              </a:lnSpc>
              <a:defRPr sz="5500"/>
            </a:pPr>
            <a:r>
              <a:t>ブロックチェーンに</a:t>
            </a:r>
          </a:p>
          <a:p>
            <a:pPr marR="5080" indent="38100" algn="ctr">
              <a:lnSpc>
                <a:spcPct val="125800"/>
              </a:lnSpc>
              <a:defRPr sz="5500"/>
            </a:pPr>
            <a:r>
              <a:t>コントラクトを載せる</a:t>
            </a:r>
          </a:p>
        </p:txBody>
      </p:sp>
      <p:sp>
        <p:nvSpPr>
          <p:cNvPr id="799" name="object 2"/>
          <p:cNvSpPr txBox="1">
            <a:spLocks noGrp="1"/>
          </p:cNvSpPr>
          <p:nvPr>
            <p:ph type="ctrTitle"/>
          </p:nvPr>
        </p:nvSpPr>
        <p:spPr>
          <a:xfrm>
            <a:off x="2415032" y="876300"/>
            <a:ext cx="8591551" cy="939800"/>
          </a:xfrm>
          <a:prstGeom prst="rect">
            <a:avLst/>
          </a:prstGeom>
        </p:spPr>
        <p:txBody>
          <a:bodyPr/>
          <a:lstStyle/>
          <a:p>
            <a:pPr indent="12700">
              <a:spcBef>
                <a:spcPts val="100"/>
              </a:spcBef>
              <a:defRPr spc="200"/>
            </a:pPr>
            <a:r>
              <a:t>Ethereum</a:t>
            </a:r>
            <a:r>
              <a:rPr spc="400"/>
              <a:t>の処理の流れ</a:t>
            </a:r>
          </a:p>
        </p:txBody>
      </p:sp>
      <p:sp>
        <p:nvSpPr>
          <p:cNvPr id="800" name="object 4"/>
          <p:cNvSpPr txBox="1"/>
          <p:nvPr/>
        </p:nvSpPr>
        <p:spPr>
          <a:xfrm>
            <a:off x="355600" y="182300"/>
            <a:ext cx="841375" cy="3048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12700">
              <a:spcBef>
                <a:spcPts val="100"/>
              </a:spcBef>
              <a:defRPr sz="2400" spc="120"/>
            </a:lvl1pPr>
          </a:lstStyle>
          <a:p>
            <a:r>
              <a:t>3.3.1</a:t>
            </a:r>
          </a:p>
        </p:txBody>
      </p:sp>
    </p:spTree>
  </p:cSld>
  <p:clrMapOvr>
    <a:masterClrMapping/>
  </p:clrMapOvr>
  <p:transition spd="med"/>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4" name="object 2"/>
          <p:cNvSpPr txBox="1">
            <a:spLocks noGrp="1"/>
          </p:cNvSpPr>
          <p:nvPr>
            <p:ph type="ctrTitle"/>
          </p:nvPr>
        </p:nvSpPr>
        <p:spPr>
          <a:prstGeom prst="rect">
            <a:avLst/>
          </a:prstGeom>
        </p:spPr>
        <p:txBody>
          <a:bodyPr/>
          <a:lstStyle>
            <a:lvl1pPr indent="12700" algn="ctr">
              <a:spcBef>
                <a:spcPts val="100"/>
              </a:spcBef>
            </a:lvl1pPr>
          </a:lstStyle>
          <a:p>
            <a:r>
              <a:t>コントラクトを作成する</a:t>
            </a:r>
          </a:p>
        </p:txBody>
      </p:sp>
      <p:sp>
        <p:nvSpPr>
          <p:cNvPr id="805" name="object 4"/>
          <p:cNvSpPr txBox="1">
            <a:spLocks noGrp="1"/>
          </p:cNvSpPr>
          <p:nvPr>
            <p:ph type="sldNum" sz="quarter" idx="4294967295"/>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spcBef>
                <a:spcPts val="200"/>
              </a:spcBef>
            </a:lvl1pPr>
          </a:lstStyle>
          <a:p>
            <a:fld id="{86CB4B4D-7CA3-9044-876B-883B54F8677D}" type="slidenum">
              <a:t>78</a:t>
            </a:fld>
            <a:endParaRPr/>
          </a:p>
        </p:txBody>
      </p:sp>
      <p:sp>
        <p:nvSpPr>
          <p:cNvPr id="806" name="object 3"/>
          <p:cNvSpPr txBox="1"/>
          <p:nvPr/>
        </p:nvSpPr>
        <p:spPr>
          <a:xfrm>
            <a:off x="2018665" y="3997325"/>
            <a:ext cx="8915401" cy="175895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2235200" marR="5080" indent="-2222500" algn="ctr">
              <a:lnSpc>
                <a:spcPct val="125000"/>
              </a:lnSpc>
              <a:spcBef>
                <a:spcPts val="100"/>
              </a:spcBef>
              <a:defRPr sz="5000"/>
            </a:pPr>
            <a:r>
              <a:t>コントラクトコードを記述し、</a:t>
            </a:r>
          </a:p>
          <a:p>
            <a:pPr marL="2235200" marR="5080" indent="-2222500" algn="ctr">
              <a:lnSpc>
                <a:spcPct val="125000"/>
              </a:lnSpc>
              <a:spcBef>
                <a:spcPts val="100"/>
              </a:spcBef>
              <a:defRPr sz="5000"/>
            </a:pPr>
            <a:r>
              <a:t>コンパイルする</a:t>
            </a:r>
          </a:p>
        </p:txBody>
      </p:sp>
      <p:sp>
        <p:nvSpPr>
          <p:cNvPr id="807" name="object 4"/>
          <p:cNvSpPr txBox="1"/>
          <p:nvPr/>
        </p:nvSpPr>
        <p:spPr>
          <a:xfrm>
            <a:off x="355600" y="139770"/>
            <a:ext cx="841375" cy="3048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12700">
              <a:spcBef>
                <a:spcPts val="100"/>
              </a:spcBef>
              <a:defRPr sz="2400" spc="120"/>
            </a:lvl1pPr>
          </a:lstStyle>
          <a:p>
            <a:r>
              <a:t>3.3.1</a:t>
            </a:r>
          </a:p>
        </p:txBody>
      </p:sp>
    </p:spTree>
  </p:cSld>
  <p:clrMapOvr>
    <a:masterClrMapping/>
  </p:clrMapOvr>
  <p:transition spd="med"/>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1" name="object 2"/>
          <p:cNvSpPr txBox="1">
            <a:spLocks noGrp="1"/>
          </p:cNvSpPr>
          <p:nvPr>
            <p:ph type="title"/>
          </p:nvPr>
        </p:nvSpPr>
        <p:spPr>
          <a:xfrm>
            <a:off x="1536700" y="838200"/>
            <a:ext cx="9931400" cy="939800"/>
          </a:xfrm>
          <a:prstGeom prst="rect">
            <a:avLst/>
          </a:prstGeom>
        </p:spPr>
        <p:txBody>
          <a:bodyPr/>
          <a:lstStyle>
            <a:lvl1pPr indent="12700" algn="ctr">
              <a:spcBef>
                <a:spcPts val="100"/>
              </a:spcBef>
            </a:lvl1pPr>
          </a:lstStyle>
          <a:p>
            <a:r>
              <a:t>トランザクションを発行する</a:t>
            </a:r>
          </a:p>
        </p:txBody>
      </p:sp>
      <p:sp>
        <p:nvSpPr>
          <p:cNvPr id="812" name="object 3"/>
          <p:cNvSpPr/>
          <p:nvPr/>
        </p:nvSpPr>
        <p:spPr>
          <a:xfrm>
            <a:off x="5602287" y="3166666"/>
            <a:ext cx="1800227" cy="1587501"/>
          </a:xfrm>
          <a:custGeom>
            <a:avLst/>
            <a:gdLst/>
            <a:ahLst/>
            <a:cxnLst>
              <a:cxn ang="0">
                <a:pos x="wd2" y="hd2"/>
              </a:cxn>
              <a:cxn ang="5400000">
                <a:pos x="wd2" y="hd2"/>
              </a:cxn>
              <a:cxn ang="10800000">
                <a:pos x="wd2" y="hd2"/>
              </a:cxn>
              <a:cxn ang="16200000">
                <a:pos x="wd2" y="hd2"/>
              </a:cxn>
            </a:cxnLst>
            <a:rect l="0" t="0" r="r" b="b"/>
            <a:pathLst>
              <a:path w="21600" h="21600" extrusionOk="0">
                <a:moveTo>
                  <a:pt x="16413" y="0"/>
                </a:moveTo>
                <a:lnTo>
                  <a:pt x="5210" y="0"/>
                </a:lnTo>
                <a:lnTo>
                  <a:pt x="4388" y="2"/>
                </a:lnTo>
                <a:lnTo>
                  <a:pt x="3709" y="18"/>
                </a:lnTo>
                <a:lnTo>
                  <a:pt x="3134" y="62"/>
                </a:lnTo>
                <a:lnTo>
                  <a:pt x="2625" y="148"/>
                </a:lnTo>
                <a:lnTo>
                  <a:pt x="2143" y="288"/>
                </a:lnTo>
                <a:lnTo>
                  <a:pt x="1640" y="554"/>
                </a:lnTo>
                <a:lnTo>
                  <a:pt x="1191" y="912"/>
                </a:lnTo>
                <a:lnTo>
                  <a:pt x="804" y="1350"/>
                </a:lnTo>
                <a:lnTo>
                  <a:pt x="489" y="1860"/>
                </a:lnTo>
                <a:lnTo>
                  <a:pt x="254" y="2430"/>
                </a:lnTo>
                <a:lnTo>
                  <a:pt x="130" y="2976"/>
                </a:lnTo>
                <a:lnTo>
                  <a:pt x="55" y="3554"/>
                </a:lnTo>
                <a:lnTo>
                  <a:pt x="16" y="4200"/>
                </a:lnTo>
                <a:lnTo>
                  <a:pt x="2" y="4962"/>
                </a:lnTo>
                <a:lnTo>
                  <a:pt x="0" y="5882"/>
                </a:lnTo>
                <a:lnTo>
                  <a:pt x="0" y="15718"/>
                </a:lnTo>
                <a:lnTo>
                  <a:pt x="2" y="16624"/>
                </a:lnTo>
                <a:lnTo>
                  <a:pt x="16" y="17394"/>
                </a:lnTo>
                <a:lnTo>
                  <a:pt x="55" y="18048"/>
                </a:lnTo>
                <a:lnTo>
                  <a:pt x="130" y="18624"/>
                </a:lnTo>
                <a:lnTo>
                  <a:pt x="254" y="19170"/>
                </a:lnTo>
                <a:lnTo>
                  <a:pt x="489" y="19740"/>
                </a:lnTo>
                <a:lnTo>
                  <a:pt x="804" y="20250"/>
                </a:lnTo>
                <a:lnTo>
                  <a:pt x="1191" y="20688"/>
                </a:lnTo>
                <a:lnTo>
                  <a:pt x="1640" y="21045"/>
                </a:lnTo>
                <a:lnTo>
                  <a:pt x="2143" y="21312"/>
                </a:lnTo>
                <a:lnTo>
                  <a:pt x="2624" y="21452"/>
                </a:lnTo>
                <a:lnTo>
                  <a:pt x="3132" y="21538"/>
                </a:lnTo>
                <a:lnTo>
                  <a:pt x="3704" y="21582"/>
                </a:lnTo>
                <a:lnTo>
                  <a:pt x="4376" y="21598"/>
                </a:lnTo>
                <a:lnTo>
                  <a:pt x="5187" y="21600"/>
                </a:lnTo>
                <a:lnTo>
                  <a:pt x="16390" y="21600"/>
                </a:lnTo>
                <a:lnTo>
                  <a:pt x="17212" y="21598"/>
                </a:lnTo>
                <a:lnTo>
                  <a:pt x="17891" y="21582"/>
                </a:lnTo>
                <a:lnTo>
                  <a:pt x="18466" y="21538"/>
                </a:lnTo>
                <a:lnTo>
                  <a:pt x="18975" y="21452"/>
                </a:lnTo>
                <a:lnTo>
                  <a:pt x="19457" y="21312"/>
                </a:lnTo>
                <a:lnTo>
                  <a:pt x="19960" y="21045"/>
                </a:lnTo>
                <a:lnTo>
                  <a:pt x="20409" y="20688"/>
                </a:lnTo>
                <a:lnTo>
                  <a:pt x="20796" y="20250"/>
                </a:lnTo>
                <a:lnTo>
                  <a:pt x="21111" y="19740"/>
                </a:lnTo>
                <a:lnTo>
                  <a:pt x="21346" y="19170"/>
                </a:lnTo>
                <a:lnTo>
                  <a:pt x="21470" y="18624"/>
                </a:lnTo>
                <a:lnTo>
                  <a:pt x="21545" y="18046"/>
                </a:lnTo>
                <a:lnTo>
                  <a:pt x="21584" y="17400"/>
                </a:lnTo>
                <a:lnTo>
                  <a:pt x="21598" y="16637"/>
                </a:lnTo>
                <a:lnTo>
                  <a:pt x="21600" y="15718"/>
                </a:lnTo>
                <a:lnTo>
                  <a:pt x="21600" y="5882"/>
                </a:lnTo>
                <a:lnTo>
                  <a:pt x="21598" y="4976"/>
                </a:lnTo>
                <a:lnTo>
                  <a:pt x="21584" y="4206"/>
                </a:lnTo>
                <a:lnTo>
                  <a:pt x="21545" y="3552"/>
                </a:lnTo>
                <a:lnTo>
                  <a:pt x="21470" y="2976"/>
                </a:lnTo>
                <a:lnTo>
                  <a:pt x="21346" y="2430"/>
                </a:lnTo>
                <a:lnTo>
                  <a:pt x="21111" y="1860"/>
                </a:lnTo>
                <a:lnTo>
                  <a:pt x="20796" y="1350"/>
                </a:lnTo>
                <a:lnTo>
                  <a:pt x="20409" y="912"/>
                </a:lnTo>
                <a:lnTo>
                  <a:pt x="19960" y="554"/>
                </a:lnTo>
                <a:lnTo>
                  <a:pt x="19457" y="288"/>
                </a:lnTo>
                <a:lnTo>
                  <a:pt x="18976" y="148"/>
                </a:lnTo>
                <a:lnTo>
                  <a:pt x="18468" y="62"/>
                </a:lnTo>
                <a:lnTo>
                  <a:pt x="17896" y="18"/>
                </a:lnTo>
                <a:lnTo>
                  <a:pt x="17224" y="2"/>
                </a:lnTo>
                <a:lnTo>
                  <a:pt x="16413" y="0"/>
                </a:lnTo>
                <a:close/>
              </a:path>
            </a:pathLst>
          </a:custGeom>
          <a:solidFill>
            <a:srgbClr val="0076BA"/>
          </a:solidFill>
          <a:ln w="12700">
            <a:miter lim="400000"/>
          </a:ln>
        </p:spPr>
        <p:txBody>
          <a:bodyPr lIns="45718" tIns="45718" rIns="45718" bIns="45718"/>
          <a:lstStyle/>
          <a:p>
            <a:endParaRPr/>
          </a:p>
        </p:txBody>
      </p:sp>
      <p:sp>
        <p:nvSpPr>
          <p:cNvPr id="813" name="object 4"/>
          <p:cNvSpPr txBox="1"/>
          <p:nvPr/>
        </p:nvSpPr>
        <p:spPr>
          <a:xfrm>
            <a:off x="6108700" y="3644900"/>
            <a:ext cx="797560" cy="5080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12700">
              <a:spcBef>
                <a:spcPts val="100"/>
              </a:spcBef>
              <a:defRPr sz="4000" spc="465">
                <a:solidFill>
                  <a:srgbClr val="FFFFFF"/>
                </a:solidFill>
              </a:defRPr>
            </a:lvl1pPr>
          </a:lstStyle>
          <a:p>
            <a:r>
              <a:t>TX</a:t>
            </a:r>
          </a:p>
        </p:txBody>
      </p:sp>
      <p:sp>
        <p:nvSpPr>
          <p:cNvPr id="814" name="object 6"/>
          <p:cNvSpPr txBox="1">
            <a:spLocks noGrp="1"/>
          </p:cNvSpPr>
          <p:nvPr>
            <p:ph type="sldNum" sz="quarter" idx="4294967295"/>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spcBef>
                <a:spcPts val="200"/>
              </a:spcBef>
            </a:lvl1pPr>
          </a:lstStyle>
          <a:p>
            <a:fld id="{86CB4B4D-7CA3-9044-876B-883B54F8677D}" type="slidenum">
              <a:t>79</a:t>
            </a:fld>
            <a:endParaRPr/>
          </a:p>
        </p:txBody>
      </p:sp>
      <p:sp>
        <p:nvSpPr>
          <p:cNvPr id="815" name="object 5"/>
          <p:cNvSpPr txBox="1"/>
          <p:nvPr/>
        </p:nvSpPr>
        <p:spPr>
          <a:xfrm>
            <a:off x="3860800" y="5854700"/>
            <a:ext cx="5461000" cy="5080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indent="12700">
              <a:spcBef>
                <a:spcPts val="100"/>
              </a:spcBef>
              <a:defRPr sz="4000" spc="85"/>
            </a:pPr>
            <a:r>
              <a:t>Init:</a:t>
            </a:r>
            <a:r>
              <a:rPr spc="185"/>
              <a:t> </a:t>
            </a:r>
            <a:r>
              <a:rPr spc="425"/>
              <a:t>EVM</a:t>
            </a:r>
            <a:r>
              <a:rPr spc="-120"/>
              <a:t>バ</a:t>
            </a:r>
            <a:r>
              <a:rPr spc="0"/>
              <a:t>イトコード</a:t>
            </a:r>
          </a:p>
        </p:txBody>
      </p:sp>
      <p:sp>
        <p:nvSpPr>
          <p:cNvPr id="816" name="object 4"/>
          <p:cNvSpPr txBox="1"/>
          <p:nvPr/>
        </p:nvSpPr>
        <p:spPr>
          <a:xfrm>
            <a:off x="355600" y="139770"/>
            <a:ext cx="841375" cy="3048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12700">
              <a:spcBef>
                <a:spcPts val="100"/>
              </a:spcBef>
              <a:defRPr sz="2400" spc="120"/>
            </a:lvl1pPr>
          </a:lstStyle>
          <a:p>
            <a:r>
              <a:t>3.3.1</a:t>
            </a:r>
          </a:p>
        </p:txBody>
      </p:sp>
    </p:spTree>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 name="object 5"/>
          <p:cNvSpPr txBox="1">
            <a:spLocks noGrp="1"/>
          </p:cNvSpPr>
          <p:nvPr>
            <p:ph type="sldNum" sz="quarter" idx="4294967295"/>
          </p:nvPr>
        </p:nvSpPr>
        <p:spPr>
          <a:xfrm>
            <a:off x="6350000" y="9315805"/>
            <a:ext cx="162941" cy="203200"/>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8</a:t>
            </a:fld>
            <a:endParaRPr/>
          </a:p>
        </p:txBody>
      </p:sp>
      <p:sp>
        <p:nvSpPr>
          <p:cNvPr id="131" name="object 4"/>
          <p:cNvSpPr txBox="1"/>
          <p:nvPr/>
        </p:nvSpPr>
        <p:spPr>
          <a:xfrm>
            <a:off x="355600" y="253999"/>
            <a:ext cx="841375" cy="3048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12700">
              <a:spcBef>
                <a:spcPts val="100"/>
              </a:spcBef>
              <a:defRPr sz="2400" spc="120"/>
            </a:lvl1pPr>
          </a:lstStyle>
          <a:p>
            <a:r>
              <a:t>1.1.1</a:t>
            </a:r>
          </a:p>
        </p:txBody>
      </p:sp>
      <p:sp>
        <p:nvSpPr>
          <p:cNvPr id="132" name="テキスト書類"/>
          <p:cNvSpPr/>
          <p:nvPr/>
        </p:nvSpPr>
        <p:spPr>
          <a:xfrm>
            <a:off x="5402276" y="5143098"/>
            <a:ext cx="2200249" cy="2849292"/>
          </a:xfrm>
          <a:custGeom>
            <a:avLst/>
            <a:gdLst/>
            <a:ahLst/>
            <a:cxnLst>
              <a:cxn ang="0">
                <a:pos x="wd2" y="hd2"/>
              </a:cxn>
              <a:cxn ang="5400000">
                <a:pos x="wd2" y="hd2"/>
              </a:cxn>
              <a:cxn ang="10800000">
                <a:pos x="wd2" y="hd2"/>
              </a:cxn>
              <a:cxn ang="16200000">
                <a:pos x="wd2" y="hd2"/>
              </a:cxn>
            </a:cxnLst>
            <a:rect l="0" t="0" r="r" b="b"/>
            <a:pathLst>
              <a:path w="21600" h="21600" extrusionOk="0">
                <a:moveTo>
                  <a:pt x="213" y="0"/>
                </a:moveTo>
                <a:cubicBezTo>
                  <a:pt x="96" y="0"/>
                  <a:pt x="0" y="72"/>
                  <a:pt x="0" y="162"/>
                </a:cubicBezTo>
                <a:lnTo>
                  <a:pt x="0" y="21438"/>
                </a:lnTo>
                <a:cubicBezTo>
                  <a:pt x="0" y="21528"/>
                  <a:pt x="96" y="21600"/>
                  <a:pt x="213" y="21600"/>
                </a:cubicBezTo>
                <a:lnTo>
                  <a:pt x="21387" y="21600"/>
                </a:lnTo>
                <a:cubicBezTo>
                  <a:pt x="21504" y="21600"/>
                  <a:pt x="21600" y="21528"/>
                  <a:pt x="21600" y="21438"/>
                </a:cubicBezTo>
                <a:lnTo>
                  <a:pt x="21600" y="5895"/>
                </a:lnTo>
                <a:cubicBezTo>
                  <a:pt x="21600" y="5863"/>
                  <a:pt x="21567" y="5837"/>
                  <a:pt x="21525" y="5837"/>
                </a:cubicBezTo>
                <a:lnTo>
                  <a:pt x="14257" y="5837"/>
                </a:lnTo>
                <a:cubicBezTo>
                  <a:pt x="14140" y="5837"/>
                  <a:pt x="14044" y="5765"/>
                  <a:pt x="14044" y="5674"/>
                </a:cubicBezTo>
                <a:lnTo>
                  <a:pt x="14044" y="58"/>
                </a:lnTo>
                <a:cubicBezTo>
                  <a:pt x="14044" y="26"/>
                  <a:pt x="14011" y="0"/>
                  <a:pt x="13969" y="0"/>
                </a:cubicBezTo>
                <a:lnTo>
                  <a:pt x="213" y="0"/>
                </a:lnTo>
                <a:close/>
                <a:moveTo>
                  <a:pt x="15018" y="86"/>
                </a:moveTo>
                <a:cubicBezTo>
                  <a:pt x="14992" y="94"/>
                  <a:pt x="14972" y="114"/>
                  <a:pt x="14972" y="140"/>
                </a:cubicBezTo>
                <a:lnTo>
                  <a:pt x="14972" y="4958"/>
                </a:lnTo>
                <a:cubicBezTo>
                  <a:pt x="14972" y="5048"/>
                  <a:pt x="15068" y="5120"/>
                  <a:pt x="15185" y="5120"/>
                </a:cubicBezTo>
                <a:lnTo>
                  <a:pt x="21419" y="5120"/>
                </a:lnTo>
                <a:cubicBezTo>
                  <a:pt x="21486" y="5120"/>
                  <a:pt x="21519" y="5058"/>
                  <a:pt x="21472" y="5021"/>
                </a:cubicBezTo>
                <a:lnTo>
                  <a:pt x="15100" y="99"/>
                </a:lnTo>
                <a:cubicBezTo>
                  <a:pt x="15077" y="81"/>
                  <a:pt x="15044" y="78"/>
                  <a:pt x="15018" y="86"/>
                </a:cubicBezTo>
                <a:close/>
                <a:moveTo>
                  <a:pt x="3916" y="7813"/>
                </a:moveTo>
                <a:lnTo>
                  <a:pt x="17684" y="7813"/>
                </a:lnTo>
                <a:cubicBezTo>
                  <a:pt x="17718" y="7813"/>
                  <a:pt x="17747" y="7836"/>
                  <a:pt x="17747" y="7862"/>
                </a:cubicBezTo>
                <a:lnTo>
                  <a:pt x="17747" y="8842"/>
                </a:lnTo>
                <a:cubicBezTo>
                  <a:pt x="17747" y="8868"/>
                  <a:pt x="17718" y="8890"/>
                  <a:pt x="17684" y="8890"/>
                </a:cubicBezTo>
                <a:lnTo>
                  <a:pt x="3916" y="8890"/>
                </a:lnTo>
                <a:cubicBezTo>
                  <a:pt x="3882" y="8890"/>
                  <a:pt x="3853" y="8868"/>
                  <a:pt x="3853" y="8842"/>
                </a:cubicBezTo>
                <a:lnTo>
                  <a:pt x="3853" y="7862"/>
                </a:lnTo>
                <a:cubicBezTo>
                  <a:pt x="3853" y="7836"/>
                  <a:pt x="3882" y="7813"/>
                  <a:pt x="3916" y="7813"/>
                </a:cubicBezTo>
                <a:close/>
                <a:moveTo>
                  <a:pt x="3916" y="10498"/>
                </a:moveTo>
                <a:lnTo>
                  <a:pt x="17684" y="10498"/>
                </a:lnTo>
                <a:cubicBezTo>
                  <a:pt x="17718" y="10498"/>
                  <a:pt x="17747" y="10520"/>
                  <a:pt x="17747" y="10546"/>
                </a:cubicBezTo>
                <a:lnTo>
                  <a:pt x="17747" y="11526"/>
                </a:lnTo>
                <a:cubicBezTo>
                  <a:pt x="17747" y="11552"/>
                  <a:pt x="17718" y="11573"/>
                  <a:pt x="17684" y="11573"/>
                </a:cubicBezTo>
                <a:lnTo>
                  <a:pt x="3916" y="11573"/>
                </a:lnTo>
                <a:cubicBezTo>
                  <a:pt x="3882" y="11573"/>
                  <a:pt x="3853" y="11552"/>
                  <a:pt x="3853" y="11526"/>
                </a:cubicBezTo>
                <a:lnTo>
                  <a:pt x="3853" y="10546"/>
                </a:lnTo>
                <a:cubicBezTo>
                  <a:pt x="3853" y="10520"/>
                  <a:pt x="3882" y="10498"/>
                  <a:pt x="3916" y="10498"/>
                </a:cubicBezTo>
                <a:close/>
                <a:moveTo>
                  <a:pt x="3916" y="13182"/>
                </a:moveTo>
                <a:lnTo>
                  <a:pt x="17684" y="13182"/>
                </a:lnTo>
                <a:cubicBezTo>
                  <a:pt x="17718" y="13182"/>
                  <a:pt x="17747" y="13204"/>
                  <a:pt x="17747" y="13230"/>
                </a:cubicBezTo>
                <a:lnTo>
                  <a:pt x="17747" y="14210"/>
                </a:lnTo>
                <a:cubicBezTo>
                  <a:pt x="17747" y="14237"/>
                  <a:pt x="17718" y="14257"/>
                  <a:pt x="17684" y="14257"/>
                </a:cubicBezTo>
                <a:lnTo>
                  <a:pt x="3916" y="14257"/>
                </a:lnTo>
                <a:cubicBezTo>
                  <a:pt x="3882" y="14257"/>
                  <a:pt x="3853" y="14237"/>
                  <a:pt x="3853" y="14210"/>
                </a:cubicBezTo>
                <a:lnTo>
                  <a:pt x="3853" y="13230"/>
                </a:lnTo>
                <a:cubicBezTo>
                  <a:pt x="3853" y="13204"/>
                  <a:pt x="3882" y="13182"/>
                  <a:pt x="3916" y="13182"/>
                </a:cubicBezTo>
                <a:close/>
                <a:moveTo>
                  <a:pt x="3916" y="15866"/>
                </a:moveTo>
                <a:lnTo>
                  <a:pt x="17684" y="15866"/>
                </a:lnTo>
                <a:cubicBezTo>
                  <a:pt x="17718" y="15866"/>
                  <a:pt x="17747" y="15888"/>
                  <a:pt x="17747" y="15914"/>
                </a:cubicBezTo>
                <a:lnTo>
                  <a:pt x="17747" y="16894"/>
                </a:lnTo>
                <a:cubicBezTo>
                  <a:pt x="17747" y="16921"/>
                  <a:pt x="17718" y="16941"/>
                  <a:pt x="17684" y="16941"/>
                </a:cubicBezTo>
                <a:lnTo>
                  <a:pt x="3916" y="16941"/>
                </a:lnTo>
                <a:cubicBezTo>
                  <a:pt x="3882" y="16941"/>
                  <a:pt x="3853" y="16921"/>
                  <a:pt x="3853" y="16894"/>
                </a:cubicBezTo>
                <a:lnTo>
                  <a:pt x="3853" y="15914"/>
                </a:lnTo>
                <a:cubicBezTo>
                  <a:pt x="3853" y="15888"/>
                  <a:pt x="3882" y="15866"/>
                  <a:pt x="3916" y="15866"/>
                </a:cubicBezTo>
                <a:close/>
              </a:path>
            </a:pathLst>
          </a:custGeom>
          <a:solidFill>
            <a:srgbClr val="FFFFFF"/>
          </a:solidFill>
          <a:ln w="25400">
            <a:solidFill>
              <a:schemeClr val="accent1"/>
            </a:solidFill>
          </a:ln>
          <a:effectLst>
            <a:outerShdw blurRad="38100" dist="23000" dir="5400000" rotWithShape="0">
              <a:srgbClr val="000000">
                <a:alpha val="35000"/>
              </a:srgbClr>
            </a:outerShdw>
          </a:effectLst>
        </p:spPr>
        <p:txBody>
          <a:bodyPr lIns="45718" tIns="45718" rIns="45718" bIns="45718" anchor="ctr"/>
          <a:lstStyle/>
          <a:p>
            <a:endParaRPr/>
          </a:p>
        </p:txBody>
      </p:sp>
      <p:sp>
        <p:nvSpPr>
          <p:cNvPr id="133" name="Q. このファイルを100年間保存してください"/>
          <p:cNvSpPr txBox="1"/>
          <p:nvPr/>
        </p:nvSpPr>
        <p:spPr>
          <a:xfrm>
            <a:off x="1343850" y="3220243"/>
            <a:ext cx="10202161" cy="5994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lvl1pPr>
              <a:defRPr sz="4000">
                <a:latin typeface="游ゴシック体 ボールド"/>
                <a:ea typeface="游ゴシック体 ボールド"/>
                <a:cs typeface="游ゴシック体 ボールド"/>
                <a:sym typeface="游ゴシック体 ボールド"/>
              </a:defRPr>
            </a:lvl1pPr>
          </a:lstStyle>
          <a:p>
            <a:r>
              <a:t>Q. このファイルを100年間保存してください</a:t>
            </a:r>
          </a:p>
        </p:txBody>
      </p:sp>
      <p:sp>
        <p:nvSpPr>
          <p:cNvPr id="134" name="object 2"/>
          <p:cNvSpPr txBox="1"/>
          <p:nvPr/>
        </p:nvSpPr>
        <p:spPr>
          <a:xfrm>
            <a:off x="3430320" y="911515"/>
            <a:ext cx="6002300" cy="93980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ormAutofit/>
          </a:bodyPr>
          <a:lstStyle/>
          <a:p>
            <a:pPr indent="12573" algn="ctr" defTabSz="905255">
              <a:defRPr sz="5900"/>
            </a:pPr>
            <a:r>
              <a:t>ブロックチェ</a:t>
            </a:r>
            <a:r>
              <a:rPr spc="-400"/>
              <a:t>ー</a:t>
            </a:r>
            <a:r>
              <a:t>ン</a:t>
            </a:r>
          </a:p>
        </p:txBody>
      </p:sp>
    </p:spTree>
  </p:cSld>
  <p:clrMapOvr>
    <a:masterClrMapping/>
  </p:clrMapOvr>
  <p:transition spd="med"/>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0" name="object 2"/>
          <p:cNvSpPr txBox="1">
            <a:spLocks noGrp="1"/>
          </p:cNvSpPr>
          <p:nvPr>
            <p:ph type="ctrTitle"/>
          </p:nvPr>
        </p:nvSpPr>
        <p:spPr>
          <a:prstGeom prst="rect">
            <a:avLst/>
          </a:prstGeom>
        </p:spPr>
        <p:txBody>
          <a:bodyPr/>
          <a:lstStyle>
            <a:lvl1pPr indent="12700" algn="ctr">
              <a:spcBef>
                <a:spcPts val="100"/>
              </a:spcBef>
            </a:lvl1pPr>
          </a:lstStyle>
          <a:p>
            <a:r>
              <a:t>ネットワークに伝達する</a:t>
            </a:r>
          </a:p>
        </p:txBody>
      </p:sp>
      <p:sp>
        <p:nvSpPr>
          <p:cNvPr id="821" name="object 3"/>
          <p:cNvSpPr/>
          <p:nvPr/>
        </p:nvSpPr>
        <p:spPr>
          <a:xfrm>
            <a:off x="663041" y="4730750"/>
            <a:ext cx="1800226" cy="1587501"/>
          </a:xfrm>
          <a:custGeom>
            <a:avLst/>
            <a:gdLst/>
            <a:ahLst/>
            <a:cxnLst>
              <a:cxn ang="0">
                <a:pos x="wd2" y="hd2"/>
              </a:cxn>
              <a:cxn ang="5400000">
                <a:pos x="wd2" y="hd2"/>
              </a:cxn>
              <a:cxn ang="10800000">
                <a:pos x="wd2" y="hd2"/>
              </a:cxn>
              <a:cxn ang="16200000">
                <a:pos x="wd2" y="hd2"/>
              </a:cxn>
            </a:cxnLst>
            <a:rect l="0" t="0" r="r" b="b"/>
            <a:pathLst>
              <a:path w="21600" h="21600" extrusionOk="0">
                <a:moveTo>
                  <a:pt x="16413" y="0"/>
                </a:moveTo>
                <a:lnTo>
                  <a:pt x="5210" y="0"/>
                </a:lnTo>
                <a:lnTo>
                  <a:pt x="4388" y="2"/>
                </a:lnTo>
                <a:lnTo>
                  <a:pt x="3709" y="18"/>
                </a:lnTo>
                <a:lnTo>
                  <a:pt x="3134" y="62"/>
                </a:lnTo>
                <a:lnTo>
                  <a:pt x="2625" y="148"/>
                </a:lnTo>
                <a:lnTo>
                  <a:pt x="2143" y="288"/>
                </a:lnTo>
                <a:lnTo>
                  <a:pt x="1640" y="554"/>
                </a:lnTo>
                <a:lnTo>
                  <a:pt x="1191" y="912"/>
                </a:lnTo>
                <a:lnTo>
                  <a:pt x="804" y="1350"/>
                </a:lnTo>
                <a:lnTo>
                  <a:pt x="489" y="1860"/>
                </a:lnTo>
                <a:lnTo>
                  <a:pt x="254" y="2430"/>
                </a:lnTo>
                <a:lnTo>
                  <a:pt x="130" y="2976"/>
                </a:lnTo>
                <a:lnTo>
                  <a:pt x="55" y="3554"/>
                </a:lnTo>
                <a:lnTo>
                  <a:pt x="16" y="4200"/>
                </a:lnTo>
                <a:lnTo>
                  <a:pt x="2" y="4962"/>
                </a:lnTo>
                <a:lnTo>
                  <a:pt x="0" y="5882"/>
                </a:lnTo>
                <a:lnTo>
                  <a:pt x="0" y="15718"/>
                </a:lnTo>
                <a:lnTo>
                  <a:pt x="2" y="16624"/>
                </a:lnTo>
                <a:lnTo>
                  <a:pt x="16" y="17394"/>
                </a:lnTo>
                <a:lnTo>
                  <a:pt x="55" y="18048"/>
                </a:lnTo>
                <a:lnTo>
                  <a:pt x="130" y="18624"/>
                </a:lnTo>
                <a:lnTo>
                  <a:pt x="254" y="19170"/>
                </a:lnTo>
                <a:lnTo>
                  <a:pt x="489" y="19740"/>
                </a:lnTo>
                <a:lnTo>
                  <a:pt x="804" y="20250"/>
                </a:lnTo>
                <a:lnTo>
                  <a:pt x="1191" y="20688"/>
                </a:lnTo>
                <a:lnTo>
                  <a:pt x="1640" y="21046"/>
                </a:lnTo>
                <a:lnTo>
                  <a:pt x="2143" y="21312"/>
                </a:lnTo>
                <a:lnTo>
                  <a:pt x="2624" y="21452"/>
                </a:lnTo>
                <a:lnTo>
                  <a:pt x="3132" y="21538"/>
                </a:lnTo>
                <a:lnTo>
                  <a:pt x="3704" y="21582"/>
                </a:lnTo>
                <a:lnTo>
                  <a:pt x="4376" y="21598"/>
                </a:lnTo>
                <a:lnTo>
                  <a:pt x="5187" y="21600"/>
                </a:lnTo>
                <a:lnTo>
                  <a:pt x="16390" y="21600"/>
                </a:lnTo>
                <a:lnTo>
                  <a:pt x="17212" y="21598"/>
                </a:lnTo>
                <a:lnTo>
                  <a:pt x="17891" y="21582"/>
                </a:lnTo>
                <a:lnTo>
                  <a:pt x="18466" y="21538"/>
                </a:lnTo>
                <a:lnTo>
                  <a:pt x="18975" y="21452"/>
                </a:lnTo>
                <a:lnTo>
                  <a:pt x="19457" y="21312"/>
                </a:lnTo>
                <a:lnTo>
                  <a:pt x="19960" y="21046"/>
                </a:lnTo>
                <a:lnTo>
                  <a:pt x="20409" y="20688"/>
                </a:lnTo>
                <a:lnTo>
                  <a:pt x="20796" y="20250"/>
                </a:lnTo>
                <a:lnTo>
                  <a:pt x="21111" y="19740"/>
                </a:lnTo>
                <a:lnTo>
                  <a:pt x="21346" y="19170"/>
                </a:lnTo>
                <a:lnTo>
                  <a:pt x="21470" y="18624"/>
                </a:lnTo>
                <a:lnTo>
                  <a:pt x="21545" y="18046"/>
                </a:lnTo>
                <a:lnTo>
                  <a:pt x="21584" y="17400"/>
                </a:lnTo>
                <a:lnTo>
                  <a:pt x="21598" y="16637"/>
                </a:lnTo>
                <a:lnTo>
                  <a:pt x="21600" y="15718"/>
                </a:lnTo>
                <a:lnTo>
                  <a:pt x="21600" y="5882"/>
                </a:lnTo>
                <a:lnTo>
                  <a:pt x="21598" y="4976"/>
                </a:lnTo>
                <a:lnTo>
                  <a:pt x="21584" y="4206"/>
                </a:lnTo>
                <a:lnTo>
                  <a:pt x="21545" y="3552"/>
                </a:lnTo>
                <a:lnTo>
                  <a:pt x="21470" y="2976"/>
                </a:lnTo>
                <a:lnTo>
                  <a:pt x="21346" y="2430"/>
                </a:lnTo>
                <a:lnTo>
                  <a:pt x="21111" y="1860"/>
                </a:lnTo>
                <a:lnTo>
                  <a:pt x="20796" y="1350"/>
                </a:lnTo>
                <a:lnTo>
                  <a:pt x="20409" y="912"/>
                </a:lnTo>
                <a:lnTo>
                  <a:pt x="19960" y="554"/>
                </a:lnTo>
                <a:lnTo>
                  <a:pt x="19457" y="288"/>
                </a:lnTo>
                <a:lnTo>
                  <a:pt x="18976" y="148"/>
                </a:lnTo>
                <a:lnTo>
                  <a:pt x="18468" y="62"/>
                </a:lnTo>
                <a:lnTo>
                  <a:pt x="17896" y="18"/>
                </a:lnTo>
                <a:lnTo>
                  <a:pt x="17224" y="2"/>
                </a:lnTo>
                <a:lnTo>
                  <a:pt x="16413" y="0"/>
                </a:lnTo>
                <a:close/>
              </a:path>
            </a:pathLst>
          </a:custGeom>
          <a:solidFill>
            <a:srgbClr val="0076BA"/>
          </a:solidFill>
          <a:ln w="12700">
            <a:miter lim="400000"/>
          </a:ln>
        </p:spPr>
        <p:txBody>
          <a:bodyPr lIns="45718" tIns="45718" rIns="45718" bIns="45718"/>
          <a:lstStyle/>
          <a:p>
            <a:endParaRPr/>
          </a:p>
        </p:txBody>
      </p:sp>
      <p:sp>
        <p:nvSpPr>
          <p:cNvPr id="822" name="object 4"/>
          <p:cNvSpPr txBox="1"/>
          <p:nvPr/>
        </p:nvSpPr>
        <p:spPr>
          <a:xfrm>
            <a:off x="1168400" y="5207000"/>
            <a:ext cx="797560" cy="5080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12700">
              <a:spcBef>
                <a:spcPts val="100"/>
              </a:spcBef>
              <a:defRPr sz="4000" spc="465">
                <a:solidFill>
                  <a:srgbClr val="FFFFFF"/>
                </a:solidFill>
              </a:defRPr>
            </a:lvl1pPr>
          </a:lstStyle>
          <a:p>
            <a:r>
              <a:t>TX</a:t>
            </a:r>
          </a:p>
        </p:txBody>
      </p:sp>
      <p:grpSp>
        <p:nvGrpSpPr>
          <p:cNvPr id="825" name="object 6"/>
          <p:cNvGrpSpPr/>
          <p:nvPr/>
        </p:nvGrpSpPr>
        <p:grpSpPr>
          <a:xfrm>
            <a:off x="2685410" y="5257799"/>
            <a:ext cx="1587508" cy="533404"/>
            <a:chOff x="-1" y="0"/>
            <a:chExt cx="1587506" cy="533403"/>
          </a:xfrm>
        </p:grpSpPr>
        <p:sp>
          <p:nvSpPr>
            <p:cNvPr id="823" name="object 7"/>
            <p:cNvSpPr/>
            <p:nvPr/>
          </p:nvSpPr>
          <p:spPr>
            <a:xfrm>
              <a:off x="-2" y="266700"/>
              <a:ext cx="1123956" cy="2"/>
            </a:xfrm>
            <a:prstGeom prst="line">
              <a:avLst/>
            </a:prstGeom>
            <a:noFill/>
            <a:ln w="139700" cap="flat">
              <a:solidFill>
                <a:srgbClr val="000000"/>
              </a:solidFill>
              <a:prstDash val="solid"/>
              <a:round/>
            </a:ln>
            <a:effectLst/>
          </p:spPr>
          <p:txBody>
            <a:bodyPr wrap="square" lIns="45718" tIns="45718" rIns="45718" bIns="45718" numCol="1" anchor="t">
              <a:noAutofit/>
            </a:bodyPr>
            <a:lstStyle/>
            <a:p>
              <a:endParaRPr/>
            </a:p>
          </p:txBody>
        </p:sp>
        <p:sp>
          <p:nvSpPr>
            <p:cNvPr id="824" name="object 8"/>
            <p:cNvSpPr/>
            <p:nvPr/>
          </p:nvSpPr>
          <p:spPr>
            <a:xfrm>
              <a:off x="1054102" y="-1"/>
              <a:ext cx="533404" cy="533404"/>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21600" y="10800"/>
                  </a:lnTo>
                  <a:lnTo>
                    <a:pt x="0" y="0"/>
                  </a:lnTo>
                  <a:close/>
                </a:path>
              </a:pathLst>
            </a:custGeom>
            <a:solidFill>
              <a:srgbClr val="000000"/>
            </a:solidFill>
            <a:ln w="12700" cap="flat">
              <a:noFill/>
              <a:miter lim="400000"/>
            </a:ln>
            <a:effectLst/>
          </p:spPr>
          <p:txBody>
            <a:bodyPr wrap="square" lIns="45718" tIns="45718" rIns="45718" bIns="45718" numCol="1" anchor="t">
              <a:noAutofit/>
            </a:bodyPr>
            <a:lstStyle/>
            <a:p>
              <a:endParaRPr/>
            </a:p>
          </p:txBody>
        </p:sp>
      </p:grpSp>
      <p:sp>
        <p:nvSpPr>
          <p:cNvPr id="826" name="object 9"/>
          <p:cNvSpPr txBox="1">
            <a:spLocks noGrp="1"/>
          </p:cNvSpPr>
          <p:nvPr>
            <p:ph type="sldNum" sz="quarter" idx="4294967295"/>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spcBef>
                <a:spcPts val="200"/>
              </a:spcBef>
            </a:lvl1pPr>
          </a:lstStyle>
          <a:p>
            <a:fld id="{86CB4B4D-7CA3-9044-876B-883B54F8677D}" type="slidenum">
              <a:t>80</a:t>
            </a:fld>
            <a:endParaRPr/>
          </a:p>
        </p:txBody>
      </p:sp>
      <p:pic>
        <p:nvPicPr>
          <p:cNvPr id="827" name="イラスト-ページ2 (6).png" descr="イラスト-ページ2 (6).png"/>
          <p:cNvPicPr>
            <a:picLocks noChangeAspect="1"/>
          </p:cNvPicPr>
          <p:nvPr/>
        </p:nvPicPr>
        <p:blipFill>
          <a:blip r:embed="rId3">
            <a:extLst/>
          </a:blip>
          <a:stretch>
            <a:fillRect/>
          </a:stretch>
        </p:blipFill>
        <p:spPr>
          <a:xfrm>
            <a:off x="4996815" y="2702149"/>
            <a:ext cx="5955224" cy="5689507"/>
          </a:xfrm>
          <a:prstGeom prst="rect">
            <a:avLst/>
          </a:prstGeom>
          <a:ln w="12700">
            <a:miter lim="400000"/>
          </a:ln>
        </p:spPr>
      </p:pic>
      <p:sp>
        <p:nvSpPr>
          <p:cNvPr id="828" name="object 4"/>
          <p:cNvSpPr txBox="1"/>
          <p:nvPr/>
        </p:nvSpPr>
        <p:spPr>
          <a:xfrm>
            <a:off x="355600" y="139770"/>
            <a:ext cx="841375" cy="3048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12700">
              <a:spcBef>
                <a:spcPts val="100"/>
              </a:spcBef>
              <a:defRPr sz="2400" spc="120"/>
            </a:lvl1pPr>
          </a:lstStyle>
          <a:p>
            <a:r>
              <a:t>3.3.1</a:t>
            </a:r>
          </a:p>
        </p:txBody>
      </p:sp>
    </p:spTree>
  </p:cSld>
  <p:clrMapOvr>
    <a:masterClrMapping/>
  </p:clrMapOvr>
  <p:transition spd="med"/>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2" name="object 3"/>
          <p:cNvSpPr txBox="1">
            <a:spLocks noGrp="1"/>
          </p:cNvSpPr>
          <p:nvPr>
            <p:ph type="title"/>
          </p:nvPr>
        </p:nvSpPr>
        <p:spPr>
          <a:xfrm>
            <a:off x="2247900" y="838200"/>
            <a:ext cx="8503920" cy="939800"/>
          </a:xfrm>
          <a:prstGeom prst="rect">
            <a:avLst/>
          </a:prstGeom>
        </p:spPr>
        <p:txBody>
          <a:bodyPr/>
          <a:lstStyle/>
          <a:p>
            <a:pPr indent="12700" algn="ctr">
              <a:spcBef>
                <a:spcPts val="100"/>
              </a:spcBef>
              <a:defRPr spc="-300"/>
            </a:pPr>
            <a:r>
              <a:t>マイ</a:t>
            </a:r>
            <a:r>
              <a:rPr spc="0"/>
              <a:t>ナーが</a:t>
            </a:r>
            <a:r>
              <a:rPr spc="-100"/>
              <a:t>T</a:t>
            </a:r>
            <a:r>
              <a:rPr spc="100"/>
              <a:t>xを処理する</a:t>
            </a:r>
          </a:p>
        </p:txBody>
      </p:sp>
      <p:sp>
        <p:nvSpPr>
          <p:cNvPr id="833" name="object 5"/>
          <p:cNvSpPr txBox="1">
            <a:spLocks noGrp="1"/>
          </p:cNvSpPr>
          <p:nvPr>
            <p:ph type="sldNum" sz="quarter" idx="4294967295"/>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spcBef>
                <a:spcPts val="200"/>
              </a:spcBef>
            </a:lvl1pPr>
          </a:lstStyle>
          <a:p>
            <a:fld id="{86CB4B4D-7CA3-9044-876B-883B54F8677D}" type="slidenum">
              <a:t>81</a:t>
            </a:fld>
            <a:endParaRPr/>
          </a:p>
        </p:txBody>
      </p:sp>
      <p:sp>
        <p:nvSpPr>
          <p:cNvPr id="834" name="object 4"/>
          <p:cNvSpPr txBox="1"/>
          <p:nvPr/>
        </p:nvSpPr>
        <p:spPr>
          <a:xfrm>
            <a:off x="1510662" y="5257798"/>
            <a:ext cx="9983476" cy="14224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292100" indent="-279400">
              <a:spcBef>
                <a:spcPts val="1300"/>
              </a:spcBef>
              <a:buSzPct val="97500"/>
              <a:buChar char="•"/>
              <a:tabLst>
                <a:tab pos="292100" algn="l"/>
              </a:tabLst>
              <a:defRPr sz="4000">
                <a:latin typeface="游ゴシック体 ボールド"/>
                <a:ea typeface="游ゴシック体 ボールド"/>
                <a:cs typeface="游ゴシック体 ボールド"/>
                <a:sym typeface="游ゴシック体 ボールド"/>
              </a:defRPr>
            </a:pPr>
            <a:r>
              <a:t>コントラク</a:t>
            </a:r>
            <a:r>
              <a:rPr spc="-159"/>
              <a:t>ト</a:t>
            </a:r>
            <a:r>
              <a:t>アカウントを作成する</a:t>
            </a:r>
          </a:p>
          <a:p>
            <a:pPr marL="292100" indent="-279400">
              <a:spcBef>
                <a:spcPts val="1200"/>
              </a:spcBef>
              <a:buSzPct val="97500"/>
              <a:buChar char="•"/>
              <a:tabLst>
                <a:tab pos="292100" algn="l"/>
              </a:tabLst>
              <a:defRPr sz="4000" spc="95"/>
            </a:pPr>
            <a:r>
              <a:t>WorldState</a:t>
            </a:r>
            <a:r>
              <a:rPr spc="185">
                <a:latin typeface="游ゴシック体 ボールド"/>
                <a:ea typeface="游ゴシック体 ボールド"/>
                <a:cs typeface="游ゴシック体 ボールド"/>
                <a:sym typeface="游ゴシック体 ボールド"/>
              </a:rPr>
              <a:t>を遷移させたブロックを作る</a:t>
            </a:r>
          </a:p>
        </p:txBody>
      </p:sp>
      <p:pic>
        <p:nvPicPr>
          <p:cNvPr id="835" name="イラスト-ページ3.png" descr="イラスト-ページ3.png"/>
          <p:cNvPicPr>
            <a:picLocks noChangeAspect="1"/>
          </p:cNvPicPr>
          <p:nvPr/>
        </p:nvPicPr>
        <p:blipFill>
          <a:blip r:embed="rId3">
            <a:extLst/>
          </a:blip>
          <a:stretch>
            <a:fillRect/>
          </a:stretch>
        </p:blipFill>
        <p:spPr>
          <a:xfrm>
            <a:off x="5549446" y="2620377"/>
            <a:ext cx="1500777" cy="1795047"/>
          </a:xfrm>
          <a:prstGeom prst="rect">
            <a:avLst/>
          </a:prstGeom>
          <a:ln w="12700">
            <a:miter lim="400000"/>
          </a:ln>
        </p:spPr>
      </p:pic>
      <p:sp>
        <p:nvSpPr>
          <p:cNvPr id="836" name="object 4"/>
          <p:cNvSpPr txBox="1"/>
          <p:nvPr/>
        </p:nvSpPr>
        <p:spPr>
          <a:xfrm>
            <a:off x="355600" y="139770"/>
            <a:ext cx="841375" cy="3048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12700">
              <a:spcBef>
                <a:spcPts val="100"/>
              </a:spcBef>
              <a:defRPr sz="2400" spc="120"/>
            </a:lvl1pPr>
          </a:lstStyle>
          <a:p>
            <a:r>
              <a:t>3.3.1</a:t>
            </a:r>
          </a:p>
        </p:txBody>
      </p:sp>
    </p:spTree>
  </p:cSld>
  <p:clrMapOvr>
    <a:masterClrMapping/>
  </p:clrMapOvr>
  <p:transition spd="med"/>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0" name="object 3"/>
          <p:cNvSpPr/>
          <p:nvPr/>
        </p:nvSpPr>
        <p:spPr>
          <a:xfrm>
            <a:off x="1598822" y="4483401"/>
            <a:ext cx="9840398" cy="770169"/>
          </a:xfrm>
          <a:prstGeom prst="rect">
            <a:avLst/>
          </a:prstGeom>
          <a:blipFill>
            <a:blip r:embed="rId3"/>
            <a:stretch>
              <a:fillRect/>
            </a:stretch>
          </a:blipFill>
          <a:ln w="12700">
            <a:miter lim="400000"/>
          </a:ln>
        </p:spPr>
        <p:txBody>
          <a:bodyPr lIns="45718" tIns="45718" rIns="45718" bIns="45718"/>
          <a:lstStyle/>
          <a:p>
            <a:endParaRPr/>
          </a:p>
        </p:txBody>
      </p:sp>
      <p:graphicFrame>
        <p:nvGraphicFramePr>
          <p:cNvPr id="841" name="object 4"/>
          <p:cNvGraphicFramePr/>
          <p:nvPr/>
        </p:nvGraphicFramePr>
        <p:xfrm>
          <a:off x="2132014" y="5873120"/>
          <a:ext cx="9020171" cy="3058458"/>
        </p:xfrm>
        <a:graphic>
          <a:graphicData uri="http://schemas.openxmlformats.org/drawingml/2006/table">
            <a:tbl>
              <a:tblPr>
                <a:tableStyleId>{4C3C2611-4C71-4FC5-86AE-919BDF0F9419}</a:tableStyleId>
              </a:tblPr>
              <a:tblGrid>
                <a:gridCol w="1804035"/>
                <a:gridCol w="1747518"/>
                <a:gridCol w="1762760"/>
                <a:gridCol w="1951354"/>
                <a:gridCol w="1754504"/>
              </a:tblGrid>
              <a:tr h="611695">
                <a:tc>
                  <a:txBody>
                    <a:bodyPr/>
                    <a:lstStyle/>
                    <a:p>
                      <a:pPr indent="7620" algn="ctr">
                        <a:spcBef>
                          <a:spcPts val="1000"/>
                        </a:spcBef>
                        <a:defRPr sz="2200" spc="0">
                          <a:solidFill>
                            <a:srgbClr val="FFFFFF"/>
                          </a:solidFill>
                        </a:defRPr>
                      </a:pPr>
                      <a:r>
                        <a:t>アド</a:t>
                      </a:r>
                      <a:r>
                        <a:rPr spc="-135"/>
                        <a:t>レ</a:t>
                      </a:r>
                      <a:r>
                        <a:t>ス</a:t>
                      </a:r>
                    </a:p>
                  </a:txBody>
                  <a:tcPr marL="0" marR="0" marT="0" marB="0" anchor="ctr" horzOverflow="overflow">
                    <a:solidFill>
                      <a:srgbClr val="004D80"/>
                    </a:solidFill>
                  </a:tcPr>
                </a:tc>
                <a:tc>
                  <a:txBody>
                    <a:bodyPr/>
                    <a:lstStyle/>
                    <a:p>
                      <a:pPr indent="0" algn="ctr">
                        <a:spcBef>
                          <a:spcPts val="1000"/>
                        </a:spcBef>
                        <a:defRPr sz="1800" spc="0"/>
                      </a:pPr>
                      <a:r>
                        <a:rPr sz="2200" spc="150">
                          <a:solidFill>
                            <a:srgbClr val="FFFFFF"/>
                          </a:solidFill>
                        </a:rPr>
                        <a:t>Nonce</a:t>
                      </a:r>
                    </a:p>
                  </a:txBody>
                  <a:tcPr marL="0" marR="0" marT="0" marB="0" anchor="ctr" horzOverflow="overflow">
                    <a:solidFill>
                      <a:srgbClr val="004D80"/>
                    </a:solidFill>
                  </a:tcPr>
                </a:tc>
                <a:tc>
                  <a:txBody>
                    <a:bodyPr/>
                    <a:lstStyle/>
                    <a:p>
                      <a:pPr indent="0" algn="ctr">
                        <a:spcBef>
                          <a:spcPts val="1000"/>
                        </a:spcBef>
                        <a:defRPr sz="1800" spc="0"/>
                      </a:pPr>
                      <a:r>
                        <a:rPr sz="2200" spc="150">
                          <a:solidFill>
                            <a:srgbClr val="FFFFFF"/>
                          </a:solidFill>
                        </a:rPr>
                        <a:t>Balance</a:t>
                      </a:r>
                    </a:p>
                  </a:txBody>
                  <a:tcPr marL="0" marR="0" marT="0" marB="0" anchor="ctr" horzOverflow="overflow">
                    <a:solidFill>
                      <a:srgbClr val="004D80"/>
                    </a:solidFill>
                  </a:tcPr>
                </a:tc>
                <a:tc>
                  <a:txBody>
                    <a:bodyPr/>
                    <a:lstStyle/>
                    <a:p>
                      <a:pPr indent="59055" algn="ctr">
                        <a:spcBef>
                          <a:spcPts val="1000"/>
                        </a:spcBef>
                        <a:defRPr sz="2200" spc="158">
                          <a:solidFill>
                            <a:srgbClr val="FFFFFF"/>
                          </a:solidFill>
                        </a:defRPr>
                      </a:pPr>
                      <a:r>
                        <a:t>code</a:t>
                      </a:r>
                      <a:r>
                        <a:rPr spc="104"/>
                        <a:t> </a:t>
                      </a:r>
                      <a:r>
                        <a:rPr spc="195"/>
                        <a:t>Hash</a:t>
                      </a:r>
                    </a:p>
                  </a:txBody>
                  <a:tcPr marL="0" marR="0" marT="0" marB="0" anchor="ctr" horzOverflow="overflow">
                    <a:solidFill>
                      <a:srgbClr val="004D80"/>
                    </a:solidFill>
                  </a:tcPr>
                </a:tc>
                <a:tc>
                  <a:txBody>
                    <a:bodyPr/>
                    <a:lstStyle/>
                    <a:p>
                      <a:pPr marR="49530" indent="0" algn="ctr">
                        <a:spcBef>
                          <a:spcPts val="1000"/>
                        </a:spcBef>
                        <a:defRPr sz="1800" spc="0"/>
                      </a:pPr>
                      <a:r>
                        <a:rPr sz="2200">
                          <a:solidFill>
                            <a:srgbClr val="FFFFFF"/>
                          </a:solidFill>
                        </a:rPr>
                        <a:t>その他</a:t>
                      </a:r>
                    </a:p>
                  </a:txBody>
                  <a:tcPr marL="0" marR="0" marT="0" marB="0" anchor="ctr" horzOverflow="overflow">
                    <a:solidFill>
                      <a:srgbClr val="004D80"/>
                    </a:solidFill>
                  </a:tcPr>
                </a:tc>
              </a:tr>
              <a:tr h="611695">
                <a:tc>
                  <a:txBody>
                    <a:bodyPr/>
                    <a:lstStyle/>
                    <a:p>
                      <a:pPr indent="0" algn="ctr">
                        <a:spcBef>
                          <a:spcPts val="1000"/>
                        </a:spcBef>
                        <a:defRPr sz="1800" spc="0"/>
                      </a:pPr>
                      <a:r>
                        <a:rPr sz="2200" spc="180">
                          <a:solidFill>
                            <a:srgbClr val="FFFFFF"/>
                          </a:solidFill>
                        </a:rPr>
                        <a:t>12345</a:t>
                      </a:r>
                    </a:p>
                  </a:txBody>
                  <a:tcPr marL="0" marR="0" marT="0" marB="0" anchor="ctr" horzOverflow="overflow">
                    <a:solidFill>
                      <a:srgbClr val="0076BA"/>
                    </a:solidFill>
                  </a:tcPr>
                </a:tc>
                <a:tc>
                  <a:txBody>
                    <a:bodyPr/>
                    <a:lstStyle/>
                    <a:p>
                      <a:pPr indent="0" algn="ctr">
                        <a:spcBef>
                          <a:spcPts val="1000"/>
                        </a:spcBef>
                        <a:defRPr sz="1800" spc="0"/>
                      </a:pPr>
                      <a:r>
                        <a:rPr sz="2200"/>
                        <a:t>1</a:t>
                      </a:r>
                    </a:p>
                  </a:txBody>
                  <a:tcPr marL="0" marR="0" marT="0" marB="0" anchor="ctr" horzOverflow="overflow"/>
                </a:tc>
                <a:tc>
                  <a:txBody>
                    <a:bodyPr/>
                    <a:lstStyle/>
                    <a:p>
                      <a:pPr indent="0" algn="ctr">
                        <a:spcBef>
                          <a:spcPts val="1000"/>
                        </a:spcBef>
                        <a:defRPr sz="1800" spc="0"/>
                      </a:pPr>
                      <a:r>
                        <a:rPr sz="2200" spc="145"/>
                        <a:t>10</a:t>
                      </a:r>
                    </a:p>
                  </a:txBody>
                  <a:tcPr marL="0" marR="0" marT="0" marB="0" anchor="ctr" horzOverflow="overflow"/>
                </a:tc>
                <a:tc>
                  <a:txBody>
                    <a:bodyPr/>
                    <a:lstStyle/>
                    <a:p>
                      <a:pPr indent="0" algn="ctr">
                        <a:spcBef>
                          <a:spcPts val="1000"/>
                        </a:spcBef>
                        <a:defRPr sz="1800" spc="0"/>
                      </a:pPr>
                      <a:r>
                        <a:rPr sz="2200" spc="114"/>
                        <a:t>1ef445g</a:t>
                      </a:r>
                    </a:p>
                  </a:txBody>
                  <a:tcPr marL="0" marR="0" marT="0" marB="0" anchor="ctr" horzOverflow="overflow"/>
                </a:tc>
                <a:tc>
                  <a:txBody>
                    <a:bodyPr/>
                    <a:lstStyle/>
                    <a:p>
                      <a:pPr indent="0">
                        <a:defRPr sz="2700" spc="0"/>
                      </a:pPr>
                      <a:endParaRPr/>
                    </a:p>
                  </a:txBody>
                  <a:tcPr marL="0" marR="0" marT="0" marB="0" anchor="ctr" horzOverflow="overflow"/>
                </a:tc>
              </a:tr>
              <a:tr h="611682">
                <a:tc>
                  <a:txBody>
                    <a:bodyPr/>
                    <a:lstStyle/>
                    <a:p>
                      <a:pPr marR="1905" indent="0" algn="ctr">
                        <a:spcBef>
                          <a:spcPts val="1000"/>
                        </a:spcBef>
                        <a:defRPr sz="1800" spc="0"/>
                      </a:pPr>
                      <a:r>
                        <a:rPr sz="2200" spc="204">
                          <a:solidFill>
                            <a:srgbClr val="FFFFFF"/>
                          </a:solidFill>
                        </a:rPr>
                        <a:t>abcdef</a:t>
                      </a:r>
                    </a:p>
                  </a:txBody>
                  <a:tcPr marL="0" marR="0" marT="0" marB="0" anchor="ctr" horzOverflow="overflow">
                    <a:solidFill>
                      <a:srgbClr val="0076BA"/>
                    </a:solidFill>
                  </a:tcPr>
                </a:tc>
                <a:tc>
                  <a:txBody>
                    <a:bodyPr/>
                    <a:lstStyle/>
                    <a:p>
                      <a:pPr indent="0" algn="ctr">
                        <a:spcBef>
                          <a:spcPts val="1000"/>
                        </a:spcBef>
                        <a:defRPr sz="1800" spc="0"/>
                      </a:pPr>
                      <a:r>
                        <a:rPr sz="2200"/>
                        <a:t>2</a:t>
                      </a:r>
                    </a:p>
                  </a:txBody>
                  <a:tcPr marL="0" marR="0" marT="0" marB="0" anchor="ctr" horzOverflow="overflow">
                    <a:solidFill>
                      <a:srgbClr val="E3E5E8"/>
                    </a:solidFill>
                  </a:tcPr>
                </a:tc>
                <a:tc>
                  <a:txBody>
                    <a:bodyPr/>
                    <a:lstStyle/>
                    <a:p>
                      <a:pPr indent="0" algn="ctr">
                        <a:spcBef>
                          <a:spcPts val="1000"/>
                        </a:spcBef>
                        <a:defRPr sz="1800" spc="0"/>
                      </a:pPr>
                      <a:r>
                        <a:rPr sz="2200" spc="145"/>
                        <a:t>100</a:t>
                      </a:r>
                    </a:p>
                  </a:txBody>
                  <a:tcPr marL="0" marR="0" marT="0" marB="0" anchor="ctr" horzOverflow="overflow">
                    <a:solidFill>
                      <a:srgbClr val="E3E5E8"/>
                    </a:solidFill>
                  </a:tcPr>
                </a:tc>
                <a:tc>
                  <a:txBody>
                    <a:bodyPr/>
                    <a:lstStyle/>
                    <a:p>
                      <a:pPr indent="0" algn="ctr">
                        <a:spcBef>
                          <a:spcPts val="1000"/>
                        </a:spcBef>
                        <a:defRPr sz="1800" spc="0"/>
                      </a:pPr>
                      <a:r>
                        <a:rPr sz="2200" spc="4"/>
                        <a:t>ﬀeh3vl5e</a:t>
                      </a:r>
                    </a:p>
                  </a:txBody>
                  <a:tcPr marL="0" marR="0" marT="0" marB="0" anchor="ctr" horzOverflow="overflow">
                    <a:solidFill>
                      <a:srgbClr val="E3E5E8"/>
                    </a:solidFill>
                  </a:tcPr>
                </a:tc>
                <a:tc>
                  <a:txBody>
                    <a:bodyPr/>
                    <a:lstStyle/>
                    <a:p>
                      <a:pPr marR="49530" indent="0" algn="ctr">
                        <a:spcBef>
                          <a:spcPts val="1000"/>
                        </a:spcBef>
                        <a:defRPr sz="1800" spc="0"/>
                      </a:pPr>
                      <a:r>
                        <a:rPr sz="2200" spc="-65"/>
                        <a:t>Hello</a:t>
                      </a:r>
                    </a:p>
                  </a:txBody>
                  <a:tcPr marL="0" marR="0" marT="0" marB="0" anchor="ctr" horzOverflow="overflow">
                    <a:solidFill>
                      <a:srgbClr val="E3E5E8"/>
                    </a:solidFill>
                  </a:tcPr>
                </a:tc>
              </a:tr>
              <a:tr h="611695">
                <a:tc>
                  <a:txBody>
                    <a:bodyPr/>
                    <a:lstStyle/>
                    <a:p>
                      <a:pPr indent="0" algn="ctr">
                        <a:spcBef>
                          <a:spcPts val="1000"/>
                        </a:spcBef>
                        <a:defRPr sz="1800" spc="0"/>
                      </a:pPr>
                      <a:r>
                        <a:rPr sz="2200" spc="180">
                          <a:solidFill>
                            <a:srgbClr val="FFFFFF"/>
                          </a:solidFill>
                        </a:rPr>
                        <a:t>1a2b3c4</a:t>
                      </a:r>
                    </a:p>
                  </a:txBody>
                  <a:tcPr marL="0" marR="0" marT="0" marB="0" anchor="ctr" horzOverflow="overflow">
                    <a:solidFill>
                      <a:srgbClr val="0076BA"/>
                    </a:solidFill>
                  </a:tcPr>
                </a:tc>
                <a:tc>
                  <a:txBody>
                    <a:bodyPr/>
                    <a:lstStyle/>
                    <a:p>
                      <a:pPr indent="0" algn="ctr">
                        <a:spcBef>
                          <a:spcPts val="1000"/>
                        </a:spcBef>
                        <a:defRPr sz="1800" spc="0"/>
                      </a:pPr>
                      <a:r>
                        <a:rPr sz="2200"/>
                        <a:t>1</a:t>
                      </a:r>
                    </a:p>
                  </a:txBody>
                  <a:tcPr marL="0" marR="0" marT="0" marB="0" anchor="ctr" horzOverflow="overflow"/>
                </a:tc>
                <a:tc>
                  <a:txBody>
                    <a:bodyPr/>
                    <a:lstStyle/>
                    <a:p>
                      <a:pPr indent="0" algn="ctr">
                        <a:spcBef>
                          <a:spcPts val="1000"/>
                        </a:spcBef>
                        <a:defRPr sz="1800" spc="0"/>
                      </a:pPr>
                      <a:r>
                        <a:rPr sz="2200" spc="65"/>
                        <a:t>0.03</a:t>
                      </a:r>
                    </a:p>
                  </a:txBody>
                  <a:tcPr marL="0" marR="0" marT="0" marB="0" anchor="ctr" horzOverflow="overflow"/>
                </a:tc>
                <a:tc>
                  <a:txBody>
                    <a:bodyPr/>
                    <a:lstStyle/>
                    <a:p>
                      <a:pPr indent="0" algn="ctr">
                        <a:spcBef>
                          <a:spcPts val="1000"/>
                        </a:spcBef>
                        <a:defRPr sz="1800" spc="0"/>
                      </a:pPr>
                      <a:r>
                        <a:rPr sz="2200" spc="15"/>
                        <a:t>nefvbef</a:t>
                      </a:r>
                    </a:p>
                  </a:txBody>
                  <a:tcPr marL="0" marR="0" marT="0" marB="0" anchor="ctr" horzOverflow="overflow"/>
                </a:tc>
                <a:tc>
                  <a:txBody>
                    <a:bodyPr/>
                    <a:lstStyle/>
                    <a:p>
                      <a:pPr marR="49530" indent="0" algn="ctr">
                        <a:spcBef>
                          <a:spcPts val="1000"/>
                        </a:spcBef>
                        <a:defRPr sz="1800" spc="0"/>
                      </a:pPr>
                      <a:r>
                        <a:rPr sz="2200"/>
                        <a:t>こんにちわ</a:t>
                      </a:r>
                    </a:p>
                  </a:txBody>
                  <a:tcPr marL="0" marR="0" marT="0" marB="0" anchor="ctr" horzOverflow="overflow"/>
                </a:tc>
              </a:tr>
              <a:tr h="611691">
                <a:tc>
                  <a:txBody>
                    <a:bodyPr/>
                    <a:lstStyle/>
                    <a:p>
                      <a:pPr indent="0" algn="ctr">
                        <a:spcBef>
                          <a:spcPts val="1000"/>
                        </a:spcBef>
                        <a:defRPr sz="1800" spc="0"/>
                      </a:pPr>
                      <a:r>
                        <a:rPr sz="2200" spc="180">
                          <a:solidFill>
                            <a:srgbClr val="EE220C"/>
                          </a:solidFill>
                        </a:rPr>
                        <a:t>a1b2c3d</a:t>
                      </a:r>
                    </a:p>
                  </a:txBody>
                  <a:tcPr marL="0" marR="0" marT="0" marB="0" anchor="ctr" horzOverflow="overflow">
                    <a:solidFill>
                      <a:srgbClr val="0076BA"/>
                    </a:solidFill>
                  </a:tcPr>
                </a:tc>
                <a:tc>
                  <a:txBody>
                    <a:bodyPr/>
                    <a:lstStyle/>
                    <a:p>
                      <a:pPr indent="0" algn="ctr">
                        <a:spcBef>
                          <a:spcPts val="1000"/>
                        </a:spcBef>
                        <a:defRPr sz="1800" spc="0"/>
                      </a:pPr>
                      <a:r>
                        <a:rPr sz="2200">
                          <a:solidFill>
                            <a:srgbClr val="EE220C"/>
                          </a:solidFill>
                        </a:rPr>
                        <a:t>0</a:t>
                      </a:r>
                    </a:p>
                  </a:txBody>
                  <a:tcPr marL="0" marR="0" marT="0" marB="0" anchor="ctr" horzOverflow="overflow">
                    <a:solidFill>
                      <a:srgbClr val="E3E5E8"/>
                    </a:solidFill>
                  </a:tcPr>
                </a:tc>
                <a:tc>
                  <a:txBody>
                    <a:bodyPr/>
                    <a:lstStyle/>
                    <a:p>
                      <a:pPr indent="0" algn="ctr">
                        <a:spcBef>
                          <a:spcPts val="1000"/>
                        </a:spcBef>
                        <a:defRPr sz="1800" spc="0"/>
                      </a:pPr>
                      <a:r>
                        <a:rPr sz="2200">
                          <a:solidFill>
                            <a:srgbClr val="EE220C"/>
                          </a:solidFill>
                        </a:rPr>
                        <a:t>0</a:t>
                      </a:r>
                    </a:p>
                  </a:txBody>
                  <a:tcPr marL="0" marR="0" marT="0" marB="0" anchor="ctr" horzOverflow="overflow">
                    <a:solidFill>
                      <a:srgbClr val="E3E5E8"/>
                    </a:solidFill>
                  </a:tcPr>
                </a:tc>
                <a:tc>
                  <a:txBody>
                    <a:bodyPr/>
                    <a:lstStyle/>
                    <a:p>
                      <a:pPr indent="0" algn="ctr">
                        <a:spcBef>
                          <a:spcPts val="1000"/>
                        </a:spcBef>
                        <a:defRPr sz="1800" spc="0"/>
                      </a:pPr>
                      <a:r>
                        <a:rPr sz="2200" spc="-39">
                          <a:solidFill>
                            <a:srgbClr val="EE220C"/>
                          </a:solidFill>
                        </a:rPr>
                        <a:t>biapfai</a:t>
                      </a:r>
                    </a:p>
                  </a:txBody>
                  <a:tcPr marL="0" marR="0" marT="0" marB="0" anchor="ctr" horzOverflow="overflow">
                    <a:solidFill>
                      <a:srgbClr val="E3E5E8"/>
                    </a:solidFill>
                  </a:tcPr>
                </a:tc>
                <a:tc>
                  <a:txBody>
                    <a:bodyPr/>
                    <a:lstStyle/>
                    <a:p>
                      <a:pPr marR="45718" indent="0" algn="ctr">
                        <a:spcBef>
                          <a:spcPts val="1000"/>
                        </a:spcBef>
                        <a:defRPr sz="1800" spc="0"/>
                      </a:pPr>
                      <a:r>
                        <a:rPr sz="2200" spc="19">
                          <a:solidFill>
                            <a:srgbClr val="EE220C"/>
                          </a:solidFill>
                        </a:rPr>
                        <a:t>Good</a:t>
                      </a:r>
                    </a:p>
                  </a:txBody>
                  <a:tcPr marL="0" marR="0" marT="0" marB="0" anchor="ctr" horzOverflow="overflow">
                    <a:solidFill>
                      <a:srgbClr val="E3E5E8"/>
                    </a:solidFill>
                  </a:tcPr>
                </a:tc>
              </a:tr>
            </a:tbl>
          </a:graphicData>
        </a:graphic>
      </p:graphicFrame>
      <p:sp>
        <p:nvSpPr>
          <p:cNvPr id="842" name="object 7"/>
          <p:cNvSpPr txBox="1">
            <a:spLocks noGrp="1"/>
          </p:cNvSpPr>
          <p:nvPr>
            <p:ph type="sldNum" sz="quarter" idx="4294967295"/>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spcBef>
                <a:spcPts val="200"/>
              </a:spcBef>
            </a:lvl1pPr>
          </a:lstStyle>
          <a:p>
            <a:fld id="{86CB4B4D-7CA3-9044-876B-883B54F8677D}" type="slidenum">
              <a:t>82</a:t>
            </a:fld>
            <a:endParaRPr/>
          </a:p>
        </p:txBody>
      </p:sp>
      <p:sp>
        <p:nvSpPr>
          <p:cNvPr id="843" name="object 6"/>
          <p:cNvSpPr txBox="1">
            <a:spLocks noGrp="1"/>
          </p:cNvSpPr>
          <p:nvPr>
            <p:ph type="title"/>
          </p:nvPr>
        </p:nvSpPr>
        <p:spPr>
          <a:xfrm>
            <a:off x="2247900" y="838200"/>
            <a:ext cx="8503920" cy="939800"/>
          </a:xfrm>
          <a:prstGeom prst="rect">
            <a:avLst/>
          </a:prstGeom>
        </p:spPr>
        <p:txBody>
          <a:bodyPr/>
          <a:lstStyle/>
          <a:p>
            <a:pPr indent="12700" algn="ctr">
              <a:spcBef>
                <a:spcPts val="100"/>
              </a:spcBef>
              <a:defRPr spc="-300"/>
            </a:pPr>
            <a:r>
              <a:t>マイ</a:t>
            </a:r>
            <a:r>
              <a:rPr spc="0"/>
              <a:t>ナーが</a:t>
            </a:r>
            <a:r>
              <a:rPr spc="-100"/>
              <a:t>T</a:t>
            </a:r>
            <a:r>
              <a:rPr spc="100"/>
              <a:t>xを処理する</a:t>
            </a:r>
          </a:p>
        </p:txBody>
      </p:sp>
      <p:pic>
        <p:nvPicPr>
          <p:cNvPr id="844" name="イラスト-ページ3.png" descr="イラスト-ページ3.png"/>
          <p:cNvPicPr>
            <a:picLocks noChangeAspect="1"/>
          </p:cNvPicPr>
          <p:nvPr/>
        </p:nvPicPr>
        <p:blipFill>
          <a:blip r:embed="rId4">
            <a:extLst/>
          </a:blip>
          <a:stretch>
            <a:fillRect/>
          </a:stretch>
        </p:blipFill>
        <p:spPr>
          <a:xfrm>
            <a:off x="1924914" y="2327273"/>
            <a:ext cx="1432607" cy="1713510"/>
          </a:xfrm>
          <a:prstGeom prst="rect">
            <a:avLst/>
          </a:prstGeom>
          <a:ln w="12700">
            <a:miter lim="400000"/>
          </a:ln>
        </p:spPr>
      </p:pic>
      <p:sp>
        <p:nvSpPr>
          <p:cNvPr id="845" name="object 4"/>
          <p:cNvSpPr txBox="1"/>
          <p:nvPr/>
        </p:nvSpPr>
        <p:spPr>
          <a:xfrm>
            <a:off x="355600" y="139770"/>
            <a:ext cx="841375" cy="3048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12700">
              <a:spcBef>
                <a:spcPts val="100"/>
              </a:spcBef>
              <a:defRPr sz="2400" spc="120"/>
            </a:lvl1pPr>
          </a:lstStyle>
          <a:p>
            <a:r>
              <a:t>3.3.1</a:t>
            </a:r>
          </a:p>
        </p:txBody>
      </p:sp>
    </p:spTree>
  </p:cSld>
  <p:clrMapOvr>
    <a:masterClrMapping/>
  </p:clrMapOvr>
  <p:transition spd="med"/>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 name="object 2"/>
          <p:cNvSpPr/>
          <p:nvPr/>
        </p:nvSpPr>
        <p:spPr>
          <a:xfrm>
            <a:off x="506624" y="4483839"/>
            <a:ext cx="9840398" cy="770169"/>
          </a:xfrm>
          <a:prstGeom prst="rect">
            <a:avLst/>
          </a:prstGeom>
          <a:blipFill>
            <a:blip r:embed="rId3"/>
            <a:stretch>
              <a:fillRect/>
            </a:stretch>
          </a:blipFill>
          <a:ln w="12700">
            <a:miter lim="400000"/>
          </a:ln>
        </p:spPr>
        <p:txBody>
          <a:bodyPr lIns="45718" tIns="45718" rIns="45718" bIns="45718"/>
          <a:lstStyle/>
          <a:p>
            <a:endParaRPr/>
          </a:p>
        </p:txBody>
      </p:sp>
      <p:sp>
        <p:nvSpPr>
          <p:cNvPr id="850" name="object 3"/>
          <p:cNvSpPr/>
          <p:nvPr/>
        </p:nvSpPr>
        <p:spPr>
          <a:xfrm>
            <a:off x="1598215" y="5250419"/>
            <a:ext cx="9840398" cy="3901776"/>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0884" y="1711"/>
                </a:lnTo>
                <a:lnTo>
                  <a:pt x="384" y="1711"/>
                </a:lnTo>
                <a:lnTo>
                  <a:pt x="282" y="1747"/>
                </a:lnTo>
                <a:lnTo>
                  <a:pt x="190" y="1848"/>
                </a:lnTo>
                <a:lnTo>
                  <a:pt x="112" y="2006"/>
                </a:lnTo>
                <a:lnTo>
                  <a:pt x="52" y="2209"/>
                </a:lnTo>
                <a:lnTo>
                  <a:pt x="14" y="2450"/>
                </a:lnTo>
                <a:lnTo>
                  <a:pt x="0" y="2717"/>
                </a:lnTo>
                <a:lnTo>
                  <a:pt x="0" y="20593"/>
                </a:lnTo>
                <a:lnTo>
                  <a:pt x="14" y="20861"/>
                </a:lnTo>
                <a:lnTo>
                  <a:pt x="52" y="21101"/>
                </a:lnTo>
                <a:lnTo>
                  <a:pt x="112" y="21305"/>
                </a:lnTo>
                <a:lnTo>
                  <a:pt x="190" y="21463"/>
                </a:lnTo>
                <a:lnTo>
                  <a:pt x="282" y="21564"/>
                </a:lnTo>
                <a:lnTo>
                  <a:pt x="384" y="21600"/>
                </a:lnTo>
                <a:lnTo>
                  <a:pt x="21110" y="21600"/>
                </a:lnTo>
                <a:lnTo>
                  <a:pt x="21212" y="21564"/>
                </a:lnTo>
                <a:lnTo>
                  <a:pt x="21303" y="21463"/>
                </a:lnTo>
                <a:lnTo>
                  <a:pt x="21381" y="21305"/>
                </a:lnTo>
                <a:lnTo>
                  <a:pt x="21441" y="21101"/>
                </a:lnTo>
                <a:lnTo>
                  <a:pt x="21480" y="20861"/>
                </a:lnTo>
                <a:lnTo>
                  <a:pt x="21493" y="20593"/>
                </a:lnTo>
                <a:lnTo>
                  <a:pt x="21493" y="5368"/>
                </a:lnTo>
                <a:lnTo>
                  <a:pt x="21600" y="0"/>
                </a:lnTo>
                <a:close/>
              </a:path>
            </a:pathLst>
          </a:custGeom>
          <a:ln w="50800">
            <a:solidFill>
              <a:srgbClr val="000000"/>
            </a:solidFill>
          </a:ln>
        </p:spPr>
        <p:txBody>
          <a:bodyPr lIns="45718" tIns="45718" rIns="45718" bIns="45718"/>
          <a:lstStyle/>
          <a:p>
            <a:endParaRPr/>
          </a:p>
        </p:txBody>
      </p:sp>
      <p:grpSp>
        <p:nvGrpSpPr>
          <p:cNvPr id="855" name="object 5"/>
          <p:cNvGrpSpPr/>
          <p:nvPr/>
        </p:nvGrpSpPr>
        <p:grpSpPr>
          <a:xfrm>
            <a:off x="10347021" y="4473571"/>
            <a:ext cx="2012954" cy="793756"/>
            <a:chOff x="0" y="0"/>
            <a:chExt cx="2012952" cy="793755"/>
          </a:xfrm>
        </p:grpSpPr>
        <p:sp>
          <p:nvSpPr>
            <p:cNvPr id="851" name="object 6"/>
            <p:cNvSpPr/>
            <p:nvPr/>
          </p:nvSpPr>
          <p:spPr>
            <a:xfrm>
              <a:off x="-1" y="407183"/>
              <a:ext cx="915213" cy="1"/>
            </a:xfrm>
            <a:prstGeom prst="line">
              <a:avLst/>
            </a:prstGeom>
            <a:noFill/>
            <a:ln w="50800" cap="flat">
              <a:solidFill>
                <a:srgbClr val="000000"/>
              </a:solidFill>
              <a:prstDash val="solid"/>
              <a:round/>
            </a:ln>
            <a:effectLst/>
          </p:spPr>
          <p:txBody>
            <a:bodyPr wrap="square" lIns="45718" tIns="45718" rIns="45718" bIns="45718" numCol="1" anchor="t">
              <a:noAutofit/>
            </a:bodyPr>
            <a:lstStyle/>
            <a:p>
              <a:endParaRPr/>
            </a:p>
          </p:txBody>
        </p:sp>
        <p:grpSp>
          <p:nvGrpSpPr>
            <p:cNvPr id="854" name="object 7"/>
            <p:cNvGrpSpPr/>
            <p:nvPr/>
          </p:nvGrpSpPr>
          <p:grpSpPr>
            <a:xfrm>
              <a:off x="429316" y="0"/>
              <a:ext cx="1583637" cy="793756"/>
              <a:chOff x="0" y="0"/>
              <a:chExt cx="1583636" cy="793755"/>
            </a:xfrm>
          </p:grpSpPr>
          <p:sp>
            <p:nvSpPr>
              <p:cNvPr id="852" name="図形"/>
              <p:cNvSpPr/>
              <p:nvPr/>
            </p:nvSpPr>
            <p:spPr>
              <a:xfrm>
                <a:off x="-1" y="0"/>
                <a:ext cx="1583638" cy="793756"/>
              </a:xfrm>
              <a:custGeom>
                <a:avLst/>
                <a:gdLst/>
                <a:ahLst/>
                <a:cxnLst>
                  <a:cxn ang="0">
                    <a:pos x="wd2" y="hd2"/>
                  </a:cxn>
                  <a:cxn ang="5400000">
                    <a:pos x="wd2" y="hd2"/>
                  </a:cxn>
                  <a:cxn ang="10800000">
                    <a:pos x="wd2" y="hd2"/>
                  </a:cxn>
                  <a:cxn ang="16200000">
                    <a:pos x="wd2" y="hd2"/>
                  </a:cxn>
                </a:cxnLst>
                <a:rect l="0" t="0" r="r" b="b"/>
                <a:pathLst>
                  <a:path w="21600" h="21600" extrusionOk="0">
                    <a:moveTo>
                      <a:pt x="17638" y="0"/>
                    </a:moveTo>
                    <a:lnTo>
                      <a:pt x="3980" y="0"/>
                    </a:lnTo>
                    <a:lnTo>
                      <a:pt x="3213" y="6"/>
                    </a:lnTo>
                    <a:lnTo>
                      <a:pt x="2606" y="48"/>
                    </a:lnTo>
                    <a:lnTo>
                      <a:pt x="1637" y="388"/>
                    </a:lnTo>
                    <a:lnTo>
                      <a:pt x="1163" y="856"/>
                    </a:lnTo>
                    <a:lnTo>
                      <a:pt x="756" y="1511"/>
                    </a:lnTo>
                    <a:lnTo>
                      <a:pt x="428" y="2326"/>
                    </a:lnTo>
                    <a:lnTo>
                      <a:pt x="194" y="3274"/>
                    </a:lnTo>
                    <a:lnTo>
                      <a:pt x="24" y="5211"/>
                    </a:lnTo>
                    <a:lnTo>
                      <a:pt x="3" y="6412"/>
                    </a:lnTo>
                    <a:lnTo>
                      <a:pt x="0" y="7924"/>
                    </a:lnTo>
                    <a:lnTo>
                      <a:pt x="0" y="13675"/>
                    </a:lnTo>
                    <a:lnTo>
                      <a:pt x="3" y="15173"/>
                    </a:lnTo>
                    <a:lnTo>
                      <a:pt x="24" y="16389"/>
                    </a:lnTo>
                    <a:lnTo>
                      <a:pt x="194" y="18326"/>
                    </a:lnTo>
                    <a:lnTo>
                      <a:pt x="428" y="19274"/>
                    </a:lnTo>
                    <a:lnTo>
                      <a:pt x="756" y="20089"/>
                    </a:lnTo>
                    <a:lnTo>
                      <a:pt x="1163" y="20743"/>
                    </a:lnTo>
                    <a:lnTo>
                      <a:pt x="1637" y="21212"/>
                    </a:lnTo>
                    <a:lnTo>
                      <a:pt x="2603" y="21551"/>
                    </a:lnTo>
                    <a:lnTo>
                      <a:pt x="3206" y="21594"/>
                    </a:lnTo>
                    <a:lnTo>
                      <a:pt x="3962" y="21600"/>
                    </a:lnTo>
                    <a:lnTo>
                      <a:pt x="17620" y="21600"/>
                    </a:lnTo>
                    <a:lnTo>
                      <a:pt x="18387" y="21594"/>
                    </a:lnTo>
                    <a:lnTo>
                      <a:pt x="18994" y="21551"/>
                    </a:lnTo>
                    <a:lnTo>
                      <a:pt x="19963" y="21212"/>
                    </a:lnTo>
                    <a:lnTo>
                      <a:pt x="20437" y="20743"/>
                    </a:lnTo>
                    <a:lnTo>
                      <a:pt x="20844" y="20089"/>
                    </a:lnTo>
                    <a:lnTo>
                      <a:pt x="21172" y="19274"/>
                    </a:lnTo>
                    <a:lnTo>
                      <a:pt x="21406" y="18326"/>
                    </a:lnTo>
                    <a:lnTo>
                      <a:pt x="21576" y="16389"/>
                    </a:lnTo>
                    <a:lnTo>
                      <a:pt x="21597" y="15188"/>
                    </a:lnTo>
                    <a:lnTo>
                      <a:pt x="21600" y="13675"/>
                    </a:lnTo>
                    <a:lnTo>
                      <a:pt x="21600" y="7924"/>
                    </a:lnTo>
                    <a:lnTo>
                      <a:pt x="21597" y="6426"/>
                    </a:lnTo>
                    <a:lnTo>
                      <a:pt x="21576" y="5211"/>
                    </a:lnTo>
                    <a:lnTo>
                      <a:pt x="21406" y="3274"/>
                    </a:lnTo>
                    <a:lnTo>
                      <a:pt x="21172" y="2326"/>
                    </a:lnTo>
                    <a:lnTo>
                      <a:pt x="20844" y="1511"/>
                    </a:lnTo>
                    <a:lnTo>
                      <a:pt x="20437" y="856"/>
                    </a:lnTo>
                    <a:lnTo>
                      <a:pt x="19963" y="388"/>
                    </a:lnTo>
                    <a:lnTo>
                      <a:pt x="18997" y="48"/>
                    </a:lnTo>
                    <a:lnTo>
                      <a:pt x="18394" y="6"/>
                    </a:lnTo>
                    <a:lnTo>
                      <a:pt x="17638" y="0"/>
                    </a:lnTo>
                    <a:close/>
                  </a:path>
                </a:pathLst>
              </a:custGeom>
              <a:solidFill>
                <a:srgbClr val="EE220C"/>
              </a:solidFill>
              <a:ln w="12700" cap="flat">
                <a:noFill/>
                <a:miter lim="400000"/>
              </a:ln>
              <a:effectLst/>
            </p:spPr>
            <p:txBody>
              <a:bodyPr wrap="square" lIns="45718" tIns="45718" rIns="45718" bIns="45718" numCol="1" anchor="t">
                <a:noAutofit/>
              </a:bodyPr>
              <a:lstStyle/>
              <a:p>
                <a:pPr algn="ctr">
                  <a:defRPr sz="2100">
                    <a:solidFill>
                      <a:srgbClr val="FFFFFF"/>
                    </a:solidFill>
                    <a:latin typeface="游ゴシック体 ボールド"/>
                    <a:ea typeface="游ゴシック体 ボールド"/>
                    <a:cs typeface="游ゴシック体 ボールド"/>
                    <a:sym typeface="游ゴシック体 ボールド"/>
                  </a:defRPr>
                </a:pPr>
                <a:endParaRPr/>
              </a:p>
            </p:txBody>
          </p:sp>
          <p:sp>
            <p:nvSpPr>
              <p:cNvPr id="853" name="ブロック"/>
              <p:cNvSpPr txBox="1"/>
              <p:nvPr/>
            </p:nvSpPr>
            <p:spPr>
              <a:xfrm>
                <a:off x="0" y="0"/>
                <a:ext cx="1583636" cy="631186"/>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8" tIns="45718" rIns="45718" bIns="45718" numCol="1" anchor="t">
                <a:spAutoFit/>
              </a:bodyPr>
              <a:lstStyle/>
              <a:p>
                <a:pPr algn="ctr">
                  <a:defRPr sz="1400">
                    <a:solidFill>
                      <a:srgbClr val="FFFFFF"/>
                    </a:solidFill>
                  </a:defRPr>
                </a:pPr>
                <a:endParaRPr/>
              </a:p>
              <a:p>
                <a:pPr algn="ctr">
                  <a:defRPr sz="2100">
                    <a:solidFill>
                      <a:srgbClr val="FFFFFF"/>
                    </a:solidFill>
                    <a:latin typeface="游ゴシック体 ボールド"/>
                    <a:ea typeface="游ゴシック体 ボールド"/>
                    <a:cs typeface="游ゴシック体 ボールド"/>
                    <a:sym typeface="游ゴシック体 ボールド"/>
                  </a:defRPr>
                </a:pPr>
                <a:r>
                  <a:t>ブロック</a:t>
                </a:r>
              </a:p>
            </p:txBody>
          </p:sp>
        </p:grpSp>
      </p:grpSp>
      <p:sp>
        <p:nvSpPr>
          <p:cNvPr id="856" name="object 8"/>
          <p:cNvSpPr txBox="1">
            <a:spLocks noGrp="1"/>
          </p:cNvSpPr>
          <p:nvPr>
            <p:ph type="body" sz="half" idx="1"/>
          </p:nvPr>
        </p:nvSpPr>
        <p:spPr>
          <a:xfrm>
            <a:off x="1421835" y="2331955"/>
            <a:ext cx="11582403" cy="2918465"/>
          </a:xfrm>
          <a:prstGeom prst="rect">
            <a:avLst/>
          </a:prstGeom>
        </p:spPr>
        <p:txBody>
          <a:bodyPr/>
          <a:lstStyle/>
          <a:p>
            <a:pPr indent="2043302" defTabSz="850391">
              <a:spcBef>
                <a:spcPts val="1100"/>
              </a:spcBef>
              <a:defRPr sz="3200"/>
            </a:pPr>
            <a:r>
              <a:t>・</a:t>
            </a:r>
            <a:r>
              <a:rPr spc="-300">
                <a:latin typeface="游ゴシック体 ボールド"/>
                <a:ea typeface="游ゴシック体 ボールド"/>
                <a:cs typeface="游ゴシック体 ボールド"/>
                <a:sym typeface="游ゴシック体 ボールド"/>
              </a:rPr>
              <a:t>す</a:t>
            </a:r>
            <a:r>
              <a:rPr spc="100">
                <a:latin typeface="游ゴシック体 ボールド"/>
                <a:ea typeface="游ゴシック体 ボールド"/>
                <a:cs typeface="游ゴシック体 ボールド"/>
                <a:sym typeface="游ゴシック体 ボールド"/>
              </a:rPr>
              <a:t>べての</a:t>
            </a:r>
            <a:r>
              <a:rPr sz="3600"/>
              <a:t>AccountState</a:t>
            </a:r>
            <a:r>
              <a:rPr spc="100">
                <a:latin typeface="游ゴシック体 ボールド"/>
                <a:ea typeface="游ゴシック体 ボールド"/>
                <a:cs typeface="游ゴシック体 ボールド"/>
                <a:sym typeface="游ゴシック体 ボールド"/>
              </a:rPr>
              <a:t>をまとめる</a:t>
            </a:r>
            <a:endParaRPr spc="186">
              <a:latin typeface="游ゴシック体 ボールド"/>
              <a:ea typeface="游ゴシック体 ボールド"/>
              <a:cs typeface="游ゴシック体 ボールド"/>
              <a:sym typeface="游ゴシック体 ボールド"/>
            </a:endParaRPr>
          </a:p>
          <a:p>
            <a:pPr indent="2043302" defTabSz="850391">
              <a:spcBef>
                <a:spcPts val="1000"/>
              </a:spcBef>
              <a:defRPr sz="3200" spc="100"/>
            </a:pPr>
            <a:r>
              <a:t>・</a:t>
            </a:r>
            <a:r>
              <a:rPr sz="3600" spc="0"/>
              <a:t>AccountState</a:t>
            </a:r>
            <a:r>
              <a:rPr>
                <a:latin typeface="游ゴシック体 ボールド"/>
                <a:ea typeface="游ゴシック体 ボールド"/>
                <a:cs typeface="游ゴシック体 ボールド"/>
                <a:sym typeface="游ゴシック体 ボールド"/>
              </a:rPr>
              <a:t>を変化させた</a:t>
            </a:r>
            <a:r>
              <a:rPr sz="3600" spc="0"/>
              <a:t>Tx</a:t>
            </a:r>
            <a:r>
              <a:rPr spc="0">
                <a:latin typeface="游ゴシック体 ボールド"/>
                <a:ea typeface="游ゴシック体 ボールド"/>
                <a:cs typeface="游ゴシック体 ボールド"/>
                <a:sym typeface="游ゴシック体 ボールド"/>
              </a:rPr>
              <a:t>をまとめ</a:t>
            </a:r>
            <a:r>
              <a:rPr>
                <a:latin typeface="游ゴシック体 ボールド"/>
                <a:ea typeface="游ゴシック体 ボールド"/>
                <a:cs typeface="游ゴシック体 ボールド"/>
                <a:sym typeface="游ゴシック体 ボールド"/>
              </a:rPr>
              <a:t>る</a:t>
            </a:r>
          </a:p>
        </p:txBody>
      </p:sp>
      <p:sp>
        <p:nvSpPr>
          <p:cNvPr id="857" name="object 11"/>
          <p:cNvSpPr txBox="1">
            <a:spLocks noGrp="1"/>
          </p:cNvSpPr>
          <p:nvPr>
            <p:ph type="sldNum" sz="quarter" idx="4294967295"/>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spcBef>
                <a:spcPts val="200"/>
              </a:spcBef>
            </a:lvl1pPr>
          </a:lstStyle>
          <a:p>
            <a:fld id="{86CB4B4D-7CA3-9044-876B-883B54F8677D}" type="slidenum">
              <a:t>83</a:t>
            </a:fld>
            <a:endParaRPr/>
          </a:p>
        </p:txBody>
      </p:sp>
      <p:sp>
        <p:nvSpPr>
          <p:cNvPr id="858" name="object 9"/>
          <p:cNvSpPr txBox="1">
            <a:spLocks noGrp="1"/>
          </p:cNvSpPr>
          <p:nvPr>
            <p:ph type="title"/>
          </p:nvPr>
        </p:nvSpPr>
        <p:spPr>
          <a:prstGeom prst="rect">
            <a:avLst/>
          </a:prstGeom>
        </p:spPr>
        <p:txBody>
          <a:bodyPr/>
          <a:lstStyle>
            <a:lvl1pPr indent="12700" algn="ctr">
              <a:spcBef>
                <a:spcPts val="100"/>
              </a:spcBef>
            </a:lvl1pPr>
          </a:lstStyle>
          <a:p>
            <a:r>
              <a:t>ブロックを作成する</a:t>
            </a:r>
          </a:p>
        </p:txBody>
      </p:sp>
      <p:pic>
        <p:nvPicPr>
          <p:cNvPr id="859" name="イラスト-ページ3.png" descr="イラスト-ページ3.png"/>
          <p:cNvPicPr>
            <a:picLocks noChangeAspect="1"/>
          </p:cNvPicPr>
          <p:nvPr/>
        </p:nvPicPr>
        <p:blipFill>
          <a:blip r:embed="rId4">
            <a:extLst/>
          </a:blip>
          <a:stretch>
            <a:fillRect/>
          </a:stretch>
        </p:blipFill>
        <p:spPr>
          <a:xfrm>
            <a:off x="1924914" y="2327273"/>
            <a:ext cx="1432607" cy="1713510"/>
          </a:xfrm>
          <a:prstGeom prst="rect">
            <a:avLst/>
          </a:prstGeom>
          <a:ln w="12700">
            <a:miter lim="400000"/>
          </a:ln>
        </p:spPr>
      </p:pic>
      <p:graphicFrame>
        <p:nvGraphicFramePr>
          <p:cNvPr id="860" name="object 4"/>
          <p:cNvGraphicFramePr/>
          <p:nvPr/>
        </p:nvGraphicFramePr>
        <p:xfrm>
          <a:off x="2132014" y="5873120"/>
          <a:ext cx="9020171" cy="3058458"/>
        </p:xfrm>
        <a:graphic>
          <a:graphicData uri="http://schemas.openxmlformats.org/drawingml/2006/table">
            <a:tbl>
              <a:tblPr>
                <a:tableStyleId>{4C3C2611-4C71-4FC5-86AE-919BDF0F9419}</a:tableStyleId>
              </a:tblPr>
              <a:tblGrid>
                <a:gridCol w="1804035"/>
                <a:gridCol w="1747518"/>
                <a:gridCol w="1762760"/>
                <a:gridCol w="1951354"/>
                <a:gridCol w="1754504"/>
              </a:tblGrid>
              <a:tr h="611695">
                <a:tc>
                  <a:txBody>
                    <a:bodyPr/>
                    <a:lstStyle/>
                    <a:p>
                      <a:pPr indent="7620" algn="ctr">
                        <a:spcBef>
                          <a:spcPts val="1000"/>
                        </a:spcBef>
                        <a:defRPr sz="2200" spc="0">
                          <a:solidFill>
                            <a:srgbClr val="FFFFFF"/>
                          </a:solidFill>
                        </a:defRPr>
                      </a:pPr>
                      <a:r>
                        <a:t>アド</a:t>
                      </a:r>
                      <a:r>
                        <a:rPr spc="-135"/>
                        <a:t>レ</a:t>
                      </a:r>
                      <a:r>
                        <a:t>ス</a:t>
                      </a:r>
                    </a:p>
                  </a:txBody>
                  <a:tcPr marL="0" marR="0" marT="0" marB="0" anchor="ctr" horzOverflow="overflow">
                    <a:solidFill>
                      <a:srgbClr val="004D80"/>
                    </a:solidFill>
                  </a:tcPr>
                </a:tc>
                <a:tc>
                  <a:txBody>
                    <a:bodyPr/>
                    <a:lstStyle/>
                    <a:p>
                      <a:pPr indent="0" algn="ctr">
                        <a:spcBef>
                          <a:spcPts val="1000"/>
                        </a:spcBef>
                        <a:defRPr sz="1800" spc="0"/>
                      </a:pPr>
                      <a:r>
                        <a:rPr sz="2200" spc="150">
                          <a:solidFill>
                            <a:srgbClr val="FFFFFF"/>
                          </a:solidFill>
                        </a:rPr>
                        <a:t>Nonce</a:t>
                      </a:r>
                    </a:p>
                  </a:txBody>
                  <a:tcPr marL="0" marR="0" marT="0" marB="0" anchor="ctr" horzOverflow="overflow">
                    <a:solidFill>
                      <a:srgbClr val="004D80"/>
                    </a:solidFill>
                  </a:tcPr>
                </a:tc>
                <a:tc>
                  <a:txBody>
                    <a:bodyPr/>
                    <a:lstStyle/>
                    <a:p>
                      <a:pPr indent="0" algn="ctr">
                        <a:spcBef>
                          <a:spcPts val="1000"/>
                        </a:spcBef>
                        <a:defRPr sz="1800" spc="0"/>
                      </a:pPr>
                      <a:r>
                        <a:rPr sz="2200" spc="150">
                          <a:solidFill>
                            <a:srgbClr val="FFFFFF"/>
                          </a:solidFill>
                        </a:rPr>
                        <a:t>Balance</a:t>
                      </a:r>
                    </a:p>
                  </a:txBody>
                  <a:tcPr marL="0" marR="0" marT="0" marB="0" anchor="ctr" horzOverflow="overflow">
                    <a:solidFill>
                      <a:srgbClr val="004D80"/>
                    </a:solidFill>
                  </a:tcPr>
                </a:tc>
                <a:tc>
                  <a:txBody>
                    <a:bodyPr/>
                    <a:lstStyle/>
                    <a:p>
                      <a:pPr indent="59055" algn="ctr">
                        <a:spcBef>
                          <a:spcPts val="1000"/>
                        </a:spcBef>
                        <a:defRPr sz="2200" spc="158">
                          <a:solidFill>
                            <a:srgbClr val="FFFFFF"/>
                          </a:solidFill>
                        </a:defRPr>
                      </a:pPr>
                      <a:r>
                        <a:t>code</a:t>
                      </a:r>
                      <a:r>
                        <a:rPr spc="104"/>
                        <a:t> </a:t>
                      </a:r>
                      <a:r>
                        <a:rPr spc="195"/>
                        <a:t>Hash</a:t>
                      </a:r>
                    </a:p>
                  </a:txBody>
                  <a:tcPr marL="0" marR="0" marT="0" marB="0" anchor="ctr" horzOverflow="overflow">
                    <a:solidFill>
                      <a:srgbClr val="004D80"/>
                    </a:solidFill>
                  </a:tcPr>
                </a:tc>
                <a:tc>
                  <a:txBody>
                    <a:bodyPr/>
                    <a:lstStyle/>
                    <a:p>
                      <a:pPr marR="49530" indent="0" algn="ctr">
                        <a:spcBef>
                          <a:spcPts val="1000"/>
                        </a:spcBef>
                        <a:defRPr sz="1800" spc="0"/>
                      </a:pPr>
                      <a:r>
                        <a:rPr sz="2200">
                          <a:solidFill>
                            <a:srgbClr val="FFFFFF"/>
                          </a:solidFill>
                        </a:rPr>
                        <a:t>その他</a:t>
                      </a:r>
                    </a:p>
                  </a:txBody>
                  <a:tcPr marL="0" marR="0" marT="0" marB="0" anchor="ctr" horzOverflow="overflow">
                    <a:solidFill>
                      <a:srgbClr val="004D80"/>
                    </a:solidFill>
                  </a:tcPr>
                </a:tc>
              </a:tr>
              <a:tr h="611695">
                <a:tc>
                  <a:txBody>
                    <a:bodyPr/>
                    <a:lstStyle/>
                    <a:p>
                      <a:pPr indent="0" algn="ctr">
                        <a:spcBef>
                          <a:spcPts val="1000"/>
                        </a:spcBef>
                        <a:defRPr sz="1800" spc="0"/>
                      </a:pPr>
                      <a:r>
                        <a:rPr sz="2200" spc="180">
                          <a:solidFill>
                            <a:srgbClr val="FFFFFF"/>
                          </a:solidFill>
                        </a:rPr>
                        <a:t>12345</a:t>
                      </a:r>
                    </a:p>
                  </a:txBody>
                  <a:tcPr marL="0" marR="0" marT="0" marB="0" anchor="ctr" horzOverflow="overflow">
                    <a:solidFill>
                      <a:srgbClr val="0076BA"/>
                    </a:solidFill>
                  </a:tcPr>
                </a:tc>
                <a:tc>
                  <a:txBody>
                    <a:bodyPr/>
                    <a:lstStyle/>
                    <a:p>
                      <a:pPr indent="0" algn="ctr">
                        <a:spcBef>
                          <a:spcPts val="1000"/>
                        </a:spcBef>
                        <a:defRPr sz="1800" spc="0"/>
                      </a:pPr>
                      <a:r>
                        <a:rPr sz="2200"/>
                        <a:t>1</a:t>
                      </a:r>
                    </a:p>
                  </a:txBody>
                  <a:tcPr marL="0" marR="0" marT="0" marB="0" anchor="ctr" horzOverflow="overflow"/>
                </a:tc>
                <a:tc>
                  <a:txBody>
                    <a:bodyPr/>
                    <a:lstStyle/>
                    <a:p>
                      <a:pPr indent="0" algn="ctr">
                        <a:spcBef>
                          <a:spcPts val="1000"/>
                        </a:spcBef>
                        <a:defRPr sz="1800" spc="0"/>
                      </a:pPr>
                      <a:r>
                        <a:rPr sz="2200" spc="145"/>
                        <a:t>10</a:t>
                      </a:r>
                    </a:p>
                  </a:txBody>
                  <a:tcPr marL="0" marR="0" marT="0" marB="0" anchor="ctr" horzOverflow="overflow"/>
                </a:tc>
                <a:tc>
                  <a:txBody>
                    <a:bodyPr/>
                    <a:lstStyle/>
                    <a:p>
                      <a:pPr indent="0" algn="ctr">
                        <a:spcBef>
                          <a:spcPts val="1000"/>
                        </a:spcBef>
                        <a:defRPr sz="1800" spc="0"/>
                      </a:pPr>
                      <a:r>
                        <a:rPr sz="2200" spc="114"/>
                        <a:t>1ef445g</a:t>
                      </a:r>
                    </a:p>
                  </a:txBody>
                  <a:tcPr marL="0" marR="0" marT="0" marB="0" anchor="ctr" horzOverflow="overflow"/>
                </a:tc>
                <a:tc>
                  <a:txBody>
                    <a:bodyPr/>
                    <a:lstStyle/>
                    <a:p>
                      <a:pPr indent="0">
                        <a:defRPr sz="2700" spc="0"/>
                      </a:pPr>
                      <a:endParaRPr/>
                    </a:p>
                  </a:txBody>
                  <a:tcPr marL="0" marR="0" marT="0" marB="0" anchor="ctr" horzOverflow="overflow"/>
                </a:tc>
              </a:tr>
              <a:tr h="611682">
                <a:tc>
                  <a:txBody>
                    <a:bodyPr/>
                    <a:lstStyle/>
                    <a:p>
                      <a:pPr marR="1905" indent="0" algn="ctr">
                        <a:spcBef>
                          <a:spcPts val="1000"/>
                        </a:spcBef>
                        <a:defRPr sz="1800" spc="0"/>
                      </a:pPr>
                      <a:r>
                        <a:rPr sz="2200" spc="204">
                          <a:solidFill>
                            <a:srgbClr val="FFFFFF"/>
                          </a:solidFill>
                        </a:rPr>
                        <a:t>abcdef</a:t>
                      </a:r>
                    </a:p>
                  </a:txBody>
                  <a:tcPr marL="0" marR="0" marT="0" marB="0" anchor="ctr" horzOverflow="overflow">
                    <a:solidFill>
                      <a:srgbClr val="0076BA"/>
                    </a:solidFill>
                  </a:tcPr>
                </a:tc>
                <a:tc>
                  <a:txBody>
                    <a:bodyPr/>
                    <a:lstStyle/>
                    <a:p>
                      <a:pPr indent="0" algn="ctr">
                        <a:spcBef>
                          <a:spcPts val="1000"/>
                        </a:spcBef>
                        <a:defRPr sz="1800" spc="0"/>
                      </a:pPr>
                      <a:r>
                        <a:rPr sz="2200"/>
                        <a:t>2</a:t>
                      </a:r>
                    </a:p>
                  </a:txBody>
                  <a:tcPr marL="0" marR="0" marT="0" marB="0" anchor="ctr" horzOverflow="overflow">
                    <a:solidFill>
                      <a:srgbClr val="E3E5E8"/>
                    </a:solidFill>
                  </a:tcPr>
                </a:tc>
                <a:tc>
                  <a:txBody>
                    <a:bodyPr/>
                    <a:lstStyle/>
                    <a:p>
                      <a:pPr indent="0" algn="ctr">
                        <a:spcBef>
                          <a:spcPts val="1000"/>
                        </a:spcBef>
                        <a:defRPr sz="1800" spc="0"/>
                      </a:pPr>
                      <a:r>
                        <a:rPr sz="2200" spc="145"/>
                        <a:t>100</a:t>
                      </a:r>
                    </a:p>
                  </a:txBody>
                  <a:tcPr marL="0" marR="0" marT="0" marB="0" anchor="ctr" horzOverflow="overflow">
                    <a:solidFill>
                      <a:srgbClr val="E3E5E8"/>
                    </a:solidFill>
                  </a:tcPr>
                </a:tc>
                <a:tc>
                  <a:txBody>
                    <a:bodyPr/>
                    <a:lstStyle/>
                    <a:p>
                      <a:pPr indent="0" algn="ctr">
                        <a:spcBef>
                          <a:spcPts val="1000"/>
                        </a:spcBef>
                        <a:defRPr sz="1800" spc="0"/>
                      </a:pPr>
                      <a:r>
                        <a:rPr sz="2200" spc="4"/>
                        <a:t>ﬀeh3vl5e</a:t>
                      </a:r>
                    </a:p>
                  </a:txBody>
                  <a:tcPr marL="0" marR="0" marT="0" marB="0" anchor="ctr" horzOverflow="overflow">
                    <a:solidFill>
                      <a:srgbClr val="E3E5E8"/>
                    </a:solidFill>
                  </a:tcPr>
                </a:tc>
                <a:tc>
                  <a:txBody>
                    <a:bodyPr/>
                    <a:lstStyle/>
                    <a:p>
                      <a:pPr marR="49530" indent="0" algn="ctr">
                        <a:spcBef>
                          <a:spcPts val="1000"/>
                        </a:spcBef>
                        <a:defRPr sz="1800" spc="0"/>
                      </a:pPr>
                      <a:r>
                        <a:rPr sz="2200" spc="-65"/>
                        <a:t>Hello</a:t>
                      </a:r>
                    </a:p>
                  </a:txBody>
                  <a:tcPr marL="0" marR="0" marT="0" marB="0" anchor="ctr" horzOverflow="overflow">
                    <a:solidFill>
                      <a:srgbClr val="E3E5E8"/>
                    </a:solidFill>
                  </a:tcPr>
                </a:tc>
              </a:tr>
              <a:tr h="611695">
                <a:tc>
                  <a:txBody>
                    <a:bodyPr/>
                    <a:lstStyle/>
                    <a:p>
                      <a:pPr indent="0" algn="ctr">
                        <a:spcBef>
                          <a:spcPts val="1000"/>
                        </a:spcBef>
                        <a:defRPr sz="1800" spc="0"/>
                      </a:pPr>
                      <a:r>
                        <a:rPr sz="2200" spc="180">
                          <a:solidFill>
                            <a:srgbClr val="FFFFFF"/>
                          </a:solidFill>
                        </a:rPr>
                        <a:t>1a2b3c4</a:t>
                      </a:r>
                    </a:p>
                  </a:txBody>
                  <a:tcPr marL="0" marR="0" marT="0" marB="0" anchor="ctr" horzOverflow="overflow">
                    <a:solidFill>
                      <a:srgbClr val="0076BA"/>
                    </a:solidFill>
                  </a:tcPr>
                </a:tc>
                <a:tc>
                  <a:txBody>
                    <a:bodyPr/>
                    <a:lstStyle/>
                    <a:p>
                      <a:pPr indent="0" algn="ctr">
                        <a:spcBef>
                          <a:spcPts val="1000"/>
                        </a:spcBef>
                        <a:defRPr sz="1800" spc="0"/>
                      </a:pPr>
                      <a:r>
                        <a:rPr sz="2200"/>
                        <a:t>1</a:t>
                      </a:r>
                    </a:p>
                  </a:txBody>
                  <a:tcPr marL="0" marR="0" marT="0" marB="0" anchor="ctr" horzOverflow="overflow"/>
                </a:tc>
                <a:tc>
                  <a:txBody>
                    <a:bodyPr/>
                    <a:lstStyle/>
                    <a:p>
                      <a:pPr indent="0" algn="ctr">
                        <a:spcBef>
                          <a:spcPts val="1000"/>
                        </a:spcBef>
                        <a:defRPr sz="1800" spc="0"/>
                      </a:pPr>
                      <a:r>
                        <a:rPr sz="2200" spc="65"/>
                        <a:t>0.03</a:t>
                      </a:r>
                    </a:p>
                  </a:txBody>
                  <a:tcPr marL="0" marR="0" marT="0" marB="0" anchor="ctr" horzOverflow="overflow"/>
                </a:tc>
                <a:tc>
                  <a:txBody>
                    <a:bodyPr/>
                    <a:lstStyle/>
                    <a:p>
                      <a:pPr indent="0" algn="ctr">
                        <a:spcBef>
                          <a:spcPts val="1000"/>
                        </a:spcBef>
                        <a:defRPr sz="1800" spc="0"/>
                      </a:pPr>
                      <a:r>
                        <a:rPr sz="2200" spc="15"/>
                        <a:t>nefvbef</a:t>
                      </a:r>
                    </a:p>
                  </a:txBody>
                  <a:tcPr marL="0" marR="0" marT="0" marB="0" anchor="ctr" horzOverflow="overflow"/>
                </a:tc>
                <a:tc>
                  <a:txBody>
                    <a:bodyPr/>
                    <a:lstStyle/>
                    <a:p>
                      <a:pPr marR="49530" indent="0" algn="ctr">
                        <a:spcBef>
                          <a:spcPts val="1000"/>
                        </a:spcBef>
                        <a:defRPr sz="1800" spc="0"/>
                      </a:pPr>
                      <a:r>
                        <a:rPr sz="2200"/>
                        <a:t>こんにちわ</a:t>
                      </a:r>
                    </a:p>
                  </a:txBody>
                  <a:tcPr marL="0" marR="0" marT="0" marB="0" anchor="ctr" horzOverflow="overflow"/>
                </a:tc>
              </a:tr>
              <a:tr h="611691">
                <a:tc>
                  <a:txBody>
                    <a:bodyPr/>
                    <a:lstStyle/>
                    <a:p>
                      <a:pPr indent="0" algn="ctr">
                        <a:spcBef>
                          <a:spcPts val="1000"/>
                        </a:spcBef>
                        <a:defRPr sz="1800" spc="0"/>
                      </a:pPr>
                      <a:r>
                        <a:rPr sz="2200" spc="180">
                          <a:solidFill>
                            <a:srgbClr val="EE220C"/>
                          </a:solidFill>
                        </a:rPr>
                        <a:t>a1b2c3d</a:t>
                      </a:r>
                    </a:p>
                  </a:txBody>
                  <a:tcPr marL="0" marR="0" marT="0" marB="0" anchor="ctr" horzOverflow="overflow">
                    <a:solidFill>
                      <a:srgbClr val="0076BA"/>
                    </a:solidFill>
                  </a:tcPr>
                </a:tc>
                <a:tc>
                  <a:txBody>
                    <a:bodyPr/>
                    <a:lstStyle/>
                    <a:p>
                      <a:pPr indent="0" algn="ctr">
                        <a:spcBef>
                          <a:spcPts val="1000"/>
                        </a:spcBef>
                        <a:defRPr sz="1800" spc="0"/>
                      </a:pPr>
                      <a:r>
                        <a:rPr sz="2200">
                          <a:solidFill>
                            <a:srgbClr val="EE220C"/>
                          </a:solidFill>
                        </a:rPr>
                        <a:t>0</a:t>
                      </a:r>
                    </a:p>
                  </a:txBody>
                  <a:tcPr marL="0" marR="0" marT="0" marB="0" anchor="ctr" horzOverflow="overflow">
                    <a:solidFill>
                      <a:srgbClr val="E3E5E8"/>
                    </a:solidFill>
                  </a:tcPr>
                </a:tc>
                <a:tc>
                  <a:txBody>
                    <a:bodyPr/>
                    <a:lstStyle/>
                    <a:p>
                      <a:pPr indent="0" algn="ctr">
                        <a:spcBef>
                          <a:spcPts val="1000"/>
                        </a:spcBef>
                        <a:defRPr sz="1800" spc="0"/>
                      </a:pPr>
                      <a:r>
                        <a:rPr sz="2200">
                          <a:solidFill>
                            <a:srgbClr val="EE220C"/>
                          </a:solidFill>
                        </a:rPr>
                        <a:t>0</a:t>
                      </a:r>
                    </a:p>
                  </a:txBody>
                  <a:tcPr marL="0" marR="0" marT="0" marB="0" anchor="ctr" horzOverflow="overflow">
                    <a:solidFill>
                      <a:srgbClr val="E3E5E8"/>
                    </a:solidFill>
                  </a:tcPr>
                </a:tc>
                <a:tc>
                  <a:txBody>
                    <a:bodyPr/>
                    <a:lstStyle/>
                    <a:p>
                      <a:pPr indent="0" algn="ctr">
                        <a:spcBef>
                          <a:spcPts val="1000"/>
                        </a:spcBef>
                        <a:defRPr sz="1800" spc="0"/>
                      </a:pPr>
                      <a:r>
                        <a:rPr sz="2200" spc="-39">
                          <a:solidFill>
                            <a:srgbClr val="EE220C"/>
                          </a:solidFill>
                        </a:rPr>
                        <a:t>biapfai</a:t>
                      </a:r>
                    </a:p>
                  </a:txBody>
                  <a:tcPr marL="0" marR="0" marT="0" marB="0" anchor="ctr" horzOverflow="overflow">
                    <a:solidFill>
                      <a:srgbClr val="E3E5E8"/>
                    </a:solidFill>
                  </a:tcPr>
                </a:tc>
                <a:tc>
                  <a:txBody>
                    <a:bodyPr/>
                    <a:lstStyle/>
                    <a:p>
                      <a:pPr marR="45718" indent="0" algn="ctr">
                        <a:spcBef>
                          <a:spcPts val="1000"/>
                        </a:spcBef>
                        <a:defRPr sz="1800" spc="0"/>
                      </a:pPr>
                      <a:r>
                        <a:rPr sz="2200" spc="19">
                          <a:solidFill>
                            <a:srgbClr val="EE220C"/>
                          </a:solidFill>
                        </a:rPr>
                        <a:t>Good</a:t>
                      </a:r>
                    </a:p>
                  </a:txBody>
                  <a:tcPr marL="0" marR="0" marT="0" marB="0" anchor="ctr" horzOverflow="overflow">
                    <a:solidFill>
                      <a:srgbClr val="E3E5E8"/>
                    </a:solidFill>
                  </a:tcPr>
                </a:tc>
              </a:tr>
            </a:tbl>
          </a:graphicData>
        </a:graphic>
      </p:graphicFrame>
      <p:sp>
        <p:nvSpPr>
          <p:cNvPr id="861" name="New"/>
          <p:cNvSpPr txBox="1"/>
          <p:nvPr/>
        </p:nvSpPr>
        <p:spPr>
          <a:xfrm>
            <a:off x="11180760" y="4070779"/>
            <a:ext cx="816683" cy="44068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lvl1pPr>
              <a:defRPr sz="2700">
                <a:solidFill>
                  <a:srgbClr val="FF2600"/>
                </a:solidFill>
              </a:defRPr>
            </a:lvl1pPr>
          </a:lstStyle>
          <a:p>
            <a:r>
              <a:t>New</a:t>
            </a:r>
          </a:p>
        </p:txBody>
      </p:sp>
      <p:sp>
        <p:nvSpPr>
          <p:cNvPr id="862" name="object 4"/>
          <p:cNvSpPr txBox="1"/>
          <p:nvPr/>
        </p:nvSpPr>
        <p:spPr>
          <a:xfrm>
            <a:off x="355600" y="139770"/>
            <a:ext cx="841375" cy="3048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12700">
              <a:spcBef>
                <a:spcPts val="100"/>
              </a:spcBef>
              <a:defRPr sz="2400" spc="120"/>
            </a:lvl1pPr>
          </a:lstStyle>
          <a:p>
            <a:r>
              <a:t>3.3.1</a:t>
            </a:r>
          </a:p>
        </p:txBody>
      </p:sp>
    </p:spTree>
  </p:cSld>
  <p:clrMapOvr>
    <a:masterClrMapping/>
  </p:clrMapOvr>
  <p:transition spd="med"/>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6" name="object 2"/>
          <p:cNvSpPr txBox="1"/>
          <p:nvPr/>
        </p:nvSpPr>
        <p:spPr>
          <a:xfrm>
            <a:off x="2209800" y="774700"/>
            <a:ext cx="8864845" cy="8382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indent="12700">
              <a:spcBef>
                <a:spcPts val="100"/>
              </a:spcBef>
              <a:defRPr sz="6600" spc="225"/>
            </a:pPr>
            <a:r>
              <a:t>Ethereum</a:t>
            </a:r>
            <a:r>
              <a:rPr sz="6000" spc="400"/>
              <a:t>の処理の流れ</a:t>
            </a:r>
          </a:p>
        </p:txBody>
      </p:sp>
      <p:sp>
        <p:nvSpPr>
          <p:cNvPr id="867" name="object 4"/>
          <p:cNvSpPr txBox="1">
            <a:spLocks noGrp="1"/>
          </p:cNvSpPr>
          <p:nvPr>
            <p:ph type="sldNum" sz="quarter" idx="4294967295"/>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spcBef>
                <a:spcPts val="700"/>
              </a:spcBef>
            </a:lvl1pPr>
          </a:lstStyle>
          <a:p>
            <a:fld id="{86CB4B4D-7CA3-9044-876B-883B54F8677D}" type="slidenum">
              <a:t>84</a:t>
            </a:fld>
            <a:endParaRPr/>
          </a:p>
        </p:txBody>
      </p:sp>
      <p:sp>
        <p:nvSpPr>
          <p:cNvPr id="868" name="object 3"/>
          <p:cNvSpPr txBox="1"/>
          <p:nvPr/>
        </p:nvSpPr>
        <p:spPr>
          <a:xfrm>
            <a:off x="2208240" y="3906399"/>
            <a:ext cx="8558601" cy="194080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R="5080" indent="381000" algn="ctr">
              <a:lnSpc>
                <a:spcPct val="125800"/>
              </a:lnSpc>
              <a:defRPr sz="5500"/>
            </a:pPr>
            <a:r>
              <a:t>ブロックチェ</a:t>
            </a:r>
            <a:r>
              <a:rPr spc="-330"/>
              <a:t>ー</a:t>
            </a:r>
            <a:r>
              <a:t>ン上の </a:t>
            </a:r>
          </a:p>
          <a:p>
            <a:pPr marR="5080" indent="381000" algn="ctr">
              <a:lnSpc>
                <a:spcPct val="125800"/>
              </a:lnSpc>
              <a:defRPr sz="5500"/>
            </a:pPr>
            <a:r>
              <a:t>コントラクトを実行する</a:t>
            </a:r>
          </a:p>
        </p:txBody>
      </p:sp>
      <p:sp>
        <p:nvSpPr>
          <p:cNvPr id="869" name="object 4"/>
          <p:cNvSpPr txBox="1"/>
          <p:nvPr/>
        </p:nvSpPr>
        <p:spPr>
          <a:xfrm>
            <a:off x="355600" y="139770"/>
            <a:ext cx="841375" cy="3048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12700">
              <a:spcBef>
                <a:spcPts val="100"/>
              </a:spcBef>
              <a:defRPr sz="2400" spc="120"/>
            </a:lvl1pPr>
          </a:lstStyle>
          <a:p>
            <a:r>
              <a:t>3.3.2</a:t>
            </a:r>
          </a:p>
        </p:txBody>
      </p:sp>
    </p:spTree>
  </p:cSld>
  <p:clrMapOvr>
    <a:masterClrMapping/>
  </p:clrMapOvr>
  <p:transition spd="med"/>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3" name="object 2"/>
          <p:cNvSpPr txBox="1">
            <a:spLocks noGrp="1"/>
          </p:cNvSpPr>
          <p:nvPr>
            <p:ph type="title"/>
          </p:nvPr>
        </p:nvSpPr>
        <p:spPr>
          <a:xfrm>
            <a:off x="1536700" y="838200"/>
            <a:ext cx="9931400" cy="939800"/>
          </a:xfrm>
          <a:prstGeom prst="rect">
            <a:avLst/>
          </a:prstGeom>
        </p:spPr>
        <p:txBody>
          <a:bodyPr/>
          <a:lstStyle>
            <a:lvl1pPr indent="12700" algn="ctr">
              <a:spcBef>
                <a:spcPts val="100"/>
              </a:spcBef>
            </a:lvl1pPr>
          </a:lstStyle>
          <a:p>
            <a:r>
              <a:t>トランザクションを発行する</a:t>
            </a:r>
          </a:p>
        </p:txBody>
      </p:sp>
      <p:sp>
        <p:nvSpPr>
          <p:cNvPr id="874" name="object 3"/>
          <p:cNvSpPr/>
          <p:nvPr/>
        </p:nvSpPr>
        <p:spPr>
          <a:xfrm>
            <a:off x="5602287" y="3166666"/>
            <a:ext cx="1800227" cy="1587501"/>
          </a:xfrm>
          <a:custGeom>
            <a:avLst/>
            <a:gdLst/>
            <a:ahLst/>
            <a:cxnLst>
              <a:cxn ang="0">
                <a:pos x="wd2" y="hd2"/>
              </a:cxn>
              <a:cxn ang="5400000">
                <a:pos x="wd2" y="hd2"/>
              </a:cxn>
              <a:cxn ang="10800000">
                <a:pos x="wd2" y="hd2"/>
              </a:cxn>
              <a:cxn ang="16200000">
                <a:pos x="wd2" y="hd2"/>
              </a:cxn>
            </a:cxnLst>
            <a:rect l="0" t="0" r="r" b="b"/>
            <a:pathLst>
              <a:path w="21600" h="21600" extrusionOk="0">
                <a:moveTo>
                  <a:pt x="16413" y="0"/>
                </a:moveTo>
                <a:lnTo>
                  <a:pt x="5210" y="0"/>
                </a:lnTo>
                <a:lnTo>
                  <a:pt x="4388" y="2"/>
                </a:lnTo>
                <a:lnTo>
                  <a:pt x="3709" y="18"/>
                </a:lnTo>
                <a:lnTo>
                  <a:pt x="3134" y="62"/>
                </a:lnTo>
                <a:lnTo>
                  <a:pt x="2625" y="148"/>
                </a:lnTo>
                <a:lnTo>
                  <a:pt x="2143" y="288"/>
                </a:lnTo>
                <a:lnTo>
                  <a:pt x="1640" y="554"/>
                </a:lnTo>
                <a:lnTo>
                  <a:pt x="1191" y="912"/>
                </a:lnTo>
                <a:lnTo>
                  <a:pt x="804" y="1350"/>
                </a:lnTo>
                <a:lnTo>
                  <a:pt x="489" y="1860"/>
                </a:lnTo>
                <a:lnTo>
                  <a:pt x="254" y="2430"/>
                </a:lnTo>
                <a:lnTo>
                  <a:pt x="130" y="2976"/>
                </a:lnTo>
                <a:lnTo>
                  <a:pt x="55" y="3554"/>
                </a:lnTo>
                <a:lnTo>
                  <a:pt x="16" y="4200"/>
                </a:lnTo>
                <a:lnTo>
                  <a:pt x="2" y="4962"/>
                </a:lnTo>
                <a:lnTo>
                  <a:pt x="0" y="5882"/>
                </a:lnTo>
                <a:lnTo>
                  <a:pt x="0" y="15718"/>
                </a:lnTo>
                <a:lnTo>
                  <a:pt x="2" y="16624"/>
                </a:lnTo>
                <a:lnTo>
                  <a:pt x="16" y="17394"/>
                </a:lnTo>
                <a:lnTo>
                  <a:pt x="55" y="18048"/>
                </a:lnTo>
                <a:lnTo>
                  <a:pt x="130" y="18624"/>
                </a:lnTo>
                <a:lnTo>
                  <a:pt x="254" y="19170"/>
                </a:lnTo>
                <a:lnTo>
                  <a:pt x="489" y="19740"/>
                </a:lnTo>
                <a:lnTo>
                  <a:pt x="804" y="20250"/>
                </a:lnTo>
                <a:lnTo>
                  <a:pt x="1191" y="20688"/>
                </a:lnTo>
                <a:lnTo>
                  <a:pt x="1640" y="21045"/>
                </a:lnTo>
                <a:lnTo>
                  <a:pt x="2143" y="21312"/>
                </a:lnTo>
                <a:lnTo>
                  <a:pt x="2624" y="21452"/>
                </a:lnTo>
                <a:lnTo>
                  <a:pt x="3132" y="21538"/>
                </a:lnTo>
                <a:lnTo>
                  <a:pt x="3704" y="21582"/>
                </a:lnTo>
                <a:lnTo>
                  <a:pt x="4376" y="21598"/>
                </a:lnTo>
                <a:lnTo>
                  <a:pt x="5187" y="21600"/>
                </a:lnTo>
                <a:lnTo>
                  <a:pt x="16390" y="21600"/>
                </a:lnTo>
                <a:lnTo>
                  <a:pt x="17212" y="21598"/>
                </a:lnTo>
                <a:lnTo>
                  <a:pt x="17891" y="21582"/>
                </a:lnTo>
                <a:lnTo>
                  <a:pt x="18466" y="21538"/>
                </a:lnTo>
                <a:lnTo>
                  <a:pt x="18975" y="21452"/>
                </a:lnTo>
                <a:lnTo>
                  <a:pt x="19457" y="21312"/>
                </a:lnTo>
                <a:lnTo>
                  <a:pt x="19960" y="21045"/>
                </a:lnTo>
                <a:lnTo>
                  <a:pt x="20409" y="20688"/>
                </a:lnTo>
                <a:lnTo>
                  <a:pt x="20796" y="20250"/>
                </a:lnTo>
                <a:lnTo>
                  <a:pt x="21111" y="19740"/>
                </a:lnTo>
                <a:lnTo>
                  <a:pt x="21346" y="19170"/>
                </a:lnTo>
                <a:lnTo>
                  <a:pt x="21470" y="18624"/>
                </a:lnTo>
                <a:lnTo>
                  <a:pt x="21545" y="18046"/>
                </a:lnTo>
                <a:lnTo>
                  <a:pt x="21584" y="17400"/>
                </a:lnTo>
                <a:lnTo>
                  <a:pt x="21598" y="16637"/>
                </a:lnTo>
                <a:lnTo>
                  <a:pt x="21600" y="15718"/>
                </a:lnTo>
                <a:lnTo>
                  <a:pt x="21600" y="5882"/>
                </a:lnTo>
                <a:lnTo>
                  <a:pt x="21598" y="4976"/>
                </a:lnTo>
                <a:lnTo>
                  <a:pt x="21584" y="4206"/>
                </a:lnTo>
                <a:lnTo>
                  <a:pt x="21545" y="3552"/>
                </a:lnTo>
                <a:lnTo>
                  <a:pt x="21470" y="2976"/>
                </a:lnTo>
                <a:lnTo>
                  <a:pt x="21346" y="2430"/>
                </a:lnTo>
                <a:lnTo>
                  <a:pt x="21111" y="1860"/>
                </a:lnTo>
                <a:lnTo>
                  <a:pt x="20796" y="1350"/>
                </a:lnTo>
                <a:lnTo>
                  <a:pt x="20409" y="912"/>
                </a:lnTo>
                <a:lnTo>
                  <a:pt x="19960" y="554"/>
                </a:lnTo>
                <a:lnTo>
                  <a:pt x="19457" y="288"/>
                </a:lnTo>
                <a:lnTo>
                  <a:pt x="18976" y="148"/>
                </a:lnTo>
                <a:lnTo>
                  <a:pt x="18468" y="62"/>
                </a:lnTo>
                <a:lnTo>
                  <a:pt x="17896" y="18"/>
                </a:lnTo>
                <a:lnTo>
                  <a:pt x="17224" y="2"/>
                </a:lnTo>
                <a:lnTo>
                  <a:pt x="16413" y="0"/>
                </a:lnTo>
                <a:close/>
              </a:path>
            </a:pathLst>
          </a:custGeom>
          <a:solidFill>
            <a:srgbClr val="0076BA"/>
          </a:solidFill>
          <a:ln w="12700">
            <a:miter lim="400000"/>
          </a:ln>
        </p:spPr>
        <p:txBody>
          <a:bodyPr lIns="45718" tIns="45718" rIns="45718" bIns="45718"/>
          <a:lstStyle/>
          <a:p>
            <a:endParaRPr/>
          </a:p>
        </p:txBody>
      </p:sp>
      <p:sp>
        <p:nvSpPr>
          <p:cNvPr id="875" name="object 4"/>
          <p:cNvSpPr txBox="1"/>
          <p:nvPr/>
        </p:nvSpPr>
        <p:spPr>
          <a:xfrm>
            <a:off x="6108700" y="3644900"/>
            <a:ext cx="797560" cy="5080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12700">
              <a:spcBef>
                <a:spcPts val="100"/>
              </a:spcBef>
              <a:defRPr sz="4000" spc="465">
                <a:solidFill>
                  <a:srgbClr val="FFFFFF"/>
                </a:solidFill>
              </a:defRPr>
            </a:lvl1pPr>
          </a:lstStyle>
          <a:p>
            <a:r>
              <a:t>TX</a:t>
            </a:r>
          </a:p>
        </p:txBody>
      </p:sp>
      <p:sp>
        <p:nvSpPr>
          <p:cNvPr id="876" name="object 6"/>
          <p:cNvSpPr txBox="1">
            <a:spLocks noGrp="1"/>
          </p:cNvSpPr>
          <p:nvPr>
            <p:ph type="sldNum" sz="quarter" idx="4294967295"/>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spcBef>
                <a:spcPts val="700"/>
              </a:spcBef>
            </a:lvl1pPr>
          </a:lstStyle>
          <a:p>
            <a:fld id="{86CB4B4D-7CA3-9044-876B-883B54F8677D}" type="slidenum">
              <a:t>85</a:t>
            </a:fld>
            <a:endParaRPr/>
          </a:p>
        </p:txBody>
      </p:sp>
      <p:sp>
        <p:nvSpPr>
          <p:cNvPr id="877" name="object 5"/>
          <p:cNvSpPr txBox="1"/>
          <p:nvPr/>
        </p:nvSpPr>
        <p:spPr>
          <a:xfrm>
            <a:off x="1485897" y="5562600"/>
            <a:ext cx="9857745" cy="15494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283208" indent="-271145">
              <a:spcBef>
                <a:spcPts val="1300"/>
              </a:spcBef>
              <a:buSzPct val="97500"/>
              <a:buChar char="•"/>
              <a:tabLst>
                <a:tab pos="279400" algn="l"/>
                <a:tab pos="1943100" algn="l"/>
              </a:tabLst>
              <a:defRPr sz="4400" spc="170"/>
            </a:pPr>
            <a:r>
              <a:t>To</a:t>
            </a:r>
            <a:r>
              <a:rPr sz="4000"/>
              <a:t>　　</a:t>
            </a:r>
            <a:r>
              <a:rPr sz="4000" spc="-200">
                <a:latin typeface="游ゴシック体 ボールド"/>
                <a:ea typeface="游ゴシック体 ボールド"/>
                <a:cs typeface="游ゴシック体 ボールド"/>
                <a:sym typeface="游ゴシック体 ボールド"/>
              </a:rPr>
              <a:t>:</a:t>
            </a:r>
            <a:r>
              <a:rPr sz="4000" spc="155">
                <a:latin typeface="游ゴシック体 ボールド"/>
                <a:ea typeface="游ゴシック体 ボールド"/>
                <a:cs typeface="游ゴシック体 ボールド"/>
                <a:sym typeface="游ゴシック体 ボールド"/>
              </a:rPr>
              <a:t> </a:t>
            </a:r>
            <a:r>
              <a:rPr sz="4000" spc="0">
                <a:latin typeface="游ゴシック体 ボールド"/>
                <a:ea typeface="游ゴシック体 ボールド"/>
                <a:cs typeface="游ゴシック体 ボールド"/>
                <a:sym typeface="游ゴシック体 ボールド"/>
              </a:rPr>
              <a:t>実行するコントラクトのアド</a:t>
            </a:r>
            <a:r>
              <a:rPr sz="4000" spc="-240">
                <a:latin typeface="游ゴシック体 ボールド"/>
                <a:ea typeface="游ゴシック体 ボールド"/>
                <a:cs typeface="游ゴシック体 ボールド"/>
                <a:sym typeface="游ゴシック体 ボールド"/>
              </a:rPr>
              <a:t>レ</a:t>
            </a:r>
            <a:r>
              <a:rPr sz="4000" spc="0">
                <a:latin typeface="游ゴシック体 ボールド"/>
                <a:ea typeface="游ゴシック体 ボールド"/>
                <a:cs typeface="游ゴシック体 ボールド"/>
                <a:sym typeface="游ゴシック体 ボールド"/>
              </a:rPr>
              <a:t>ス</a:t>
            </a:r>
            <a:endParaRPr sz="4000" spc="154">
              <a:latin typeface="游ゴシック体 ボールド"/>
              <a:ea typeface="游ゴシック体 ボールド"/>
              <a:cs typeface="游ゴシック体 ボールド"/>
              <a:sym typeface="游ゴシック体 ボールド"/>
            </a:endParaRPr>
          </a:p>
          <a:p>
            <a:pPr marL="283208" indent="-271145">
              <a:spcBef>
                <a:spcPts val="1200"/>
              </a:spcBef>
              <a:buSzPct val="97500"/>
              <a:buChar char="•"/>
              <a:tabLst>
                <a:tab pos="279400" algn="l"/>
                <a:tab pos="1879600" algn="l"/>
              </a:tabLst>
              <a:defRPr sz="4400" spc="305"/>
            </a:pPr>
            <a:r>
              <a:t>Data</a:t>
            </a:r>
            <a:r>
              <a:rPr sz="4000" spc="305"/>
              <a:t>	</a:t>
            </a:r>
            <a:r>
              <a:rPr sz="4000" spc="-200">
                <a:latin typeface="游ゴシック体 ボールド"/>
                <a:ea typeface="游ゴシック体 ボールド"/>
                <a:cs typeface="游ゴシック体 ボールド"/>
                <a:sym typeface="游ゴシック体 ボールド"/>
              </a:rPr>
              <a:t>:</a:t>
            </a:r>
            <a:r>
              <a:rPr sz="4000" spc="225">
                <a:latin typeface="游ゴシック体 ボールド"/>
                <a:ea typeface="游ゴシック体 ボールド"/>
                <a:cs typeface="游ゴシック体 ボールド"/>
                <a:sym typeface="游ゴシック体 ボールド"/>
              </a:rPr>
              <a:t> </a:t>
            </a:r>
            <a:r>
              <a:rPr sz="4000" spc="0">
                <a:latin typeface="游ゴシック体 ボールド"/>
                <a:ea typeface="游ゴシック体 ボールド"/>
                <a:cs typeface="游ゴシック体 ボールド"/>
                <a:sym typeface="游ゴシック体 ボールド"/>
              </a:rPr>
              <a:t>コントラクトに渡す情報</a:t>
            </a:r>
          </a:p>
        </p:txBody>
      </p:sp>
      <p:sp>
        <p:nvSpPr>
          <p:cNvPr id="878" name="object 4"/>
          <p:cNvSpPr txBox="1"/>
          <p:nvPr/>
        </p:nvSpPr>
        <p:spPr>
          <a:xfrm>
            <a:off x="355600" y="139770"/>
            <a:ext cx="841375" cy="3048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12700">
              <a:spcBef>
                <a:spcPts val="100"/>
              </a:spcBef>
              <a:defRPr sz="2400" spc="120"/>
            </a:lvl1pPr>
          </a:lstStyle>
          <a:p>
            <a:r>
              <a:t>3.3.2</a:t>
            </a:r>
          </a:p>
        </p:txBody>
      </p:sp>
    </p:spTree>
  </p:cSld>
  <p:clrMapOvr>
    <a:masterClrMapping/>
  </p:clrMapOvr>
  <p:transition spd="med"/>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2" name="object 2"/>
          <p:cNvSpPr txBox="1">
            <a:spLocks noGrp="1"/>
          </p:cNvSpPr>
          <p:nvPr>
            <p:ph type="ctrTitle"/>
          </p:nvPr>
        </p:nvSpPr>
        <p:spPr>
          <a:prstGeom prst="rect">
            <a:avLst/>
          </a:prstGeom>
        </p:spPr>
        <p:txBody>
          <a:bodyPr/>
          <a:lstStyle>
            <a:lvl1pPr indent="12700" algn="ctr">
              <a:spcBef>
                <a:spcPts val="100"/>
              </a:spcBef>
            </a:lvl1pPr>
          </a:lstStyle>
          <a:p>
            <a:r>
              <a:t>ネットワークに伝達する</a:t>
            </a:r>
          </a:p>
        </p:txBody>
      </p:sp>
      <p:sp>
        <p:nvSpPr>
          <p:cNvPr id="883" name="object 3"/>
          <p:cNvSpPr/>
          <p:nvPr/>
        </p:nvSpPr>
        <p:spPr>
          <a:xfrm>
            <a:off x="663041" y="4730750"/>
            <a:ext cx="1800226" cy="1587501"/>
          </a:xfrm>
          <a:custGeom>
            <a:avLst/>
            <a:gdLst/>
            <a:ahLst/>
            <a:cxnLst>
              <a:cxn ang="0">
                <a:pos x="wd2" y="hd2"/>
              </a:cxn>
              <a:cxn ang="5400000">
                <a:pos x="wd2" y="hd2"/>
              </a:cxn>
              <a:cxn ang="10800000">
                <a:pos x="wd2" y="hd2"/>
              </a:cxn>
              <a:cxn ang="16200000">
                <a:pos x="wd2" y="hd2"/>
              </a:cxn>
            </a:cxnLst>
            <a:rect l="0" t="0" r="r" b="b"/>
            <a:pathLst>
              <a:path w="21600" h="21600" extrusionOk="0">
                <a:moveTo>
                  <a:pt x="16413" y="0"/>
                </a:moveTo>
                <a:lnTo>
                  <a:pt x="5210" y="0"/>
                </a:lnTo>
                <a:lnTo>
                  <a:pt x="4388" y="2"/>
                </a:lnTo>
                <a:lnTo>
                  <a:pt x="3709" y="18"/>
                </a:lnTo>
                <a:lnTo>
                  <a:pt x="3134" y="62"/>
                </a:lnTo>
                <a:lnTo>
                  <a:pt x="2625" y="148"/>
                </a:lnTo>
                <a:lnTo>
                  <a:pt x="2143" y="288"/>
                </a:lnTo>
                <a:lnTo>
                  <a:pt x="1640" y="554"/>
                </a:lnTo>
                <a:lnTo>
                  <a:pt x="1191" y="912"/>
                </a:lnTo>
                <a:lnTo>
                  <a:pt x="804" y="1350"/>
                </a:lnTo>
                <a:lnTo>
                  <a:pt x="489" y="1860"/>
                </a:lnTo>
                <a:lnTo>
                  <a:pt x="254" y="2430"/>
                </a:lnTo>
                <a:lnTo>
                  <a:pt x="130" y="2976"/>
                </a:lnTo>
                <a:lnTo>
                  <a:pt x="55" y="3554"/>
                </a:lnTo>
                <a:lnTo>
                  <a:pt x="16" y="4200"/>
                </a:lnTo>
                <a:lnTo>
                  <a:pt x="2" y="4962"/>
                </a:lnTo>
                <a:lnTo>
                  <a:pt x="0" y="5882"/>
                </a:lnTo>
                <a:lnTo>
                  <a:pt x="0" y="15718"/>
                </a:lnTo>
                <a:lnTo>
                  <a:pt x="2" y="16624"/>
                </a:lnTo>
                <a:lnTo>
                  <a:pt x="16" y="17394"/>
                </a:lnTo>
                <a:lnTo>
                  <a:pt x="55" y="18048"/>
                </a:lnTo>
                <a:lnTo>
                  <a:pt x="130" y="18624"/>
                </a:lnTo>
                <a:lnTo>
                  <a:pt x="254" y="19170"/>
                </a:lnTo>
                <a:lnTo>
                  <a:pt x="489" y="19740"/>
                </a:lnTo>
                <a:lnTo>
                  <a:pt x="804" y="20250"/>
                </a:lnTo>
                <a:lnTo>
                  <a:pt x="1191" y="20688"/>
                </a:lnTo>
                <a:lnTo>
                  <a:pt x="1640" y="21046"/>
                </a:lnTo>
                <a:lnTo>
                  <a:pt x="2143" y="21312"/>
                </a:lnTo>
                <a:lnTo>
                  <a:pt x="2624" y="21452"/>
                </a:lnTo>
                <a:lnTo>
                  <a:pt x="3132" y="21538"/>
                </a:lnTo>
                <a:lnTo>
                  <a:pt x="3704" y="21582"/>
                </a:lnTo>
                <a:lnTo>
                  <a:pt x="4376" y="21598"/>
                </a:lnTo>
                <a:lnTo>
                  <a:pt x="5187" y="21600"/>
                </a:lnTo>
                <a:lnTo>
                  <a:pt x="16390" y="21600"/>
                </a:lnTo>
                <a:lnTo>
                  <a:pt x="17212" y="21598"/>
                </a:lnTo>
                <a:lnTo>
                  <a:pt x="17891" y="21582"/>
                </a:lnTo>
                <a:lnTo>
                  <a:pt x="18466" y="21538"/>
                </a:lnTo>
                <a:lnTo>
                  <a:pt x="18975" y="21452"/>
                </a:lnTo>
                <a:lnTo>
                  <a:pt x="19457" y="21312"/>
                </a:lnTo>
                <a:lnTo>
                  <a:pt x="19960" y="21046"/>
                </a:lnTo>
                <a:lnTo>
                  <a:pt x="20409" y="20688"/>
                </a:lnTo>
                <a:lnTo>
                  <a:pt x="20796" y="20250"/>
                </a:lnTo>
                <a:lnTo>
                  <a:pt x="21111" y="19740"/>
                </a:lnTo>
                <a:lnTo>
                  <a:pt x="21346" y="19170"/>
                </a:lnTo>
                <a:lnTo>
                  <a:pt x="21470" y="18624"/>
                </a:lnTo>
                <a:lnTo>
                  <a:pt x="21545" y="18046"/>
                </a:lnTo>
                <a:lnTo>
                  <a:pt x="21584" y="17400"/>
                </a:lnTo>
                <a:lnTo>
                  <a:pt x="21598" y="16637"/>
                </a:lnTo>
                <a:lnTo>
                  <a:pt x="21600" y="15718"/>
                </a:lnTo>
                <a:lnTo>
                  <a:pt x="21600" y="5882"/>
                </a:lnTo>
                <a:lnTo>
                  <a:pt x="21598" y="4976"/>
                </a:lnTo>
                <a:lnTo>
                  <a:pt x="21584" y="4206"/>
                </a:lnTo>
                <a:lnTo>
                  <a:pt x="21545" y="3552"/>
                </a:lnTo>
                <a:lnTo>
                  <a:pt x="21470" y="2976"/>
                </a:lnTo>
                <a:lnTo>
                  <a:pt x="21346" y="2430"/>
                </a:lnTo>
                <a:lnTo>
                  <a:pt x="21111" y="1860"/>
                </a:lnTo>
                <a:lnTo>
                  <a:pt x="20796" y="1350"/>
                </a:lnTo>
                <a:lnTo>
                  <a:pt x="20409" y="912"/>
                </a:lnTo>
                <a:lnTo>
                  <a:pt x="19960" y="554"/>
                </a:lnTo>
                <a:lnTo>
                  <a:pt x="19457" y="288"/>
                </a:lnTo>
                <a:lnTo>
                  <a:pt x="18976" y="148"/>
                </a:lnTo>
                <a:lnTo>
                  <a:pt x="18468" y="62"/>
                </a:lnTo>
                <a:lnTo>
                  <a:pt x="17896" y="18"/>
                </a:lnTo>
                <a:lnTo>
                  <a:pt x="17224" y="2"/>
                </a:lnTo>
                <a:lnTo>
                  <a:pt x="16413" y="0"/>
                </a:lnTo>
                <a:close/>
              </a:path>
            </a:pathLst>
          </a:custGeom>
          <a:solidFill>
            <a:srgbClr val="0076BA"/>
          </a:solidFill>
          <a:ln w="12700">
            <a:miter lim="400000"/>
          </a:ln>
        </p:spPr>
        <p:txBody>
          <a:bodyPr lIns="45718" tIns="45718" rIns="45718" bIns="45718"/>
          <a:lstStyle/>
          <a:p>
            <a:endParaRPr/>
          </a:p>
        </p:txBody>
      </p:sp>
      <p:sp>
        <p:nvSpPr>
          <p:cNvPr id="884" name="object 4"/>
          <p:cNvSpPr txBox="1"/>
          <p:nvPr/>
        </p:nvSpPr>
        <p:spPr>
          <a:xfrm>
            <a:off x="1168400" y="5207000"/>
            <a:ext cx="797560" cy="5080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12700">
              <a:spcBef>
                <a:spcPts val="100"/>
              </a:spcBef>
              <a:defRPr sz="4000" spc="465">
                <a:solidFill>
                  <a:srgbClr val="FFFFFF"/>
                </a:solidFill>
              </a:defRPr>
            </a:lvl1pPr>
          </a:lstStyle>
          <a:p>
            <a:r>
              <a:t>TX</a:t>
            </a:r>
          </a:p>
        </p:txBody>
      </p:sp>
      <p:grpSp>
        <p:nvGrpSpPr>
          <p:cNvPr id="887" name="object 6"/>
          <p:cNvGrpSpPr/>
          <p:nvPr/>
        </p:nvGrpSpPr>
        <p:grpSpPr>
          <a:xfrm>
            <a:off x="2685410" y="5257799"/>
            <a:ext cx="1587508" cy="533404"/>
            <a:chOff x="-1" y="0"/>
            <a:chExt cx="1587506" cy="533403"/>
          </a:xfrm>
        </p:grpSpPr>
        <p:sp>
          <p:nvSpPr>
            <p:cNvPr id="885" name="object 7"/>
            <p:cNvSpPr/>
            <p:nvPr/>
          </p:nvSpPr>
          <p:spPr>
            <a:xfrm>
              <a:off x="-2" y="266700"/>
              <a:ext cx="1123956" cy="2"/>
            </a:xfrm>
            <a:prstGeom prst="line">
              <a:avLst/>
            </a:prstGeom>
            <a:noFill/>
            <a:ln w="139700" cap="flat">
              <a:solidFill>
                <a:srgbClr val="000000"/>
              </a:solidFill>
              <a:prstDash val="solid"/>
              <a:round/>
            </a:ln>
            <a:effectLst/>
          </p:spPr>
          <p:txBody>
            <a:bodyPr wrap="square" lIns="45718" tIns="45718" rIns="45718" bIns="45718" numCol="1" anchor="t">
              <a:noAutofit/>
            </a:bodyPr>
            <a:lstStyle/>
            <a:p>
              <a:endParaRPr/>
            </a:p>
          </p:txBody>
        </p:sp>
        <p:sp>
          <p:nvSpPr>
            <p:cNvPr id="886" name="object 8"/>
            <p:cNvSpPr/>
            <p:nvPr/>
          </p:nvSpPr>
          <p:spPr>
            <a:xfrm>
              <a:off x="1054102" y="-1"/>
              <a:ext cx="533404" cy="533404"/>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21600" y="10800"/>
                  </a:lnTo>
                  <a:lnTo>
                    <a:pt x="0" y="0"/>
                  </a:lnTo>
                  <a:close/>
                </a:path>
              </a:pathLst>
            </a:custGeom>
            <a:solidFill>
              <a:srgbClr val="000000"/>
            </a:solidFill>
            <a:ln w="12700" cap="flat">
              <a:noFill/>
              <a:miter lim="400000"/>
            </a:ln>
            <a:effectLst/>
          </p:spPr>
          <p:txBody>
            <a:bodyPr wrap="square" lIns="45718" tIns="45718" rIns="45718" bIns="45718" numCol="1" anchor="t">
              <a:noAutofit/>
            </a:bodyPr>
            <a:lstStyle/>
            <a:p>
              <a:endParaRPr/>
            </a:p>
          </p:txBody>
        </p:sp>
      </p:grpSp>
      <p:sp>
        <p:nvSpPr>
          <p:cNvPr id="888" name="object 9"/>
          <p:cNvSpPr txBox="1">
            <a:spLocks noGrp="1"/>
          </p:cNvSpPr>
          <p:nvPr>
            <p:ph type="sldNum" sz="quarter" idx="4294967295"/>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spcBef>
                <a:spcPts val="700"/>
              </a:spcBef>
            </a:lvl1pPr>
          </a:lstStyle>
          <a:p>
            <a:fld id="{86CB4B4D-7CA3-9044-876B-883B54F8677D}" type="slidenum">
              <a:t>86</a:t>
            </a:fld>
            <a:endParaRPr/>
          </a:p>
        </p:txBody>
      </p:sp>
      <p:pic>
        <p:nvPicPr>
          <p:cNvPr id="889" name="イラスト-ページ2 (6).png" descr="イラスト-ページ2 (6).png"/>
          <p:cNvPicPr>
            <a:picLocks noChangeAspect="1"/>
          </p:cNvPicPr>
          <p:nvPr/>
        </p:nvPicPr>
        <p:blipFill>
          <a:blip r:embed="rId3">
            <a:extLst/>
          </a:blip>
          <a:stretch>
            <a:fillRect/>
          </a:stretch>
        </p:blipFill>
        <p:spPr>
          <a:xfrm>
            <a:off x="4996815" y="2660698"/>
            <a:ext cx="5955224" cy="5689504"/>
          </a:xfrm>
          <a:prstGeom prst="rect">
            <a:avLst/>
          </a:prstGeom>
          <a:ln w="12700">
            <a:miter lim="400000"/>
          </a:ln>
        </p:spPr>
      </p:pic>
      <p:sp>
        <p:nvSpPr>
          <p:cNvPr id="890" name="object 4"/>
          <p:cNvSpPr txBox="1"/>
          <p:nvPr/>
        </p:nvSpPr>
        <p:spPr>
          <a:xfrm>
            <a:off x="355600" y="139770"/>
            <a:ext cx="841375" cy="3048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12700">
              <a:spcBef>
                <a:spcPts val="100"/>
              </a:spcBef>
              <a:defRPr sz="2400" spc="120"/>
            </a:lvl1pPr>
          </a:lstStyle>
          <a:p>
            <a:r>
              <a:t>3.3.2</a:t>
            </a:r>
          </a:p>
        </p:txBody>
      </p:sp>
    </p:spTree>
  </p:cSld>
  <p:clrMapOvr>
    <a:masterClrMapping/>
  </p:clrMapOvr>
  <p:transition spd="med"/>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4" name="object 3"/>
          <p:cNvSpPr txBox="1">
            <a:spLocks noGrp="1"/>
          </p:cNvSpPr>
          <p:nvPr>
            <p:ph type="title"/>
          </p:nvPr>
        </p:nvSpPr>
        <p:spPr>
          <a:xfrm>
            <a:off x="2247900" y="838200"/>
            <a:ext cx="8503920" cy="939800"/>
          </a:xfrm>
          <a:prstGeom prst="rect">
            <a:avLst/>
          </a:prstGeom>
        </p:spPr>
        <p:txBody>
          <a:bodyPr/>
          <a:lstStyle/>
          <a:p>
            <a:pPr indent="12700" algn="ctr">
              <a:spcBef>
                <a:spcPts val="100"/>
              </a:spcBef>
              <a:defRPr spc="-300"/>
            </a:pPr>
            <a:r>
              <a:t>マイ</a:t>
            </a:r>
            <a:r>
              <a:rPr spc="0"/>
              <a:t>ナーが</a:t>
            </a:r>
            <a:r>
              <a:rPr spc="-100"/>
              <a:t>T</a:t>
            </a:r>
            <a:r>
              <a:rPr spc="100"/>
              <a:t>xを処理する</a:t>
            </a:r>
          </a:p>
        </p:txBody>
      </p:sp>
      <p:sp>
        <p:nvSpPr>
          <p:cNvPr id="895" name="object 5"/>
          <p:cNvSpPr txBox="1">
            <a:spLocks noGrp="1"/>
          </p:cNvSpPr>
          <p:nvPr>
            <p:ph type="sldNum" sz="quarter" idx="4294967295"/>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spcBef>
                <a:spcPts val="700"/>
              </a:spcBef>
            </a:lvl1pPr>
          </a:lstStyle>
          <a:p>
            <a:fld id="{86CB4B4D-7CA3-9044-876B-883B54F8677D}" type="slidenum">
              <a:t>87</a:t>
            </a:fld>
            <a:endParaRPr/>
          </a:p>
        </p:txBody>
      </p:sp>
      <p:sp>
        <p:nvSpPr>
          <p:cNvPr id="896" name="object 4"/>
          <p:cNvSpPr txBox="1"/>
          <p:nvPr/>
        </p:nvSpPr>
        <p:spPr>
          <a:xfrm>
            <a:off x="723897" y="4851400"/>
            <a:ext cx="11734803" cy="24638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indent="12700">
              <a:spcBef>
                <a:spcPts val="1300"/>
              </a:spcBef>
              <a:defRPr sz="4000">
                <a:latin typeface="游ゴシック体 ボールド"/>
                <a:ea typeface="游ゴシック体 ボールド"/>
                <a:cs typeface="游ゴシック体 ボールド"/>
                <a:sym typeface="游ゴシック体 ボールド"/>
              </a:defRPr>
            </a:pPr>
            <a:r>
              <a:t>・実行するコードブロックチェ</a:t>
            </a:r>
            <a:r>
              <a:rPr spc="-240"/>
              <a:t>ー</a:t>
            </a:r>
            <a:r>
              <a:t>ン上から見つ</a:t>
            </a:r>
            <a:r>
              <a:rPr spc="-120"/>
              <a:t>け</a:t>
            </a:r>
            <a:r>
              <a:t>る</a:t>
            </a:r>
          </a:p>
          <a:p>
            <a:pPr indent="12700">
              <a:spcBef>
                <a:spcPts val="1200"/>
              </a:spcBef>
              <a:defRPr sz="4000" spc="200">
                <a:latin typeface="游ゴシック体 ボールド"/>
                <a:ea typeface="游ゴシック体 ボールド"/>
                <a:cs typeface="游ゴシック体 ボールド"/>
                <a:sym typeface="游ゴシック体 ボールド"/>
              </a:defRPr>
            </a:pPr>
            <a:r>
              <a:t>・コードを実行し、</a:t>
            </a:r>
            <a:r>
              <a:rPr sz="4400" spc="104">
                <a:latin typeface="+mj-lt"/>
                <a:ea typeface="+mj-ea"/>
                <a:cs typeface="+mj-cs"/>
                <a:sym typeface="游ゴシック体 ミディアム"/>
              </a:rPr>
              <a:t>AccountState</a:t>
            </a:r>
            <a:r>
              <a:t>を遷移させる</a:t>
            </a:r>
          </a:p>
          <a:p>
            <a:pPr indent="12700">
              <a:spcBef>
                <a:spcPts val="1200"/>
              </a:spcBef>
              <a:defRPr sz="4000" spc="175">
                <a:latin typeface="游ゴシック体 ボールド"/>
                <a:ea typeface="游ゴシック体 ボールド"/>
                <a:cs typeface="游ゴシック体 ボールド"/>
                <a:sym typeface="游ゴシック体 ボールド"/>
              </a:defRPr>
            </a:pPr>
            <a:r>
              <a:t>・</a:t>
            </a:r>
            <a:r>
              <a:rPr sz="4400" spc="90">
                <a:latin typeface="+mj-lt"/>
                <a:ea typeface="+mj-ea"/>
                <a:cs typeface="+mj-cs"/>
                <a:sym typeface="游ゴシック体 ミディアム"/>
              </a:rPr>
              <a:t>WorldState</a:t>
            </a:r>
            <a:r>
              <a:t>を遷移させたブロックを作る</a:t>
            </a:r>
          </a:p>
        </p:txBody>
      </p:sp>
      <p:pic>
        <p:nvPicPr>
          <p:cNvPr id="897" name="イラスト-ページ3.png" descr="イラスト-ページ3.png"/>
          <p:cNvPicPr>
            <a:picLocks noChangeAspect="1"/>
          </p:cNvPicPr>
          <p:nvPr/>
        </p:nvPicPr>
        <p:blipFill>
          <a:blip r:embed="rId3">
            <a:extLst/>
          </a:blip>
          <a:stretch>
            <a:fillRect/>
          </a:stretch>
        </p:blipFill>
        <p:spPr>
          <a:xfrm>
            <a:off x="5839436" y="2457946"/>
            <a:ext cx="1432607" cy="1713510"/>
          </a:xfrm>
          <a:prstGeom prst="rect">
            <a:avLst/>
          </a:prstGeom>
          <a:ln w="12700">
            <a:miter lim="400000"/>
          </a:ln>
        </p:spPr>
      </p:pic>
      <p:sp>
        <p:nvSpPr>
          <p:cNvPr id="898" name="object 4"/>
          <p:cNvSpPr txBox="1"/>
          <p:nvPr/>
        </p:nvSpPr>
        <p:spPr>
          <a:xfrm>
            <a:off x="355600" y="139770"/>
            <a:ext cx="841375" cy="3048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12700">
              <a:spcBef>
                <a:spcPts val="100"/>
              </a:spcBef>
              <a:defRPr sz="2400" spc="120"/>
            </a:lvl1pPr>
          </a:lstStyle>
          <a:p>
            <a:r>
              <a:t>3.3.2</a:t>
            </a:r>
          </a:p>
        </p:txBody>
      </p:sp>
    </p:spTree>
  </p:cSld>
  <p:clrMapOvr>
    <a:masterClrMapping/>
  </p:clrMapOvr>
  <p:transition spd="med"/>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2" name="object 3"/>
          <p:cNvSpPr/>
          <p:nvPr/>
        </p:nvSpPr>
        <p:spPr>
          <a:xfrm>
            <a:off x="1598822" y="4483401"/>
            <a:ext cx="9840398" cy="770169"/>
          </a:xfrm>
          <a:prstGeom prst="rect">
            <a:avLst/>
          </a:prstGeom>
          <a:blipFill>
            <a:blip r:embed="rId3"/>
            <a:stretch>
              <a:fillRect/>
            </a:stretch>
          </a:blipFill>
          <a:ln w="12700">
            <a:miter lim="400000"/>
          </a:ln>
        </p:spPr>
        <p:txBody>
          <a:bodyPr lIns="45718" tIns="45718" rIns="45718" bIns="45718"/>
          <a:lstStyle/>
          <a:p>
            <a:endParaRPr/>
          </a:p>
        </p:txBody>
      </p:sp>
      <p:sp>
        <p:nvSpPr>
          <p:cNvPr id="903" name="object 7"/>
          <p:cNvSpPr txBox="1">
            <a:spLocks noGrp="1"/>
          </p:cNvSpPr>
          <p:nvPr>
            <p:ph type="sldNum" sz="quarter" idx="4294967295"/>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spcBef>
                <a:spcPts val="700"/>
              </a:spcBef>
            </a:lvl1pPr>
          </a:lstStyle>
          <a:p>
            <a:fld id="{86CB4B4D-7CA3-9044-876B-883B54F8677D}" type="slidenum">
              <a:t>88</a:t>
            </a:fld>
            <a:endParaRPr/>
          </a:p>
        </p:txBody>
      </p:sp>
      <p:sp>
        <p:nvSpPr>
          <p:cNvPr id="904" name="object 5"/>
          <p:cNvSpPr txBox="1"/>
          <p:nvPr/>
        </p:nvSpPr>
        <p:spPr>
          <a:xfrm>
            <a:off x="4811681" y="2676449"/>
            <a:ext cx="3835402" cy="17780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indent="12700">
              <a:spcBef>
                <a:spcPts val="3200"/>
              </a:spcBef>
              <a:defRPr sz="5000"/>
            </a:pPr>
            <a:r>
              <a:t>コードを探す</a:t>
            </a:r>
          </a:p>
          <a:p>
            <a:pPr indent="241300">
              <a:spcBef>
                <a:spcPts val="2500"/>
              </a:spcBef>
              <a:defRPr sz="4000">
                <a:solidFill>
                  <a:srgbClr val="EE220C"/>
                </a:solidFill>
              </a:defRPr>
            </a:pPr>
            <a:r>
              <a:t>発見！</a:t>
            </a:r>
          </a:p>
        </p:txBody>
      </p:sp>
      <p:sp>
        <p:nvSpPr>
          <p:cNvPr id="905" name="object 6"/>
          <p:cNvSpPr txBox="1">
            <a:spLocks noGrp="1"/>
          </p:cNvSpPr>
          <p:nvPr>
            <p:ph type="title"/>
          </p:nvPr>
        </p:nvSpPr>
        <p:spPr>
          <a:xfrm>
            <a:off x="2247900" y="838200"/>
            <a:ext cx="8503920" cy="939800"/>
          </a:xfrm>
          <a:prstGeom prst="rect">
            <a:avLst/>
          </a:prstGeom>
        </p:spPr>
        <p:txBody>
          <a:bodyPr/>
          <a:lstStyle/>
          <a:p>
            <a:pPr indent="12700" algn="ctr">
              <a:spcBef>
                <a:spcPts val="100"/>
              </a:spcBef>
              <a:defRPr spc="-300"/>
            </a:pPr>
            <a:r>
              <a:t>マイ</a:t>
            </a:r>
            <a:r>
              <a:rPr spc="0"/>
              <a:t>ナーが</a:t>
            </a:r>
            <a:r>
              <a:rPr spc="-100"/>
              <a:t>T</a:t>
            </a:r>
            <a:r>
              <a:rPr spc="100"/>
              <a:t>xを処理する</a:t>
            </a:r>
          </a:p>
        </p:txBody>
      </p:sp>
      <p:pic>
        <p:nvPicPr>
          <p:cNvPr id="906" name="イラスト-ページ3.png" descr="イラスト-ページ3.png"/>
          <p:cNvPicPr>
            <a:picLocks noChangeAspect="1"/>
          </p:cNvPicPr>
          <p:nvPr/>
        </p:nvPicPr>
        <p:blipFill>
          <a:blip r:embed="rId4">
            <a:extLst/>
          </a:blip>
          <a:stretch>
            <a:fillRect/>
          </a:stretch>
        </p:blipFill>
        <p:spPr>
          <a:xfrm>
            <a:off x="1744529" y="2260600"/>
            <a:ext cx="1432607" cy="1713509"/>
          </a:xfrm>
          <a:prstGeom prst="rect">
            <a:avLst/>
          </a:prstGeom>
          <a:ln w="12700">
            <a:miter lim="400000"/>
          </a:ln>
        </p:spPr>
      </p:pic>
      <p:graphicFrame>
        <p:nvGraphicFramePr>
          <p:cNvPr id="907" name="object 4"/>
          <p:cNvGraphicFramePr/>
          <p:nvPr/>
        </p:nvGraphicFramePr>
        <p:xfrm>
          <a:off x="2133600" y="5892800"/>
          <a:ext cx="9020808" cy="3058458"/>
        </p:xfrm>
        <a:graphic>
          <a:graphicData uri="http://schemas.openxmlformats.org/drawingml/2006/table">
            <a:tbl>
              <a:tblPr>
                <a:tableStyleId>{4C3C2611-4C71-4FC5-86AE-919BDF0F9419}</a:tableStyleId>
              </a:tblPr>
              <a:tblGrid>
                <a:gridCol w="1804035"/>
                <a:gridCol w="1748789"/>
                <a:gridCol w="1757045"/>
                <a:gridCol w="1875789"/>
                <a:gridCol w="1835150"/>
              </a:tblGrid>
              <a:tr h="611695">
                <a:tc>
                  <a:txBody>
                    <a:bodyPr/>
                    <a:lstStyle/>
                    <a:p>
                      <a:pPr indent="8252" algn="ctr">
                        <a:spcBef>
                          <a:spcPts val="1000"/>
                        </a:spcBef>
                        <a:defRPr sz="2200" spc="0">
                          <a:solidFill>
                            <a:srgbClr val="FFFFFF"/>
                          </a:solidFill>
                        </a:defRPr>
                      </a:pPr>
                      <a:r>
                        <a:t>アド</a:t>
                      </a:r>
                      <a:r>
                        <a:rPr spc="-135"/>
                        <a:t>レ</a:t>
                      </a:r>
                      <a:r>
                        <a:t>ス</a:t>
                      </a:r>
                    </a:p>
                  </a:txBody>
                  <a:tcPr marL="0" marR="0" marT="0" marB="0" anchor="ctr" horzOverflow="overflow">
                    <a:solidFill>
                      <a:srgbClr val="004D80"/>
                    </a:solidFill>
                  </a:tcPr>
                </a:tc>
                <a:tc>
                  <a:txBody>
                    <a:bodyPr/>
                    <a:lstStyle/>
                    <a:p>
                      <a:pPr indent="0" algn="ctr">
                        <a:spcBef>
                          <a:spcPts val="1000"/>
                        </a:spcBef>
                        <a:defRPr sz="1800" spc="0"/>
                      </a:pPr>
                      <a:r>
                        <a:rPr sz="2200" spc="150">
                          <a:solidFill>
                            <a:srgbClr val="FFFFFF"/>
                          </a:solidFill>
                        </a:rPr>
                        <a:t>Nonce</a:t>
                      </a:r>
                    </a:p>
                  </a:txBody>
                  <a:tcPr marL="0" marR="0" marT="0" marB="0" anchor="ctr" horzOverflow="overflow">
                    <a:solidFill>
                      <a:srgbClr val="004D80"/>
                    </a:solidFill>
                  </a:tcPr>
                </a:tc>
                <a:tc>
                  <a:txBody>
                    <a:bodyPr/>
                    <a:lstStyle/>
                    <a:p>
                      <a:pPr indent="0" algn="ctr">
                        <a:spcBef>
                          <a:spcPts val="1000"/>
                        </a:spcBef>
                        <a:defRPr sz="1800" spc="0"/>
                      </a:pPr>
                      <a:r>
                        <a:rPr sz="2200" spc="150">
                          <a:solidFill>
                            <a:srgbClr val="FFFFFF"/>
                          </a:solidFill>
                        </a:rPr>
                        <a:t>Balance</a:t>
                      </a:r>
                    </a:p>
                  </a:txBody>
                  <a:tcPr marL="0" marR="0" marT="0" marB="0" anchor="ctr" horzOverflow="overflow">
                    <a:solidFill>
                      <a:srgbClr val="004D80"/>
                    </a:solidFill>
                  </a:tcPr>
                </a:tc>
                <a:tc>
                  <a:txBody>
                    <a:bodyPr/>
                    <a:lstStyle/>
                    <a:p>
                      <a:pPr indent="122554" algn="ctr">
                        <a:spcBef>
                          <a:spcPts val="1000"/>
                        </a:spcBef>
                        <a:defRPr sz="2200" spc="158">
                          <a:solidFill>
                            <a:srgbClr val="FFFFFF"/>
                          </a:solidFill>
                        </a:defRPr>
                      </a:pPr>
                      <a:r>
                        <a:t>code</a:t>
                      </a:r>
                      <a:r>
                        <a:rPr spc="90"/>
                        <a:t> </a:t>
                      </a:r>
                      <a:r>
                        <a:rPr spc="195"/>
                        <a:t>Hash</a:t>
                      </a:r>
                    </a:p>
                  </a:txBody>
                  <a:tcPr marL="0" marR="0" marT="0" marB="0" anchor="ctr" horzOverflow="overflow">
                    <a:solidFill>
                      <a:srgbClr val="004D80"/>
                    </a:solidFill>
                  </a:tcPr>
                </a:tc>
                <a:tc>
                  <a:txBody>
                    <a:bodyPr/>
                    <a:lstStyle/>
                    <a:p>
                      <a:pPr indent="0" algn="ctr">
                        <a:spcBef>
                          <a:spcPts val="1000"/>
                        </a:spcBef>
                        <a:defRPr sz="1800" spc="0"/>
                      </a:pPr>
                      <a:r>
                        <a:rPr sz="2200">
                          <a:solidFill>
                            <a:srgbClr val="FFFFFF"/>
                          </a:solidFill>
                        </a:rPr>
                        <a:t>その他</a:t>
                      </a:r>
                    </a:p>
                  </a:txBody>
                  <a:tcPr marL="0" marR="0" marT="0" marB="0" anchor="ctr" horzOverflow="overflow">
                    <a:solidFill>
                      <a:srgbClr val="004D80"/>
                    </a:solidFill>
                  </a:tcPr>
                </a:tc>
              </a:tr>
              <a:tr h="611695">
                <a:tc>
                  <a:txBody>
                    <a:bodyPr/>
                    <a:lstStyle/>
                    <a:p>
                      <a:pPr indent="0" algn="ctr">
                        <a:spcBef>
                          <a:spcPts val="1000"/>
                        </a:spcBef>
                        <a:defRPr sz="1800" spc="0"/>
                      </a:pPr>
                      <a:r>
                        <a:rPr sz="2200" spc="180">
                          <a:solidFill>
                            <a:srgbClr val="FFFFFF"/>
                          </a:solidFill>
                        </a:rPr>
                        <a:t>12345</a:t>
                      </a:r>
                    </a:p>
                  </a:txBody>
                  <a:tcPr marL="0" marR="0" marT="0" marB="0" anchor="ctr" horzOverflow="overflow">
                    <a:solidFill>
                      <a:srgbClr val="0076BA"/>
                    </a:solidFill>
                  </a:tcPr>
                </a:tc>
                <a:tc>
                  <a:txBody>
                    <a:bodyPr/>
                    <a:lstStyle/>
                    <a:p>
                      <a:pPr indent="0" algn="ctr">
                        <a:spcBef>
                          <a:spcPts val="1000"/>
                        </a:spcBef>
                        <a:defRPr sz="1800" spc="0"/>
                      </a:pPr>
                      <a:r>
                        <a:rPr sz="2200"/>
                        <a:t>1</a:t>
                      </a:r>
                    </a:p>
                  </a:txBody>
                  <a:tcPr marL="0" marR="0" marT="0" marB="0" anchor="ctr" horzOverflow="overflow"/>
                </a:tc>
                <a:tc>
                  <a:txBody>
                    <a:bodyPr/>
                    <a:lstStyle/>
                    <a:p>
                      <a:pPr indent="0" algn="ctr">
                        <a:spcBef>
                          <a:spcPts val="1000"/>
                        </a:spcBef>
                        <a:defRPr sz="1800" spc="0"/>
                      </a:pPr>
                      <a:r>
                        <a:rPr sz="2200" spc="145"/>
                        <a:t>10</a:t>
                      </a:r>
                    </a:p>
                  </a:txBody>
                  <a:tcPr marL="0" marR="0" marT="0" marB="0" anchor="ctr" horzOverflow="overflow"/>
                </a:tc>
                <a:tc>
                  <a:txBody>
                    <a:bodyPr/>
                    <a:lstStyle/>
                    <a:p>
                      <a:pPr indent="0" algn="ctr">
                        <a:spcBef>
                          <a:spcPts val="1000"/>
                        </a:spcBef>
                        <a:defRPr sz="1800" spc="0"/>
                      </a:pPr>
                      <a:r>
                        <a:rPr sz="2200" spc="114"/>
                        <a:t>1ef445g</a:t>
                      </a:r>
                    </a:p>
                  </a:txBody>
                  <a:tcPr marL="0" marR="0" marT="0" marB="0" anchor="ctr" horzOverflow="overflow"/>
                </a:tc>
                <a:tc>
                  <a:txBody>
                    <a:bodyPr/>
                    <a:lstStyle/>
                    <a:p>
                      <a:pPr indent="0">
                        <a:defRPr sz="2700" spc="0"/>
                      </a:pPr>
                      <a:endParaRPr/>
                    </a:p>
                  </a:txBody>
                  <a:tcPr marL="0" marR="0" marT="0" marB="0" anchor="ctr" horzOverflow="overflow"/>
                </a:tc>
              </a:tr>
              <a:tr h="611682">
                <a:tc>
                  <a:txBody>
                    <a:bodyPr/>
                    <a:lstStyle/>
                    <a:p>
                      <a:pPr marR="1270" indent="0" algn="ctr">
                        <a:spcBef>
                          <a:spcPts val="1000"/>
                        </a:spcBef>
                        <a:defRPr sz="1800" spc="0"/>
                      </a:pPr>
                      <a:r>
                        <a:rPr sz="2200" spc="204">
                          <a:solidFill>
                            <a:srgbClr val="FFFFFF"/>
                          </a:solidFill>
                        </a:rPr>
                        <a:t>abcdef</a:t>
                      </a:r>
                    </a:p>
                  </a:txBody>
                  <a:tcPr marL="0" marR="0" marT="0" marB="0" anchor="ctr" horzOverflow="overflow">
                    <a:solidFill>
                      <a:srgbClr val="0076BA"/>
                    </a:solidFill>
                  </a:tcPr>
                </a:tc>
                <a:tc>
                  <a:txBody>
                    <a:bodyPr/>
                    <a:lstStyle/>
                    <a:p>
                      <a:pPr indent="0" algn="ctr">
                        <a:spcBef>
                          <a:spcPts val="1000"/>
                        </a:spcBef>
                        <a:defRPr sz="1800" spc="0"/>
                      </a:pPr>
                      <a:r>
                        <a:rPr sz="2200"/>
                        <a:t>2</a:t>
                      </a:r>
                    </a:p>
                  </a:txBody>
                  <a:tcPr marL="0" marR="0" marT="0" marB="0" anchor="ctr" horzOverflow="overflow">
                    <a:solidFill>
                      <a:srgbClr val="E3E5E8"/>
                    </a:solidFill>
                  </a:tcPr>
                </a:tc>
                <a:tc>
                  <a:txBody>
                    <a:bodyPr/>
                    <a:lstStyle/>
                    <a:p>
                      <a:pPr indent="0" algn="ctr">
                        <a:spcBef>
                          <a:spcPts val="1000"/>
                        </a:spcBef>
                        <a:defRPr sz="1800" spc="0"/>
                      </a:pPr>
                      <a:r>
                        <a:rPr sz="2200" spc="145"/>
                        <a:t>100</a:t>
                      </a:r>
                    </a:p>
                  </a:txBody>
                  <a:tcPr marL="0" marR="0" marT="0" marB="0" anchor="ctr" horzOverflow="overflow">
                    <a:solidFill>
                      <a:srgbClr val="E3E5E8"/>
                    </a:solidFill>
                  </a:tcPr>
                </a:tc>
                <a:tc>
                  <a:txBody>
                    <a:bodyPr/>
                    <a:lstStyle/>
                    <a:p>
                      <a:pPr indent="0" algn="ctr">
                        <a:spcBef>
                          <a:spcPts val="1000"/>
                        </a:spcBef>
                        <a:defRPr sz="1800" spc="0"/>
                      </a:pPr>
                      <a:r>
                        <a:rPr sz="2200" spc="4"/>
                        <a:t>ﬀeh3vl5e</a:t>
                      </a:r>
                    </a:p>
                  </a:txBody>
                  <a:tcPr marL="0" marR="0" marT="0" marB="0" anchor="ctr" horzOverflow="overflow">
                    <a:solidFill>
                      <a:srgbClr val="E3E5E8"/>
                    </a:solidFill>
                  </a:tcPr>
                </a:tc>
                <a:tc>
                  <a:txBody>
                    <a:bodyPr/>
                    <a:lstStyle/>
                    <a:p>
                      <a:pPr indent="19050" algn="ctr">
                        <a:spcBef>
                          <a:spcPts val="1000"/>
                        </a:spcBef>
                        <a:defRPr sz="1800" spc="0"/>
                      </a:pPr>
                      <a:r>
                        <a:rPr sz="2200" spc="155"/>
                        <a:t>Hello</a:t>
                      </a:r>
                    </a:p>
                  </a:txBody>
                  <a:tcPr marL="0" marR="0" marT="0" marB="0" anchor="ctr" horzOverflow="overflow">
                    <a:solidFill>
                      <a:srgbClr val="E3E5E8"/>
                    </a:solidFill>
                  </a:tcPr>
                </a:tc>
              </a:tr>
              <a:tr h="611695">
                <a:tc>
                  <a:txBody>
                    <a:bodyPr/>
                    <a:lstStyle/>
                    <a:p>
                      <a:pPr indent="0" algn="ctr">
                        <a:spcBef>
                          <a:spcPts val="1000"/>
                        </a:spcBef>
                        <a:defRPr sz="1800" spc="0"/>
                      </a:pPr>
                      <a:r>
                        <a:rPr sz="2200" spc="180">
                          <a:solidFill>
                            <a:srgbClr val="FFFFFF"/>
                          </a:solidFill>
                        </a:rPr>
                        <a:t>1a2b3c4</a:t>
                      </a:r>
                    </a:p>
                  </a:txBody>
                  <a:tcPr marL="0" marR="0" marT="0" marB="0" anchor="ctr" horzOverflow="overflow">
                    <a:solidFill>
                      <a:srgbClr val="0076BA"/>
                    </a:solidFill>
                  </a:tcPr>
                </a:tc>
                <a:tc>
                  <a:txBody>
                    <a:bodyPr/>
                    <a:lstStyle/>
                    <a:p>
                      <a:pPr indent="0" algn="ctr">
                        <a:spcBef>
                          <a:spcPts val="1000"/>
                        </a:spcBef>
                        <a:defRPr sz="1800" spc="0"/>
                      </a:pPr>
                      <a:r>
                        <a:rPr sz="2200"/>
                        <a:t>1</a:t>
                      </a:r>
                    </a:p>
                  </a:txBody>
                  <a:tcPr marL="0" marR="0" marT="0" marB="0" anchor="ctr" horzOverflow="overflow"/>
                </a:tc>
                <a:tc>
                  <a:txBody>
                    <a:bodyPr/>
                    <a:lstStyle/>
                    <a:p>
                      <a:pPr indent="0" algn="ctr">
                        <a:spcBef>
                          <a:spcPts val="1000"/>
                        </a:spcBef>
                        <a:defRPr sz="1800" spc="0"/>
                      </a:pPr>
                      <a:r>
                        <a:rPr sz="2200" spc="65"/>
                        <a:t>0.03</a:t>
                      </a:r>
                    </a:p>
                  </a:txBody>
                  <a:tcPr marL="0" marR="0" marT="0" marB="0" anchor="ctr" horzOverflow="overflow"/>
                </a:tc>
                <a:tc>
                  <a:txBody>
                    <a:bodyPr/>
                    <a:lstStyle/>
                    <a:p>
                      <a:pPr indent="0" algn="ctr">
                        <a:spcBef>
                          <a:spcPts val="1000"/>
                        </a:spcBef>
                        <a:defRPr sz="1800" spc="0"/>
                      </a:pPr>
                      <a:r>
                        <a:rPr sz="2200" spc="15"/>
                        <a:t>nefvbef</a:t>
                      </a:r>
                    </a:p>
                  </a:txBody>
                  <a:tcPr marL="0" marR="0" marT="0" marB="0" anchor="ctr" horzOverflow="overflow"/>
                </a:tc>
                <a:tc>
                  <a:txBody>
                    <a:bodyPr/>
                    <a:lstStyle/>
                    <a:p>
                      <a:pPr indent="0" algn="ctr">
                        <a:spcBef>
                          <a:spcPts val="1000"/>
                        </a:spcBef>
                        <a:defRPr sz="1800" spc="0"/>
                      </a:pPr>
                      <a:r>
                        <a:rPr sz="2200"/>
                        <a:t>こんにちわ</a:t>
                      </a:r>
                    </a:p>
                  </a:txBody>
                  <a:tcPr marL="0" marR="0" marT="0" marB="0" anchor="ctr" horzOverflow="overflow"/>
                </a:tc>
              </a:tr>
              <a:tr h="611691">
                <a:tc>
                  <a:txBody>
                    <a:bodyPr/>
                    <a:lstStyle/>
                    <a:p>
                      <a:pPr indent="0" algn="ctr">
                        <a:spcBef>
                          <a:spcPts val="1000"/>
                        </a:spcBef>
                        <a:defRPr sz="1800" spc="0"/>
                      </a:pPr>
                      <a:r>
                        <a:rPr sz="2200" spc="180">
                          <a:solidFill>
                            <a:srgbClr val="FFFFFF"/>
                          </a:solidFill>
                        </a:rPr>
                        <a:t>a1b2c3d</a:t>
                      </a:r>
                    </a:p>
                  </a:txBody>
                  <a:tcPr marL="0" marR="0" marT="0" marB="0" anchor="ctr" horzOverflow="overflow">
                    <a:solidFill>
                      <a:srgbClr val="0076BA"/>
                    </a:solidFill>
                  </a:tcPr>
                </a:tc>
                <a:tc>
                  <a:txBody>
                    <a:bodyPr/>
                    <a:lstStyle/>
                    <a:p>
                      <a:pPr indent="0" algn="ctr">
                        <a:spcBef>
                          <a:spcPts val="1000"/>
                        </a:spcBef>
                        <a:defRPr sz="1800" spc="0"/>
                      </a:pPr>
                      <a:r>
                        <a:rPr sz="2200"/>
                        <a:t>5</a:t>
                      </a:r>
                    </a:p>
                  </a:txBody>
                  <a:tcPr marL="0" marR="0" marT="0" marB="0" anchor="ctr" horzOverflow="overflow">
                    <a:solidFill>
                      <a:srgbClr val="E3E5E8"/>
                    </a:solidFill>
                  </a:tcPr>
                </a:tc>
                <a:tc>
                  <a:txBody>
                    <a:bodyPr/>
                    <a:lstStyle/>
                    <a:p>
                      <a:pPr indent="0" algn="ctr">
                        <a:spcBef>
                          <a:spcPts val="1000"/>
                        </a:spcBef>
                        <a:defRPr sz="1800" spc="0"/>
                      </a:pPr>
                      <a:r>
                        <a:rPr sz="2200"/>
                        <a:t>0</a:t>
                      </a:r>
                    </a:p>
                  </a:txBody>
                  <a:tcPr marL="0" marR="0" marT="0" marB="0" anchor="ctr" horzOverflow="overflow">
                    <a:solidFill>
                      <a:srgbClr val="E3E5E8"/>
                    </a:solidFill>
                  </a:tcPr>
                </a:tc>
                <a:tc>
                  <a:txBody>
                    <a:bodyPr/>
                    <a:lstStyle/>
                    <a:p>
                      <a:pPr indent="0" algn="ctr">
                        <a:spcBef>
                          <a:spcPts val="1000"/>
                        </a:spcBef>
                        <a:defRPr sz="1800" spc="0"/>
                      </a:pPr>
                      <a:r>
                        <a:rPr sz="2200" spc="114"/>
                        <a:t>1ef445g</a:t>
                      </a:r>
                    </a:p>
                  </a:txBody>
                  <a:tcPr marL="0" marR="0" marT="0" marB="0" anchor="ctr" horzOverflow="overflow">
                    <a:solidFill>
                      <a:srgbClr val="E3E5E8"/>
                    </a:solidFill>
                  </a:tcPr>
                </a:tc>
                <a:tc>
                  <a:txBody>
                    <a:bodyPr/>
                    <a:lstStyle/>
                    <a:p>
                      <a:pPr indent="0">
                        <a:defRPr sz="2700" spc="0"/>
                      </a:pPr>
                      <a:endParaRPr/>
                    </a:p>
                  </a:txBody>
                  <a:tcPr marL="0" marR="0" marT="0" marB="0" anchor="ctr" horzOverflow="overflow">
                    <a:solidFill>
                      <a:srgbClr val="E3E5E8"/>
                    </a:solidFill>
                  </a:tcPr>
                </a:tc>
              </a:tr>
            </a:tbl>
          </a:graphicData>
        </a:graphic>
      </p:graphicFrame>
      <p:sp>
        <p:nvSpPr>
          <p:cNvPr id="908" name="object 4"/>
          <p:cNvSpPr txBox="1"/>
          <p:nvPr/>
        </p:nvSpPr>
        <p:spPr>
          <a:xfrm>
            <a:off x="355600" y="139770"/>
            <a:ext cx="841375" cy="3048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12700">
              <a:spcBef>
                <a:spcPts val="100"/>
              </a:spcBef>
              <a:defRPr sz="2400" spc="120"/>
            </a:lvl1pPr>
          </a:lstStyle>
          <a:p>
            <a:r>
              <a:t>3.3.2</a:t>
            </a:r>
          </a:p>
        </p:txBody>
      </p:sp>
    </p:spTree>
  </p:cSld>
  <p:clrMapOvr>
    <a:masterClrMapping/>
  </p:clrMapOvr>
  <p:transition spd="med"/>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2" name="object 3"/>
          <p:cNvSpPr/>
          <p:nvPr/>
        </p:nvSpPr>
        <p:spPr>
          <a:xfrm>
            <a:off x="1598822" y="4483401"/>
            <a:ext cx="9840398" cy="770169"/>
          </a:xfrm>
          <a:prstGeom prst="rect">
            <a:avLst/>
          </a:prstGeom>
          <a:blipFill>
            <a:blip r:embed="rId3"/>
            <a:stretch>
              <a:fillRect/>
            </a:stretch>
          </a:blipFill>
          <a:ln w="12700">
            <a:miter lim="400000"/>
          </a:ln>
        </p:spPr>
        <p:txBody>
          <a:bodyPr lIns="45718" tIns="45718" rIns="45718" bIns="45718"/>
          <a:lstStyle/>
          <a:p>
            <a:endParaRPr/>
          </a:p>
        </p:txBody>
      </p:sp>
      <p:graphicFrame>
        <p:nvGraphicFramePr>
          <p:cNvPr id="913" name="object 4"/>
          <p:cNvGraphicFramePr/>
          <p:nvPr/>
        </p:nvGraphicFramePr>
        <p:xfrm>
          <a:off x="2133600" y="5892800"/>
          <a:ext cx="9020808" cy="3058458"/>
        </p:xfrm>
        <a:graphic>
          <a:graphicData uri="http://schemas.openxmlformats.org/drawingml/2006/table">
            <a:tbl>
              <a:tblPr>
                <a:tableStyleId>{4C3C2611-4C71-4FC5-86AE-919BDF0F9419}</a:tableStyleId>
              </a:tblPr>
              <a:tblGrid>
                <a:gridCol w="1804035"/>
                <a:gridCol w="1748789"/>
                <a:gridCol w="1757045"/>
                <a:gridCol w="1875789"/>
                <a:gridCol w="1835150"/>
              </a:tblGrid>
              <a:tr h="611695">
                <a:tc>
                  <a:txBody>
                    <a:bodyPr/>
                    <a:lstStyle/>
                    <a:p>
                      <a:pPr indent="8252" algn="ctr">
                        <a:spcBef>
                          <a:spcPts val="1000"/>
                        </a:spcBef>
                        <a:defRPr sz="2200" spc="0">
                          <a:solidFill>
                            <a:srgbClr val="FFFFFF"/>
                          </a:solidFill>
                        </a:defRPr>
                      </a:pPr>
                      <a:r>
                        <a:t>アド</a:t>
                      </a:r>
                      <a:r>
                        <a:rPr spc="-135"/>
                        <a:t>レ</a:t>
                      </a:r>
                      <a:r>
                        <a:t>ス</a:t>
                      </a:r>
                    </a:p>
                  </a:txBody>
                  <a:tcPr marL="0" marR="0" marT="0" marB="0" anchor="ctr" horzOverflow="overflow">
                    <a:solidFill>
                      <a:srgbClr val="004D80"/>
                    </a:solidFill>
                  </a:tcPr>
                </a:tc>
                <a:tc>
                  <a:txBody>
                    <a:bodyPr/>
                    <a:lstStyle/>
                    <a:p>
                      <a:pPr indent="0" algn="ctr">
                        <a:spcBef>
                          <a:spcPts val="1000"/>
                        </a:spcBef>
                        <a:defRPr sz="1800" spc="0"/>
                      </a:pPr>
                      <a:r>
                        <a:rPr sz="2200" spc="150">
                          <a:solidFill>
                            <a:srgbClr val="FFFFFF"/>
                          </a:solidFill>
                        </a:rPr>
                        <a:t>Nonce</a:t>
                      </a:r>
                    </a:p>
                  </a:txBody>
                  <a:tcPr marL="0" marR="0" marT="0" marB="0" anchor="ctr" horzOverflow="overflow">
                    <a:solidFill>
                      <a:srgbClr val="004D80"/>
                    </a:solidFill>
                  </a:tcPr>
                </a:tc>
                <a:tc>
                  <a:txBody>
                    <a:bodyPr/>
                    <a:lstStyle/>
                    <a:p>
                      <a:pPr indent="0" algn="ctr">
                        <a:spcBef>
                          <a:spcPts val="1000"/>
                        </a:spcBef>
                        <a:defRPr sz="1800" spc="0"/>
                      </a:pPr>
                      <a:r>
                        <a:rPr sz="2200" spc="150">
                          <a:solidFill>
                            <a:srgbClr val="FFFFFF"/>
                          </a:solidFill>
                        </a:rPr>
                        <a:t>Balance</a:t>
                      </a:r>
                    </a:p>
                  </a:txBody>
                  <a:tcPr marL="0" marR="0" marT="0" marB="0" anchor="ctr" horzOverflow="overflow">
                    <a:solidFill>
                      <a:srgbClr val="004D80"/>
                    </a:solidFill>
                  </a:tcPr>
                </a:tc>
                <a:tc>
                  <a:txBody>
                    <a:bodyPr/>
                    <a:lstStyle/>
                    <a:p>
                      <a:pPr indent="122554" algn="ctr">
                        <a:spcBef>
                          <a:spcPts val="1000"/>
                        </a:spcBef>
                        <a:defRPr sz="2200" spc="158">
                          <a:solidFill>
                            <a:srgbClr val="FFFFFF"/>
                          </a:solidFill>
                        </a:defRPr>
                      </a:pPr>
                      <a:r>
                        <a:t>code</a:t>
                      </a:r>
                      <a:r>
                        <a:rPr spc="90"/>
                        <a:t> </a:t>
                      </a:r>
                      <a:r>
                        <a:rPr spc="195"/>
                        <a:t>Hash</a:t>
                      </a:r>
                    </a:p>
                  </a:txBody>
                  <a:tcPr marL="0" marR="0" marT="0" marB="0" anchor="ctr" horzOverflow="overflow">
                    <a:solidFill>
                      <a:srgbClr val="004D80"/>
                    </a:solidFill>
                  </a:tcPr>
                </a:tc>
                <a:tc>
                  <a:txBody>
                    <a:bodyPr/>
                    <a:lstStyle/>
                    <a:p>
                      <a:pPr indent="0" algn="ctr">
                        <a:spcBef>
                          <a:spcPts val="1000"/>
                        </a:spcBef>
                        <a:defRPr sz="1800" spc="0"/>
                      </a:pPr>
                      <a:r>
                        <a:rPr sz="2200">
                          <a:solidFill>
                            <a:srgbClr val="FFFFFF"/>
                          </a:solidFill>
                        </a:rPr>
                        <a:t>その他</a:t>
                      </a:r>
                    </a:p>
                  </a:txBody>
                  <a:tcPr marL="0" marR="0" marT="0" marB="0" anchor="ctr" horzOverflow="overflow">
                    <a:solidFill>
                      <a:srgbClr val="004D80"/>
                    </a:solidFill>
                  </a:tcPr>
                </a:tc>
              </a:tr>
              <a:tr h="611695">
                <a:tc>
                  <a:txBody>
                    <a:bodyPr/>
                    <a:lstStyle/>
                    <a:p>
                      <a:pPr indent="0" algn="ctr">
                        <a:spcBef>
                          <a:spcPts val="1000"/>
                        </a:spcBef>
                        <a:defRPr sz="1800" spc="0"/>
                      </a:pPr>
                      <a:r>
                        <a:rPr sz="2200" spc="180">
                          <a:solidFill>
                            <a:srgbClr val="FFFFFF"/>
                          </a:solidFill>
                        </a:rPr>
                        <a:t>12345</a:t>
                      </a:r>
                    </a:p>
                  </a:txBody>
                  <a:tcPr marL="0" marR="0" marT="0" marB="0" anchor="ctr" horzOverflow="overflow">
                    <a:solidFill>
                      <a:srgbClr val="0076BA"/>
                    </a:solidFill>
                  </a:tcPr>
                </a:tc>
                <a:tc>
                  <a:txBody>
                    <a:bodyPr/>
                    <a:lstStyle/>
                    <a:p>
                      <a:pPr indent="0" algn="ctr">
                        <a:spcBef>
                          <a:spcPts val="1000"/>
                        </a:spcBef>
                        <a:defRPr sz="1800" spc="0"/>
                      </a:pPr>
                      <a:r>
                        <a:rPr sz="2200"/>
                        <a:t>1</a:t>
                      </a:r>
                    </a:p>
                  </a:txBody>
                  <a:tcPr marL="0" marR="0" marT="0" marB="0" anchor="ctr" horzOverflow="overflow"/>
                </a:tc>
                <a:tc>
                  <a:txBody>
                    <a:bodyPr/>
                    <a:lstStyle/>
                    <a:p>
                      <a:pPr indent="0" algn="ctr">
                        <a:spcBef>
                          <a:spcPts val="1000"/>
                        </a:spcBef>
                        <a:defRPr sz="1800" spc="0"/>
                      </a:pPr>
                      <a:r>
                        <a:rPr sz="2200" spc="145"/>
                        <a:t>10</a:t>
                      </a:r>
                    </a:p>
                  </a:txBody>
                  <a:tcPr marL="0" marR="0" marT="0" marB="0" anchor="ctr" horzOverflow="overflow"/>
                </a:tc>
                <a:tc>
                  <a:txBody>
                    <a:bodyPr/>
                    <a:lstStyle/>
                    <a:p>
                      <a:pPr indent="0" algn="ctr">
                        <a:spcBef>
                          <a:spcPts val="1000"/>
                        </a:spcBef>
                        <a:defRPr sz="1800" spc="0"/>
                      </a:pPr>
                      <a:r>
                        <a:rPr sz="2200" spc="114"/>
                        <a:t>1ef445g</a:t>
                      </a:r>
                    </a:p>
                  </a:txBody>
                  <a:tcPr marL="0" marR="0" marT="0" marB="0" anchor="ctr" horzOverflow="overflow"/>
                </a:tc>
                <a:tc>
                  <a:txBody>
                    <a:bodyPr/>
                    <a:lstStyle/>
                    <a:p>
                      <a:pPr indent="0">
                        <a:defRPr sz="2700" spc="0"/>
                      </a:pPr>
                      <a:endParaRPr/>
                    </a:p>
                  </a:txBody>
                  <a:tcPr marL="0" marR="0" marT="0" marB="0" anchor="ctr" horzOverflow="overflow"/>
                </a:tc>
              </a:tr>
              <a:tr h="611682">
                <a:tc>
                  <a:txBody>
                    <a:bodyPr/>
                    <a:lstStyle/>
                    <a:p>
                      <a:pPr marR="1270" indent="0" algn="ctr">
                        <a:spcBef>
                          <a:spcPts val="1000"/>
                        </a:spcBef>
                        <a:defRPr sz="1800" spc="0"/>
                      </a:pPr>
                      <a:r>
                        <a:rPr sz="2200" spc="204">
                          <a:solidFill>
                            <a:srgbClr val="FFFFFF"/>
                          </a:solidFill>
                        </a:rPr>
                        <a:t>abcdef</a:t>
                      </a:r>
                    </a:p>
                  </a:txBody>
                  <a:tcPr marL="0" marR="0" marT="0" marB="0" anchor="ctr" horzOverflow="overflow">
                    <a:solidFill>
                      <a:srgbClr val="0076BA"/>
                    </a:solidFill>
                  </a:tcPr>
                </a:tc>
                <a:tc>
                  <a:txBody>
                    <a:bodyPr/>
                    <a:lstStyle/>
                    <a:p>
                      <a:pPr indent="0" algn="ctr">
                        <a:spcBef>
                          <a:spcPts val="1000"/>
                        </a:spcBef>
                        <a:defRPr sz="1800" spc="0"/>
                      </a:pPr>
                      <a:r>
                        <a:rPr sz="2200"/>
                        <a:t>2</a:t>
                      </a:r>
                    </a:p>
                  </a:txBody>
                  <a:tcPr marL="0" marR="0" marT="0" marB="0" anchor="ctr" horzOverflow="overflow">
                    <a:solidFill>
                      <a:srgbClr val="E3E5E8"/>
                    </a:solidFill>
                  </a:tcPr>
                </a:tc>
                <a:tc>
                  <a:txBody>
                    <a:bodyPr/>
                    <a:lstStyle/>
                    <a:p>
                      <a:pPr indent="0" algn="ctr">
                        <a:spcBef>
                          <a:spcPts val="1000"/>
                        </a:spcBef>
                        <a:defRPr sz="1800" spc="0"/>
                      </a:pPr>
                      <a:r>
                        <a:rPr sz="2200" spc="145"/>
                        <a:t>100</a:t>
                      </a:r>
                    </a:p>
                  </a:txBody>
                  <a:tcPr marL="0" marR="0" marT="0" marB="0" anchor="ctr" horzOverflow="overflow">
                    <a:solidFill>
                      <a:srgbClr val="E3E5E8"/>
                    </a:solidFill>
                  </a:tcPr>
                </a:tc>
                <a:tc>
                  <a:txBody>
                    <a:bodyPr/>
                    <a:lstStyle/>
                    <a:p>
                      <a:pPr indent="0" algn="ctr">
                        <a:spcBef>
                          <a:spcPts val="1000"/>
                        </a:spcBef>
                        <a:defRPr sz="1800" spc="0"/>
                      </a:pPr>
                      <a:r>
                        <a:rPr sz="2200" spc="4"/>
                        <a:t>ﬀeh3vl5e</a:t>
                      </a:r>
                    </a:p>
                  </a:txBody>
                  <a:tcPr marL="0" marR="0" marT="0" marB="0" anchor="ctr" horzOverflow="overflow">
                    <a:solidFill>
                      <a:srgbClr val="E3E5E8"/>
                    </a:solidFill>
                  </a:tcPr>
                </a:tc>
                <a:tc>
                  <a:txBody>
                    <a:bodyPr/>
                    <a:lstStyle/>
                    <a:p>
                      <a:pPr indent="19050" algn="ctr">
                        <a:spcBef>
                          <a:spcPts val="1000"/>
                        </a:spcBef>
                        <a:defRPr sz="2200" spc="135">
                          <a:solidFill>
                            <a:srgbClr val="EE220C"/>
                          </a:solidFill>
                        </a:defRPr>
                      </a:pPr>
                      <a:r>
                        <a:t>Good</a:t>
                      </a:r>
                      <a:r>
                        <a:rPr spc="79"/>
                        <a:t> </a:t>
                      </a:r>
                      <a:r>
                        <a:rPr spc="155"/>
                        <a:t>Night</a:t>
                      </a:r>
                    </a:p>
                  </a:txBody>
                  <a:tcPr marL="0" marR="0" marT="0" marB="0" anchor="ctr" horzOverflow="overflow">
                    <a:solidFill>
                      <a:srgbClr val="E3E5E8"/>
                    </a:solidFill>
                  </a:tcPr>
                </a:tc>
              </a:tr>
              <a:tr h="611695">
                <a:tc>
                  <a:txBody>
                    <a:bodyPr/>
                    <a:lstStyle/>
                    <a:p>
                      <a:pPr indent="0" algn="ctr">
                        <a:spcBef>
                          <a:spcPts val="1000"/>
                        </a:spcBef>
                        <a:defRPr sz="1800" spc="0"/>
                      </a:pPr>
                      <a:r>
                        <a:rPr sz="2200" spc="180">
                          <a:solidFill>
                            <a:srgbClr val="FFFFFF"/>
                          </a:solidFill>
                        </a:rPr>
                        <a:t>1a2b3c4</a:t>
                      </a:r>
                    </a:p>
                  </a:txBody>
                  <a:tcPr marL="0" marR="0" marT="0" marB="0" anchor="ctr" horzOverflow="overflow">
                    <a:solidFill>
                      <a:srgbClr val="0076BA"/>
                    </a:solidFill>
                  </a:tcPr>
                </a:tc>
                <a:tc>
                  <a:txBody>
                    <a:bodyPr/>
                    <a:lstStyle/>
                    <a:p>
                      <a:pPr indent="0" algn="ctr">
                        <a:spcBef>
                          <a:spcPts val="1000"/>
                        </a:spcBef>
                        <a:defRPr sz="1800" spc="0"/>
                      </a:pPr>
                      <a:r>
                        <a:rPr sz="2200"/>
                        <a:t>1</a:t>
                      </a:r>
                    </a:p>
                  </a:txBody>
                  <a:tcPr marL="0" marR="0" marT="0" marB="0" anchor="ctr" horzOverflow="overflow"/>
                </a:tc>
                <a:tc>
                  <a:txBody>
                    <a:bodyPr/>
                    <a:lstStyle/>
                    <a:p>
                      <a:pPr indent="0" algn="ctr">
                        <a:spcBef>
                          <a:spcPts val="1000"/>
                        </a:spcBef>
                        <a:defRPr sz="1800" spc="0"/>
                      </a:pPr>
                      <a:r>
                        <a:rPr sz="2200" spc="65"/>
                        <a:t>0.03</a:t>
                      </a:r>
                    </a:p>
                  </a:txBody>
                  <a:tcPr marL="0" marR="0" marT="0" marB="0" anchor="ctr" horzOverflow="overflow"/>
                </a:tc>
                <a:tc>
                  <a:txBody>
                    <a:bodyPr/>
                    <a:lstStyle/>
                    <a:p>
                      <a:pPr indent="0" algn="ctr">
                        <a:spcBef>
                          <a:spcPts val="1000"/>
                        </a:spcBef>
                        <a:defRPr sz="1800" spc="0"/>
                      </a:pPr>
                      <a:r>
                        <a:rPr sz="2200" spc="15"/>
                        <a:t>nefvbef</a:t>
                      </a:r>
                    </a:p>
                  </a:txBody>
                  <a:tcPr marL="0" marR="0" marT="0" marB="0" anchor="ctr" horzOverflow="overflow"/>
                </a:tc>
                <a:tc>
                  <a:txBody>
                    <a:bodyPr/>
                    <a:lstStyle/>
                    <a:p>
                      <a:pPr indent="0" algn="ctr">
                        <a:spcBef>
                          <a:spcPts val="1000"/>
                        </a:spcBef>
                        <a:defRPr sz="1800" spc="0"/>
                      </a:pPr>
                      <a:r>
                        <a:rPr sz="2200"/>
                        <a:t>こんにちわ</a:t>
                      </a:r>
                    </a:p>
                  </a:txBody>
                  <a:tcPr marL="0" marR="0" marT="0" marB="0" anchor="ctr" horzOverflow="overflow"/>
                </a:tc>
              </a:tr>
              <a:tr h="611691">
                <a:tc>
                  <a:txBody>
                    <a:bodyPr/>
                    <a:lstStyle/>
                    <a:p>
                      <a:pPr indent="0" algn="ctr">
                        <a:spcBef>
                          <a:spcPts val="1000"/>
                        </a:spcBef>
                        <a:defRPr sz="1800" spc="0"/>
                      </a:pPr>
                      <a:r>
                        <a:rPr sz="2200" spc="180">
                          <a:solidFill>
                            <a:srgbClr val="FFFFFF"/>
                          </a:solidFill>
                        </a:rPr>
                        <a:t>a1b2c3d</a:t>
                      </a:r>
                    </a:p>
                  </a:txBody>
                  <a:tcPr marL="0" marR="0" marT="0" marB="0" anchor="ctr" horzOverflow="overflow">
                    <a:solidFill>
                      <a:srgbClr val="0076BA"/>
                    </a:solidFill>
                  </a:tcPr>
                </a:tc>
                <a:tc>
                  <a:txBody>
                    <a:bodyPr/>
                    <a:lstStyle/>
                    <a:p>
                      <a:pPr indent="0" algn="ctr">
                        <a:spcBef>
                          <a:spcPts val="1000"/>
                        </a:spcBef>
                        <a:defRPr sz="1800" spc="0"/>
                      </a:pPr>
                      <a:r>
                        <a:rPr sz="2200"/>
                        <a:t>5</a:t>
                      </a:r>
                    </a:p>
                  </a:txBody>
                  <a:tcPr marL="0" marR="0" marT="0" marB="0" anchor="ctr" horzOverflow="overflow">
                    <a:solidFill>
                      <a:srgbClr val="E3E5E8"/>
                    </a:solidFill>
                  </a:tcPr>
                </a:tc>
                <a:tc>
                  <a:txBody>
                    <a:bodyPr/>
                    <a:lstStyle/>
                    <a:p>
                      <a:pPr indent="0" algn="ctr">
                        <a:spcBef>
                          <a:spcPts val="1000"/>
                        </a:spcBef>
                        <a:defRPr sz="1800" spc="0"/>
                      </a:pPr>
                      <a:r>
                        <a:rPr sz="2200"/>
                        <a:t>0</a:t>
                      </a:r>
                    </a:p>
                  </a:txBody>
                  <a:tcPr marL="0" marR="0" marT="0" marB="0" anchor="ctr" horzOverflow="overflow">
                    <a:solidFill>
                      <a:srgbClr val="E3E5E8"/>
                    </a:solidFill>
                  </a:tcPr>
                </a:tc>
                <a:tc>
                  <a:txBody>
                    <a:bodyPr/>
                    <a:lstStyle/>
                    <a:p>
                      <a:pPr indent="0" algn="ctr">
                        <a:spcBef>
                          <a:spcPts val="1000"/>
                        </a:spcBef>
                        <a:defRPr sz="1800" spc="0"/>
                      </a:pPr>
                      <a:r>
                        <a:rPr sz="2200" spc="114"/>
                        <a:t>1ef445g</a:t>
                      </a:r>
                    </a:p>
                  </a:txBody>
                  <a:tcPr marL="0" marR="0" marT="0" marB="0" anchor="ctr" horzOverflow="overflow">
                    <a:solidFill>
                      <a:srgbClr val="E3E5E8"/>
                    </a:solidFill>
                  </a:tcPr>
                </a:tc>
                <a:tc>
                  <a:txBody>
                    <a:bodyPr/>
                    <a:lstStyle/>
                    <a:p>
                      <a:pPr indent="0">
                        <a:defRPr sz="2700" spc="0"/>
                      </a:pPr>
                      <a:endParaRPr/>
                    </a:p>
                  </a:txBody>
                  <a:tcPr marL="0" marR="0" marT="0" marB="0" anchor="ctr" horzOverflow="overflow">
                    <a:solidFill>
                      <a:srgbClr val="E3E5E8"/>
                    </a:solidFill>
                  </a:tcPr>
                </a:tc>
              </a:tr>
            </a:tbl>
          </a:graphicData>
        </a:graphic>
      </p:graphicFrame>
      <p:sp>
        <p:nvSpPr>
          <p:cNvPr id="914" name="object 7"/>
          <p:cNvSpPr txBox="1">
            <a:spLocks noGrp="1"/>
          </p:cNvSpPr>
          <p:nvPr>
            <p:ph type="sldNum" sz="quarter" idx="4294967295"/>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spcBef>
                <a:spcPts val="700"/>
              </a:spcBef>
            </a:lvl1pPr>
          </a:lstStyle>
          <a:p>
            <a:fld id="{86CB4B4D-7CA3-9044-876B-883B54F8677D}" type="slidenum">
              <a:t>89</a:t>
            </a:fld>
            <a:endParaRPr/>
          </a:p>
        </p:txBody>
      </p:sp>
      <p:sp>
        <p:nvSpPr>
          <p:cNvPr id="915" name="object 5"/>
          <p:cNvSpPr txBox="1"/>
          <p:nvPr/>
        </p:nvSpPr>
        <p:spPr>
          <a:xfrm>
            <a:off x="4089400" y="2482850"/>
            <a:ext cx="5105400" cy="6350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12700">
              <a:spcBef>
                <a:spcPts val="100"/>
              </a:spcBef>
              <a:defRPr sz="5000"/>
            </a:lvl1pPr>
          </a:lstStyle>
          <a:p>
            <a:r>
              <a:t>コードを実行する</a:t>
            </a:r>
          </a:p>
        </p:txBody>
      </p:sp>
      <p:sp>
        <p:nvSpPr>
          <p:cNvPr id="916" name="object 6"/>
          <p:cNvSpPr txBox="1">
            <a:spLocks noGrp="1"/>
          </p:cNvSpPr>
          <p:nvPr>
            <p:ph type="title"/>
          </p:nvPr>
        </p:nvSpPr>
        <p:spPr>
          <a:xfrm>
            <a:off x="2247900" y="838200"/>
            <a:ext cx="8503920" cy="939800"/>
          </a:xfrm>
          <a:prstGeom prst="rect">
            <a:avLst/>
          </a:prstGeom>
        </p:spPr>
        <p:txBody>
          <a:bodyPr/>
          <a:lstStyle/>
          <a:p>
            <a:pPr indent="12700">
              <a:spcBef>
                <a:spcPts val="100"/>
              </a:spcBef>
              <a:defRPr spc="-300"/>
            </a:pPr>
            <a:r>
              <a:t>マイ</a:t>
            </a:r>
            <a:r>
              <a:rPr spc="0"/>
              <a:t>ナーが</a:t>
            </a:r>
            <a:r>
              <a:rPr spc="-100"/>
              <a:t>T</a:t>
            </a:r>
            <a:r>
              <a:rPr spc="100"/>
              <a:t>xを処理する</a:t>
            </a:r>
          </a:p>
        </p:txBody>
      </p:sp>
      <p:pic>
        <p:nvPicPr>
          <p:cNvPr id="917" name="イラスト-ページ3.png" descr="イラスト-ページ3.png"/>
          <p:cNvPicPr>
            <a:picLocks noChangeAspect="1"/>
          </p:cNvPicPr>
          <p:nvPr/>
        </p:nvPicPr>
        <p:blipFill>
          <a:blip r:embed="rId4">
            <a:extLst/>
          </a:blip>
          <a:stretch>
            <a:fillRect/>
          </a:stretch>
        </p:blipFill>
        <p:spPr>
          <a:xfrm>
            <a:off x="1744529" y="2260600"/>
            <a:ext cx="1432607" cy="1713509"/>
          </a:xfrm>
          <a:prstGeom prst="rect">
            <a:avLst/>
          </a:prstGeom>
          <a:ln w="12700">
            <a:miter lim="400000"/>
          </a:ln>
        </p:spPr>
      </p:pic>
      <p:sp>
        <p:nvSpPr>
          <p:cNvPr id="918" name="object 4"/>
          <p:cNvSpPr txBox="1"/>
          <p:nvPr/>
        </p:nvSpPr>
        <p:spPr>
          <a:xfrm>
            <a:off x="355600" y="139770"/>
            <a:ext cx="841375" cy="3048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12700">
              <a:spcBef>
                <a:spcPts val="100"/>
              </a:spcBef>
              <a:defRPr sz="2400" spc="120"/>
            </a:lvl1pPr>
          </a:lstStyle>
          <a:p>
            <a:r>
              <a:t>3.3.2</a:t>
            </a:r>
          </a:p>
        </p:txBody>
      </p:sp>
    </p:spTree>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 name="object 5"/>
          <p:cNvSpPr txBox="1">
            <a:spLocks noGrp="1"/>
          </p:cNvSpPr>
          <p:nvPr>
            <p:ph type="sldNum" sz="quarter" idx="4294967295"/>
          </p:nvPr>
        </p:nvSpPr>
        <p:spPr>
          <a:xfrm>
            <a:off x="6350000" y="9315805"/>
            <a:ext cx="162941" cy="203200"/>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9</a:t>
            </a:fld>
            <a:endParaRPr/>
          </a:p>
        </p:txBody>
      </p:sp>
      <p:sp>
        <p:nvSpPr>
          <p:cNvPr id="139" name="object 4"/>
          <p:cNvSpPr txBox="1"/>
          <p:nvPr/>
        </p:nvSpPr>
        <p:spPr>
          <a:xfrm>
            <a:off x="355600" y="253999"/>
            <a:ext cx="841375" cy="3048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12700">
              <a:spcBef>
                <a:spcPts val="100"/>
              </a:spcBef>
              <a:defRPr sz="2400" spc="120"/>
            </a:lvl1pPr>
          </a:lstStyle>
          <a:p>
            <a:r>
              <a:t>1.1.1</a:t>
            </a:r>
          </a:p>
        </p:txBody>
      </p:sp>
      <p:sp>
        <p:nvSpPr>
          <p:cNvPr id="140" name="テキスト書類"/>
          <p:cNvSpPr/>
          <p:nvPr/>
        </p:nvSpPr>
        <p:spPr>
          <a:xfrm>
            <a:off x="5402276" y="4978453"/>
            <a:ext cx="2200249" cy="2849293"/>
          </a:xfrm>
          <a:custGeom>
            <a:avLst/>
            <a:gdLst/>
            <a:ahLst/>
            <a:cxnLst>
              <a:cxn ang="0">
                <a:pos x="wd2" y="hd2"/>
              </a:cxn>
              <a:cxn ang="5400000">
                <a:pos x="wd2" y="hd2"/>
              </a:cxn>
              <a:cxn ang="10800000">
                <a:pos x="wd2" y="hd2"/>
              </a:cxn>
              <a:cxn ang="16200000">
                <a:pos x="wd2" y="hd2"/>
              </a:cxn>
            </a:cxnLst>
            <a:rect l="0" t="0" r="r" b="b"/>
            <a:pathLst>
              <a:path w="21600" h="21600" extrusionOk="0">
                <a:moveTo>
                  <a:pt x="213" y="0"/>
                </a:moveTo>
                <a:cubicBezTo>
                  <a:pt x="96" y="0"/>
                  <a:pt x="0" y="72"/>
                  <a:pt x="0" y="162"/>
                </a:cubicBezTo>
                <a:lnTo>
                  <a:pt x="0" y="21438"/>
                </a:lnTo>
                <a:cubicBezTo>
                  <a:pt x="0" y="21528"/>
                  <a:pt x="96" y="21600"/>
                  <a:pt x="213" y="21600"/>
                </a:cubicBezTo>
                <a:lnTo>
                  <a:pt x="21387" y="21600"/>
                </a:lnTo>
                <a:cubicBezTo>
                  <a:pt x="21504" y="21600"/>
                  <a:pt x="21600" y="21528"/>
                  <a:pt x="21600" y="21438"/>
                </a:cubicBezTo>
                <a:lnTo>
                  <a:pt x="21600" y="5895"/>
                </a:lnTo>
                <a:cubicBezTo>
                  <a:pt x="21600" y="5863"/>
                  <a:pt x="21567" y="5837"/>
                  <a:pt x="21525" y="5837"/>
                </a:cubicBezTo>
                <a:lnTo>
                  <a:pt x="14257" y="5837"/>
                </a:lnTo>
                <a:cubicBezTo>
                  <a:pt x="14140" y="5837"/>
                  <a:pt x="14044" y="5765"/>
                  <a:pt x="14044" y="5674"/>
                </a:cubicBezTo>
                <a:lnTo>
                  <a:pt x="14044" y="58"/>
                </a:lnTo>
                <a:cubicBezTo>
                  <a:pt x="14044" y="26"/>
                  <a:pt x="14011" y="0"/>
                  <a:pt x="13969" y="0"/>
                </a:cubicBezTo>
                <a:lnTo>
                  <a:pt x="213" y="0"/>
                </a:lnTo>
                <a:close/>
                <a:moveTo>
                  <a:pt x="15018" y="86"/>
                </a:moveTo>
                <a:cubicBezTo>
                  <a:pt x="14992" y="94"/>
                  <a:pt x="14972" y="114"/>
                  <a:pt x="14972" y="140"/>
                </a:cubicBezTo>
                <a:lnTo>
                  <a:pt x="14972" y="4958"/>
                </a:lnTo>
                <a:cubicBezTo>
                  <a:pt x="14972" y="5048"/>
                  <a:pt x="15068" y="5120"/>
                  <a:pt x="15185" y="5120"/>
                </a:cubicBezTo>
                <a:lnTo>
                  <a:pt x="21419" y="5120"/>
                </a:lnTo>
                <a:cubicBezTo>
                  <a:pt x="21486" y="5120"/>
                  <a:pt x="21519" y="5058"/>
                  <a:pt x="21472" y="5021"/>
                </a:cubicBezTo>
                <a:lnTo>
                  <a:pt x="15100" y="99"/>
                </a:lnTo>
                <a:cubicBezTo>
                  <a:pt x="15077" y="81"/>
                  <a:pt x="15044" y="78"/>
                  <a:pt x="15018" y="86"/>
                </a:cubicBezTo>
                <a:close/>
                <a:moveTo>
                  <a:pt x="3916" y="7813"/>
                </a:moveTo>
                <a:lnTo>
                  <a:pt x="17684" y="7813"/>
                </a:lnTo>
                <a:cubicBezTo>
                  <a:pt x="17718" y="7813"/>
                  <a:pt x="17747" y="7836"/>
                  <a:pt x="17747" y="7862"/>
                </a:cubicBezTo>
                <a:lnTo>
                  <a:pt x="17747" y="8842"/>
                </a:lnTo>
                <a:cubicBezTo>
                  <a:pt x="17747" y="8868"/>
                  <a:pt x="17718" y="8890"/>
                  <a:pt x="17684" y="8890"/>
                </a:cubicBezTo>
                <a:lnTo>
                  <a:pt x="3916" y="8890"/>
                </a:lnTo>
                <a:cubicBezTo>
                  <a:pt x="3882" y="8890"/>
                  <a:pt x="3853" y="8868"/>
                  <a:pt x="3853" y="8842"/>
                </a:cubicBezTo>
                <a:lnTo>
                  <a:pt x="3853" y="7862"/>
                </a:lnTo>
                <a:cubicBezTo>
                  <a:pt x="3853" y="7836"/>
                  <a:pt x="3882" y="7813"/>
                  <a:pt x="3916" y="7813"/>
                </a:cubicBezTo>
                <a:close/>
                <a:moveTo>
                  <a:pt x="3916" y="10498"/>
                </a:moveTo>
                <a:lnTo>
                  <a:pt x="17684" y="10498"/>
                </a:lnTo>
                <a:cubicBezTo>
                  <a:pt x="17718" y="10498"/>
                  <a:pt x="17747" y="10520"/>
                  <a:pt x="17747" y="10546"/>
                </a:cubicBezTo>
                <a:lnTo>
                  <a:pt x="17747" y="11526"/>
                </a:lnTo>
                <a:cubicBezTo>
                  <a:pt x="17747" y="11552"/>
                  <a:pt x="17718" y="11573"/>
                  <a:pt x="17684" y="11573"/>
                </a:cubicBezTo>
                <a:lnTo>
                  <a:pt x="3916" y="11573"/>
                </a:lnTo>
                <a:cubicBezTo>
                  <a:pt x="3882" y="11573"/>
                  <a:pt x="3853" y="11552"/>
                  <a:pt x="3853" y="11526"/>
                </a:cubicBezTo>
                <a:lnTo>
                  <a:pt x="3853" y="10546"/>
                </a:lnTo>
                <a:cubicBezTo>
                  <a:pt x="3853" y="10520"/>
                  <a:pt x="3882" y="10498"/>
                  <a:pt x="3916" y="10498"/>
                </a:cubicBezTo>
                <a:close/>
                <a:moveTo>
                  <a:pt x="3916" y="13182"/>
                </a:moveTo>
                <a:lnTo>
                  <a:pt x="17684" y="13182"/>
                </a:lnTo>
                <a:cubicBezTo>
                  <a:pt x="17718" y="13182"/>
                  <a:pt x="17747" y="13204"/>
                  <a:pt x="17747" y="13230"/>
                </a:cubicBezTo>
                <a:lnTo>
                  <a:pt x="17747" y="14210"/>
                </a:lnTo>
                <a:cubicBezTo>
                  <a:pt x="17747" y="14237"/>
                  <a:pt x="17718" y="14257"/>
                  <a:pt x="17684" y="14257"/>
                </a:cubicBezTo>
                <a:lnTo>
                  <a:pt x="3916" y="14257"/>
                </a:lnTo>
                <a:cubicBezTo>
                  <a:pt x="3882" y="14257"/>
                  <a:pt x="3853" y="14237"/>
                  <a:pt x="3853" y="14210"/>
                </a:cubicBezTo>
                <a:lnTo>
                  <a:pt x="3853" y="13230"/>
                </a:lnTo>
                <a:cubicBezTo>
                  <a:pt x="3853" y="13204"/>
                  <a:pt x="3882" y="13182"/>
                  <a:pt x="3916" y="13182"/>
                </a:cubicBezTo>
                <a:close/>
                <a:moveTo>
                  <a:pt x="3916" y="15866"/>
                </a:moveTo>
                <a:lnTo>
                  <a:pt x="17684" y="15866"/>
                </a:lnTo>
                <a:cubicBezTo>
                  <a:pt x="17718" y="15866"/>
                  <a:pt x="17747" y="15888"/>
                  <a:pt x="17747" y="15914"/>
                </a:cubicBezTo>
                <a:lnTo>
                  <a:pt x="17747" y="16894"/>
                </a:lnTo>
                <a:cubicBezTo>
                  <a:pt x="17747" y="16921"/>
                  <a:pt x="17718" y="16941"/>
                  <a:pt x="17684" y="16941"/>
                </a:cubicBezTo>
                <a:lnTo>
                  <a:pt x="3916" y="16941"/>
                </a:lnTo>
                <a:cubicBezTo>
                  <a:pt x="3882" y="16941"/>
                  <a:pt x="3853" y="16921"/>
                  <a:pt x="3853" y="16894"/>
                </a:cubicBezTo>
                <a:lnTo>
                  <a:pt x="3853" y="15914"/>
                </a:lnTo>
                <a:cubicBezTo>
                  <a:pt x="3853" y="15888"/>
                  <a:pt x="3882" y="15866"/>
                  <a:pt x="3916" y="15866"/>
                </a:cubicBezTo>
                <a:close/>
              </a:path>
            </a:pathLst>
          </a:custGeom>
          <a:solidFill>
            <a:srgbClr val="FFFFFF"/>
          </a:solidFill>
          <a:ln w="25400">
            <a:solidFill>
              <a:schemeClr val="accent1"/>
            </a:solidFill>
          </a:ln>
          <a:effectLst>
            <a:outerShdw blurRad="38100" dist="23000" dir="5400000" rotWithShape="0">
              <a:srgbClr val="000000">
                <a:alpha val="35000"/>
              </a:srgbClr>
            </a:outerShdw>
          </a:effectLst>
        </p:spPr>
        <p:txBody>
          <a:bodyPr lIns="45718" tIns="45718" rIns="45718" bIns="45718" anchor="ctr"/>
          <a:lstStyle/>
          <a:p>
            <a:endParaRPr/>
          </a:p>
        </p:txBody>
      </p:sp>
      <p:sp>
        <p:nvSpPr>
          <p:cNvPr id="141" name="「誰か」に管理されている限り、…"/>
          <p:cNvSpPr txBox="1"/>
          <p:nvPr/>
        </p:nvSpPr>
        <p:spPr>
          <a:xfrm>
            <a:off x="2533651" y="2925830"/>
            <a:ext cx="7937497" cy="15519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p>
            <a:pPr algn="ctr">
              <a:defRPr sz="4000">
                <a:latin typeface="游ゴシック体 ボールド"/>
                <a:ea typeface="游ゴシック体 ボールド"/>
                <a:cs typeface="游ゴシック体 ボールド"/>
                <a:sym typeface="游ゴシック体 ボールド"/>
              </a:defRPr>
            </a:pPr>
            <a:r>
              <a:t>「</a:t>
            </a:r>
            <a:r>
              <a:rPr sz="5000"/>
              <a:t>誰か</a:t>
            </a:r>
            <a:r>
              <a:t>」に管理されている限り、</a:t>
            </a:r>
          </a:p>
          <a:p>
            <a:pPr algn="ctr">
              <a:defRPr sz="4000">
                <a:latin typeface="游ゴシック体 ボールド"/>
                <a:ea typeface="游ゴシック体 ボールド"/>
                <a:cs typeface="游ゴシック体 ボールド"/>
                <a:sym typeface="游ゴシック体 ボールド"/>
              </a:defRPr>
            </a:pPr>
            <a:r>
              <a:t>データが失われる可能性がある</a:t>
            </a:r>
          </a:p>
        </p:txBody>
      </p:sp>
      <p:sp>
        <p:nvSpPr>
          <p:cNvPr id="142" name="object 2"/>
          <p:cNvSpPr txBox="1"/>
          <p:nvPr/>
        </p:nvSpPr>
        <p:spPr>
          <a:xfrm>
            <a:off x="3430320" y="911515"/>
            <a:ext cx="6002300" cy="93980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ormAutofit/>
          </a:bodyPr>
          <a:lstStyle/>
          <a:p>
            <a:pPr indent="12573" algn="ctr" defTabSz="905255">
              <a:defRPr sz="5900"/>
            </a:pPr>
            <a:r>
              <a:t>ブロックチェ</a:t>
            </a:r>
            <a:r>
              <a:rPr spc="-400"/>
              <a:t>ー</a:t>
            </a:r>
            <a:r>
              <a:t>ン</a:t>
            </a:r>
          </a:p>
        </p:txBody>
      </p:sp>
    </p:spTree>
  </p:cSld>
  <p:clrMapOvr>
    <a:masterClrMapping/>
  </p:clrMapOvr>
  <p:transition spd="med"/>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 name="object 2"/>
          <p:cNvSpPr/>
          <p:nvPr/>
        </p:nvSpPr>
        <p:spPr>
          <a:xfrm>
            <a:off x="506624" y="4502146"/>
            <a:ext cx="9840398" cy="770169"/>
          </a:xfrm>
          <a:prstGeom prst="rect">
            <a:avLst/>
          </a:prstGeom>
          <a:blipFill>
            <a:blip r:embed="rId3"/>
            <a:stretch>
              <a:fillRect/>
            </a:stretch>
          </a:blipFill>
          <a:ln w="12700">
            <a:miter lim="400000"/>
          </a:ln>
        </p:spPr>
        <p:txBody>
          <a:bodyPr lIns="45718" tIns="45718" rIns="45718" bIns="45718"/>
          <a:lstStyle/>
          <a:p>
            <a:endParaRPr/>
          </a:p>
        </p:txBody>
      </p:sp>
      <p:sp>
        <p:nvSpPr>
          <p:cNvPr id="923" name="object 3"/>
          <p:cNvSpPr/>
          <p:nvPr/>
        </p:nvSpPr>
        <p:spPr>
          <a:xfrm>
            <a:off x="1566187" y="5345831"/>
            <a:ext cx="9840398" cy="3917323"/>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0884" y="1711"/>
                </a:lnTo>
                <a:lnTo>
                  <a:pt x="384" y="1711"/>
                </a:lnTo>
                <a:lnTo>
                  <a:pt x="282" y="1747"/>
                </a:lnTo>
                <a:lnTo>
                  <a:pt x="190" y="1848"/>
                </a:lnTo>
                <a:lnTo>
                  <a:pt x="112" y="2006"/>
                </a:lnTo>
                <a:lnTo>
                  <a:pt x="52" y="2209"/>
                </a:lnTo>
                <a:lnTo>
                  <a:pt x="14" y="2450"/>
                </a:lnTo>
                <a:lnTo>
                  <a:pt x="0" y="2717"/>
                </a:lnTo>
                <a:lnTo>
                  <a:pt x="0" y="20593"/>
                </a:lnTo>
                <a:lnTo>
                  <a:pt x="14" y="20861"/>
                </a:lnTo>
                <a:lnTo>
                  <a:pt x="52" y="21101"/>
                </a:lnTo>
                <a:lnTo>
                  <a:pt x="112" y="21305"/>
                </a:lnTo>
                <a:lnTo>
                  <a:pt x="190" y="21463"/>
                </a:lnTo>
                <a:lnTo>
                  <a:pt x="282" y="21564"/>
                </a:lnTo>
                <a:lnTo>
                  <a:pt x="384" y="21600"/>
                </a:lnTo>
                <a:lnTo>
                  <a:pt x="21110" y="21600"/>
                </a:lnTo>
                <a:lnTo>
                  <a:pt x="21212" y="21564"/>
                </a:lnTo>
                <a:lnTo>
                  <a:pt x="21303" y="21463"/>
                </a:lnTo>
                <a:lnTo>
                  <a:pt x="21381" y="21305"/>
                </a:lnTo>
                <a:lnTo>
                  <a:pt x="21441" y="21101"/>
                </a:lnTo>
                <a:lnTo>
                  <a:pt x="21480" y="20861"/>
                </a:lnTo>
                <a:lnTo>
                  <a:pt x="21493" y="20593"/>
                </a:lnTo>
                <a:lnTo>
                  <a:pt x="21493" y="5368"/>
                </a:lnTo>
                <a:lnTo>
                  <a:pt x="21600" y="0"/>
                </a:lnTo>
                <a:close/>
              </a:path>
            </a:pathLst>
          </a:custGeom>
          <a:ln w="50800">
            <a:solidFill>
              <a:srgbClr val="000000"/>
            </a:solidFill>
          </a:ln>
        </p:spPr>
        <p:txBody>
          <a:bodyPr lIns="45718" tIns="45718" rIns="45718" bIns="45718"/>
          <a:lstStyle/>
          <a:p>
            <a:endParaRPr/>
          </a:p>
        </p:txBody>
      </p:sp>
      <p:grpSp>
        <p:nvGrpSpPr>
          <p:cNvPr id="928" name="object 6"/>
          <p:cNvGrpSpPr/>
          <p:nvPr/>
        </p:nvGrpSpPr>
        <p:grpSpPr>
          <a:xfrm>
            <a:off x="10347021" y="4519836"/>
            <a:ext cx="2117144" cy="793756"/>
            <a:chOff x="0" y="0"/>
            <a:chExt cx="2117143" cy="793755"/>
          </a:xfrm>
        </p:grpSpPr>
        <p:sp>
          <p:nvSpPr>
            <p:cNvPr id="924" name="object 7"/>
            <p:cNvSpPr/>
            <p:nvPr/>
          </p:nvSpPr>
          <p:spPr>
            <a:xfrm>
              <a:off x="-1" y="387845"/>
              <a:ext cx="1214501" cy="1"/>
            </a:xfrm>
            <a:prstGeom prst="line">
              <a:avLst/>
            </a:prstGeom>
            <a:noFill/>
            <a:ln w="50800" cap="flat">
              <a:solidFill>
                <a:srgbClr val="000000"/>
              </a:solidFill>
              <a:prstDash val="solid"/>
              <a:round/>
            </a:ln>
            <a:effectLst/>
          </p:spPr>
          <p:txBody>
            <a:bodyPr wrap="square" lIns="45718" tIns="45718" rIns="45718" bIns="45718" numCol="1" anchor="t">
              <a:noAutofit/>
            </a:bodyPr>
            <a:lstStyle/>
            <a:p>
              <a:endParaRPr/>
            </a:p>
          </p:txBody>
        </p:sp>
        <p:grpSp>
          <p:nvGrpSpPr>
            <p:cNvPr id="927" name="object 8"/>
            <p:cNvGrpSpPr/>
            <p:nvPr/>
          </p:nvGrpSpPr>
          <p:grpSpPr>
            <a:xfrm>
              <a:off x="529639" y="0"/>
              <a:ext cx="1587505" cy="793756"/>
              <a:chOff x="0" y="0"/>
              <a:chExt cx="1587503" cy="793755"/>
            </a:xfrm>
          </p:grpSpPr>
          <p:sp>
            <p:nvSpPr>
              <p:cNvPr id="925" name="図形"/>
              <p:cNvSpPr/>
              <p:nvPr/>
            </p:nvSpPr>
            <p:spPr>
              <a:xfrm>
                <a:off x="-1" y="0"/>
                <a:ext cx="1587505" cy="793756"/>
              </a:xfrm>
              <a:custGeom>
                <a:avLst/>
                <a:gdLst/>
                <a:ahLst/>
                <a:cxnLst>
                  <a:cxn ang="0">
                    <a:pos x="wd2" y="hd2"/>
                  </a:cxn>
                  <a:cxn ang="5400000">
                    <a:pos x="wd2" y="hd2"/>
                  </a:cxn>
                  <a:cxn ang="10800000">
                    <a:pos x="wd2" y="hd2"/>
                  </a:cxn>
                  <a:cxn ang="16200000">
                    <a:pos x="wd2" y="hd2"/>
                  </a:cxn>
                </a:cxnLst>
                <a:rect l="0" t="0" r="r" b="b"/>
                <a:pathLst>
                  <a:path w="21600" h="21600" extrusionOk="0">
                    <a:moveTo>
                      <a:pt x="17638" y="0"/>
                    </a:moveTo>
                    <a:lnTo>
                      <a:pt x="3980" y="0"/>
                    </a:lnTo>
                    <a:lnTo>
                      <a:pt x="3213" y="6"/>
                    </a:lnTo>
                    <a:lnTo>
                      <a:pt x="2606" y="48"/>
                    </a:lnTo>
                    <a:lnTo>
                      <a:pt x="1637" y="388"/>
                    </a:lnTo>
                    <a:lnTo>
                      <a:pt x="1163" y="856"/>
                    </a:lnTo>
                    <a:lnTo>
                      <a:pt x="756" y="1511"/>
                    </a:lnTo>
                    <a:lnTo>
                      <a:pt x="428" y="2326"/>
                    </a:lnTo>
                    <a:lnTo>
                      <a:pt x="194" y="3274"/>
                    </a:lnTo>
                    <a:lnTo>
                      <a:pt x="24" y="5211"/>
                    </a:lnTo>
                    <a:lnTo>
                      <a:pt x="3" y="6412"/>
                    </a:lnTo>
                    <a:lnTo>
                      <a:pt x="0" y="7924"/>
                    </a:lnTo>
                    <a:lnTo>
                      <a:pt x="0" y="13675"/>
                    </a:lnTo>
                    <a:lnTo>
                      <a:pt x="3" y="15173"/>
                    </a:lnTo>
                    <a:lnTo>
                      <a:pt x="24" y="16389"/>
                    </a:lnTo>
                    <a:lnTo>
                      <a:pt x="194" y="18326"/>
                    </a:lnTo>
                    <a:lnTo>
                      <a:pt x="428" y="19274"/>
                    </a:lnTo>
                    <a:lnTo>
                      <a:pt x="756" y="20089"/>
                    </a:lnTo>
                    <a:lnTo>
                      <a:pt x="1163" y="20743"/>
                    </a:lnTo>
                    <a:lnTo>
                      <a:pt x="1637" y="21212"/>
                    </a:lnTo>
                    <a:lnTo>
                      <a:pt x="2603" y="21551"/>
                    </a:lnTo>
                    <a:lnTo>
                      <a:pt x="3206" y="21594"/>
                    </a:lnTo>
                    <a:lnTo>
                      <a:pt x="3962" y="21600"/>
                    </a:lnTo>
                    <a:lnTo>
                      <a:pt x="17620" y="21600"/>
                    </a:lnTo>
                    <a:lnTo>
                      <a:pt x="18387" y="21594"/>
                    </a:lnTo>
                    <a:lnTo>
                      <a:pt x="18994" y="21551"/>
                    </a:lnTo>
                    <a:lnTo>
                      <a:pt x="19963" y="21212"/>
                    </a:lnTo>
                    <a:lnTo>
                      <a:pt x="20437" y="20743"/>
                    </a:lnTo>
                    <a:lnTo>
                      <a:pt x="20844" y="20089"/>
                    </a:lnTo>
                    <a:lnTo>
                      <a:pt x="21172" y="19274"/>
                    </a:lnTo>
                    <a:lnTo>
                      <a:pt x="21406" y="18326"/>
                    </a:lnTo>
                    <a:lnTo>
                      <a:pt x="21576" y="16389"/>
                    </a:lnTo>
                    <a:lnTo>
                      <a:pt x="21597" y="15188"/>
                    </a:lnTo>
                    <a:lnTo>
                      <a:pt x="21600" y="13675"/>
                    </a:lnTo>
                    <a:lnTo>
                      <a:pt x="21600" y="7924"/>
                    </a:lnTo>
                    <a:lnTo>
                      <a:pt x="21597" y="6426"/>
                    </a:lnTo>
                    <a:lnTo>
                      <a:pt x="21576" y="5211"/>
                    </a:lnTo>
                    <a:lnTo>
                      <a:pt x="21406" y="3274"/>
                    </a:lnTo>
                    <a:lnTo>
                      <a:pt x="21172" y="2326"/>
                    </a:lnTo>
                    <a:lnTo>
                      <a:pt x="20844" y="1511"/>
                    </a:lnTo>
                    <a:lnTo>
                      <a:pt x="20437" y="856"/>
                    </a:lnTo>
                    <a:lnTo>
                      <a:pt x="19963" y="388"/>
                    </a:lnTo>
                    <a:lnTo>
                      <a:pt x="18997" y="48"/>
                    </a:lnTo>
                    <a:lnTo>
                      <a:pt x="18394" y="6"/>
                    </a:lnTo>
                    <a:lnTo>
                      <a:pt x="17638" y="0"/>
                    </a:lnTo>
                    <a:close/>
                  </a:path>
                </a:pathLst>
              </a:custGeom>
              <a:solidFill>
                <a:srgbClr val="EE220C"/>
              </a:solidFill>
              <a:ln w="12700" cap="flat">
                <a:noFill/>
                <a:miter lim="400000"/>
              </a:ln>
              <a:effectLst/>
            </p:spPr>
            <p:txBody>
              <a:bodyPr wrap="square" lIns="45718" tIns="45718" rIns="45718" bIns="45718" numCol="1" anchor="ctr">
                <a:noAutofit/>
              </a:bodyPr>
              <a:lstStyle/>
              <a:p>
                <a:pPr algn="ctr">
                  <a:defRPr sz="2200">
                    <a:solidFill>
                      <a:srgbClr val="FFFFFF"/>
                    </a:solidFill>
                  </a:defRPr>
                </a:pPr>
                <a:endParaRPr/>
              </a:p>
            </p:txBody>
          </p:sp>
          <p:sp>
            <p:nvSpPr>
              <p:cNvPr id="926" name="ブロック"/>
              <p:cNvSpPr txBox="1"/>
              <p:nvPr/>
            </p:nvSpPr>
            <p:spPr>
              <a:xfrm>
                <a:off x="-1" y="211459"/>
                <a:ext cx="1587505" cy="370837"/>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8" tIns="45718" rIns="45718" bIns="45718" numCol="1" anchor="ctr">
                <a:spAutoFit/>
              </a:bodyPr>
              <a:lstStyle>
                <a:lvl1pPr algn="ctr">
                  <a:defRPr sz="2200">
                    <a:solidFill>
                      <a:srgbClr val="FFFFFF"/>
                    </a:solidFill>
                  </a:defRPr>
                </a:lvl1pPr>
              </a:lstStyle>
              <a:p>
                <a:r>
                  <a:t>ブロック</a:t>
                </a:r>
              </a:p>
            </p:txBody>
          </p:sp>
        </p:grpSp>
      </p:grpSp>
      <p:sp>
        <p:nvSpPr>
          <p:cNvPr id="929" name="object 11"/>
          <p:cNvSpPr txBox="1">
            <a:spLocks noGrp="1"/>
          </p:cNvSpPr>
          <p:nvPr>
            <p:ph type="sldNum" sz="quarter" idx="4294967295"/>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spcBef>
                <a:spcPts val="700"/>
              </a:spcBef>
            </a:lvl1pPr>
          </a:lstStyle>
          <a:p>
            <a:fld id="{86CB4B4D-7CA3-9044-876B-883B54F8677D}" type="slidenum">
              <a:t>90</a:t>
            </a:fld>
            <a:endParaRPr/>
          </a:p>
        </p:txBody>
      </p:sp>
      <p:sp>
        <p:nvSpPr>
          <p:cNvPr id="930" name="object 10"/>
          <p:cNvSpPr txBox="1">
            <a:spLocks noGrp="1"/>
          </p:cNvSpPr>
          <p:nvPr>
            <p:ph type="title"/>
          </p:nvPr>
        </p:nvSpPr>
        <p:spPr>
          <a:prstGeom prst="rect">
            <a:avLst/>
          </a:prstGeom>
        </p:spPr>
        <p:txBody>
          <a:bodyPr/>
          <a:lstStyle>
            <a:lvl1pPr indent="12700">
              <a:spcBef>
                <a:spcPts val="100"/>
              </a:spcBef>
            </a:lvl1pPr>
          </a:lstStyle>
          <a:p>
            <a:r>
              <a:t>ブロックを作成する</a:t>
            </a:r>
          </a:p>
        </p:txBody>
      </p:sp>
      <p:pic>
        <p:nvPicPr>
          <p:cNvPr id="931" name="イラスト-ページ3.png" descr="イラスト-ページ3.png"/>
          <p:cNvPicPr>
            <a:picLocks noChangeAspect="1"/>
          </p:cNvPicPr>
          <p:nvPr/>
        </p:nvPicPr>
        <p:blipFill>
          <a:blip r:embed="rId4">
            <a:extLst/>
          </a:blip>
          <a:stretch>
            <a:fillRect/>
          </a:stretch>
        </p:blipFill>
        <p:spPr>
          <a:xfrm>
            <a:off x="1744529" y="2260600"/>
            <a:ext cx="1432607" cy="1713509"/>
          </a:xfrm>
          <a:prstGeom prst="rect">
            <a:avLst/>
          </a:prstGeom>
          <a:ln w="12700">
            <a:miter lim="400000"/>
          </a:ln>
        </p:spPr>
      </p:pic>
      <p:sp>
        <p:nvSpPr>
          <p:cNvPr id="932" name="object 5"/>
          <p:cNvSpPr txBox="1"/>
          <p:nvPr/>
        </p:nvSpPr>
        <p:spPr>
          <a:xfrm>
            <a:off x="4556759" y="3059109"/>
            <a:ext cx="5105403" cy="6350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12700">
              <a:spcBef>
                <a:spcPts val="100"/>
              </a:spcBef>
              <a:defRPr sz="5000"/>
            </a:lvl1pPr>
          </a:lstStyle>
          <a:p>
            <a:r>
              <a:t>ブロックを作る</a:t>
            </a:r>
          </a:p>
        </p:txBody>
      </p:sp>
      <p:sp>
        <p:nvSpPr>
          <p:cNvPr id="933" name="New"/>
          <p:cNvSpPr txBox="1"/>
          <p:nvPr/>
        </p:nvSpPr>
        <p:spPr>
          <a:xfrm>
            <a:off x="11320019" y="4062779"/>
            <a:ext cx="816683" cy="44068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lvl1pPr>
              <a:defRPr sz="2700">
                <a:solidFill>
                  <a:srgbClr val="FF2600"/>
                </a:solidFill>
              </a:defRPr>
            </a:lvl1pPr>
          </a:lstStyle>
          <a:p>
            <a:r>
              <a:t>New</a:t>
            </a:r>
          </a:p>
        </p:txBody>
      </p:sp>
      <p:graphicFrame>
        <p:nvGraphicFramePr>
          <p:cNvPr id="934" name="object 4"/>
          <p:cNvGraphicFramePr/>
          <p:nvPr/>
        </p:nvGraphicFramePr>
        <p:xfrm>
          <a:off x="2133600" y="5892800"/>
          <a:ext cx="9020808" cy="3058458"/>
        </p:xfrm>
        <a:graphic>
          <a:graphicData uri="http://schemas.openxmlformats.org/drawingml/2006/table">
            <a:tbl>
              <a:tblPr>
                <a:tableStyleId>{4C3C2611-4C71-4FC5-86AE-919BDF0F9419}</a:tableStyleId>
              </a:tblPr>
              <a:tblGrid>
                <a:gridCol w="1804035"/>
                <a:gridCol w="1748789"/>
                <a:gridCol w="1757045"/>
                <a:gridCol w="1875789"/>
                <a:gridCol w="1835150"/>
              </a:tblGrid>
              <a:tr h="611695">
                <a:tc>
                  <a:txBody>
                    <a:bodyPr/>
                    <a:lstStyle/>
                    <a:p>
                      <a:pPr indent="8252" algn="ctr">
                        <a:spcBef>
                          <a:spcPts val="1000"/>
                        </a:spcBef>
                        <a:defRPr sz="2200" spc="0">
                          <a:solidFill>
                            <a:srgbClr val="FFFFFF"/>
                          </a:solidFill>
                        </a:defRPr>
                      </a:pPr>
                      <a:r>
                        <a:t>アド</a:t>
                      </a:r>
                      <a:r>
                        <a:rPr spc="-135"/>
                        <a:t>レ</a:t>
                      </a:r>
                      <a:r>
                        <a:t>ス</a:t>
                      </a:r>
                    </a:p>
                  </a:txBody>
                  <a:tcPr marL="0" marR="0" marT="0" marB="0" anchor="ctr" horzOverflow="overflow">
                    <a:solidFill>
                      <a:srgbClr val="004D80"/>
                    </a:solidFill>
                  </a:tcPr>
                </a:tc>
                <a:tc>
                  <a:txBody>
                    <a:bodyPr/>
                    <a:lstStyle/>
                    <a:p>
                      <a:pPr indent="0" algn="ctr">
                        <a:spcBef>
                          <a:spcPts val="1000"/>
                        </a:spcBef>
                        <a:defRPr sz="1800" spc="0"/>
                      </a:pPr>
                      <a:r>
                        <a:rPr sz="2200" spc="150">
                          <a:solidFill>
                            <a:srgbClr val="FFFFFF"/>
                          </a:solidFill>
                        </a:rPr>
                        <a:t>Nonce</a:t>
                      </a:r>
                    </a:p>
                  </a:txBody>
                  <a:tcPr marL="0" marR="0" marT="0" marB="0" anchor="ctr" horzOverflow="overflow">
                    <a:solidFill>
                      <a:srgbClr val="004D80"/>
                    </a:solidFill>
                  </a:tcPr>
                </a:tc>
                <a:tc>
                  <a:txBody>
                    <a:bodyPr/>
                    <a:lstStyle/>
                    <a:p>
                      <a:pPr indent="0" algn="ctr">
                        <a:spcBef>
                          <a:spcPts val="1000"/>
                        </a:spcBef>
                        <a:defRPr sz="1800" spc="0"/>
                      </a:pPr>
                      <a:r>
                        <a:rPr sz="2200" spc="150">
                          <a:solidFill>
                            <a:srgbClr val="FFFFFF"/>
                          </a:solidFill>
                        </a:rPr>
                        <a:t>Balance</a:t>
                      </a:r>
                    </a:p>
                  </a:txBody>
                  <a:tcPr marL="0" marR="0" marT="0" marB="0" anchor="ctr" horzOverflow="overflow">
                    <a:solidFill>
                      <a:srgbClr val="004D80"/>
                    </a:solidFill>
                  </a:tcPr>
                </a:tc>
                <a:tc>
                  <a:txBody>
                    <a:bodyPr/>
                    <a:lstStyle/>
                    <a:p>
                      <a:pPr indent="122554" algn="ctr">
                        <a:spcBef>
                          <a:spcPts val="1000"/>
                        </a:spcBef>
                        <a:defRPr sz="2200" spc="158">
                          <a:solidFill>
                            <a:srgbClr val="FFFFFF"/>
                          </a:solidFill>
                        </a:defRPr>
                      </a:pPr>
                      <a:r>
                        <a:t>code</a:t>
                      </a:r>
                      <a:r>
                        <a:rPr spc="90"/>
                        <a:t> </a:t>
                      </a:r>
                      <a:r>
                        <a:rPr spc="195"/>
                        <a:t>Hash</a:t>
                      </a:r>
                    </a:p>
                  </a:txBody>
                  <a:tcPr marL="0" marR="0" marT="0" marB="0" anchor="ctr" horzOverflow="overflow">
                    <a:solidFill>
                      <a:srgbClr val="004D80"/>
                    </a:solidFill>
                  </a:tcPr>
                </a:tc>
                <a:tc>
                  <a:txBody>
                    <a:bodyPr/>
                    <a:lstStyle/>
                    <a:p>
                      <a:pPr indent="0" algn="ctr">
                        <a:spcBef>
                          <a:spcPts val="1000"/>
                        </a:spcBef>
                        <a:defRPr sz="1800" spc="0"/>
                      </a:pPr>
                      <a:r>
                        <a:rPr sz="2200">
                          <a:solidFill>
                            <a:srgbClr val="FFFFFF"/>
                          </a:solidFill>
                        </a:rPr>
                        <a:t>その他</a:t>
                      </a:r>
                    </a:p>
                  </a:txBody>
                  <a:tcPr marL="0" marR="0" marT="0" marB="0" anchor="ctr" horzOverflow="overflow">
                    <a:solidFill>
                      <a:srgbClr val="004D80"/>
                    </a:solidFill>
                  </a:tcPr>
                </a:tc>
              </a:tr>
              <a:tr h="611695">
                <a:tc>
                  <a:txBody>
                    <a:bodyPr/>
                    <a:lstStyle/>
                    <a:p>
                      <a:pPr indent="0" algn="ctr">
                        <a:spcBef>
                          <a:spcPts val="1000"/>
                        </a:spcBef>
                        <a:defRPr sz="1800" spc="0"/>
                      </a:pPr>
                      <a:r>
                        <a:rPr sz="2200" spc="180">
                          <a:solidFill>
                            <a:srgbClr val="FFFFFF"/>
                          </a:solidFill>
                        </a:rPr>
                        <a:t>12345</a:t>
                      </a:r>
                    </a:p>
                  </a:txBody>
                  <a:tcPr marL="0" marR="0" marT="0" marB="0" anchor="ctr" horzOverflow="overflow">
                    <a:solidFill>
                      <a:srgbClr val="0076BA"/>
                    </a:solidFill>
                  </a:tcPr>
                </a:tc>
                <a:tc>
                  <a:txBody>
                    <a:bodyPr/>
                    <a:lstStyle/>
                    <a:p>
                      <a:pPr indent="0" algn="ctr">
                        <a:spcBef>
                          <a:spcPts val="1000"/>
                        </a:spcBef>
                        <a:defRPr sz="1800" spc="0"/>
                      </a:pPr>
                      <a:r>
                        <a:rPr sz="2200"/>
                        <a:t>1</a:t>
                      </a:r>
                    </a:p>
                  </a:txBody>
                  <a:tcPr marL="0" marR="0" marT="0" marB="0" anchor="ctr" horzOverflow="overflow"/>
                </a:tc>
                <a:tc>
                  <a:txBody>
                    <a:bodyPr/>
                    <a:lstStyle/>
                    <a:p>
                      <a:pPr indent="0" algn="ctr">
                        <a:spcBef>
                          <a:spcPts val="1000"/>
                        </a:spcBef>
                        <a:defRPr sz="1800" spc="0"/>
                      </a:pPr>
                      <a:r>
                        <a:rPr sz="2200" spc="145"/>
                        <a:t>10</a:t>
                      </a:r>
                    </a:p>
                  </a:txBody>
                  <a:tcPr marL="0" marR="0" marT="0" marB="0" anchor="ctr" horzOverflow="overflow"/>
                </a:tc>
                <a:tc>
                  <a:txBody>
                    <a:bodyPr/>
                    <a:lstStyle/>
                    <a:p>
                      <a:pPr indent="0" algn="ctr">
                        <a:spcBef>
                          <a:spcPts val="1000"/>
                        </a:spcBef>
                        <a:defRPr sz="1800" spc="0"/>
                      </a:pPr>
                      <a:r>
                        <a:rPr sz="2200" spc="114"/>
                        <a:t>1ef445g</a:t>
                      </a:r>
                    </a:p>
                  </a:txBody>
                  <a:tcPr marL="0" marR="0" marT="0" marB="0" anchor="ctr" horzOverflow="overflow"/>
                </a:tc>
                <a:tc>
                  <a:txBody>
                    <a:bodyPr/>
                    <a:lstStyle/>
                    <a:p>
                      <a:pPr indent="0">
                        <a:defRPr sz="2700" spc="0"/>
                      </a:pPr>
                      <a:endParaRPr/>
                    </a:p>
                  </a:txBody>
                  <a:tcPr marL="0" marR="0" marT="0" marB="0" anchor="ctr" horzOverflow="overflow"/>
                </a:tc>
              </a:tr>
              <a:tr h="611682">
                <a:tc>
                  <a:txBody>
                    <a:bodyPr/>
                    <a:lstStyle/>
                    <a:p>
                      <a:pPr marR="1270" indent="0" algn="ctr">
                        <a:spcBef>
                          <a:spcPts val="1000"/>
                        </a:spcBef>
                        <a:defRPr sz="1800" spc="0"/>
                      </a:pPr>
                      <a:r>
                        <a:rPr sz="2200" spc="204">
                          <a:solidFill>
                            <a:srgbClr val="FFFFFF"/>
                          </a:solidFill>
                        </a:rPr>
                        <a:t>abcdef</a:t>
                      </a:r>
                    </a:p>
                  </a:txBody>
                  <a:tcPr marL="0" marR="0" marT="0" marB="0" anchor="ctr" horzOverflow="overflow">
                    <a:solidFill>
                      <a:srgbClr val="0076BA"/>
                    </a:solidFill>
                  </a:tcPr>
                </a:tc>
                <a:tc>
                  <a:txBody>
                    <a:bodyPr/>
                    <a:lstStyle/>
                    <a:p>
                      <a:pPr indent="0" algn="ctr">
                        <a:spcBef>
                          <a:spcPts val="1000"/>
                        </a:spcBef>
                        <a:defRPr sz="1800" spc="0"/>
                      </a:pPr>
                      <a:r>
                        <a:rPr sz="2200"/>
                        <a:t>2</a:t>
                      </a:r>
                    </a:p>
                  </a:txBody>
                  <a:tcPr marL="0" marR="0" marT="0" marB="0" anchor="ctr" horzOverflow="overflow">
                    <a:solidFill>
                      <a:srgbClr val="E3E5E8"/>
                    </a:solidFill>
                  </a:tcPr>
                </a:tc>
                <a:tc>
                  <a:txBody>
                    <a:bodyPr/>
                    <a:lstStyle/>
                    <a:p>
                      <a:pPr indent="0" algn="ctr">
                        <a:spcBef>
                          <a:spcPts val="1000"/>
                        </a:spcBef>
                        <a:defRPr sz="1800" spc="0"/>
                      </a:pPr>
                      <a:r>
                        <a:rPr sz="2200" spc="145"/>
                        <a:t>100</a:t>
                      </a:r>
                    </a:p>
                  </a:txBody>
                  <a:tcPr marL="0" marR="0" marT="0" marB="0" anchor="ctr" horzOverflow="overflow">
                    <a:solidFill>
                      <a:srgbClr val="E3E5E8"/>
                    </a:solidFill>
                  </a:tcPr>
                </a:tc>
                <a:tc>
                  <a:txBody>
                    <a:bodyPr/>
                    <a:lstStyle/>
                    <a:p>
                      <a:pPr indent="0" algn="ctr">
                        <a:spcBef>
                          <a:spcPts val="1000"/>
                        </a:spcBef>
                        <a:defRPr sz="1800" spc="0"/>
                      </a:pPr>
                      <a:r>
                        <a:rPr sz="2200" spc="4"/>
                        <a:t>ﬀeh3vl5e</a:t>
                      </a:r>
                    </a:p>
                  </a:txBody>
                  <a:tcPr marL="0" marR="0" marT="0" marB="0" anchor="ctr" horzOverflow="overflow">
                    <a:solidFill>
                      <a:srgbClr val="E3E5E8"/>
                    </a:solidFill>
                  </a:tcPr>
                </a:tc>
                <a:tc>
                  <a:txBody>
                    <a:bodyPr/>
                    <a:lstStyle/>
                    <a:p>
                      <a:pPr indent="19050" algn="ctr">
                        <a:spcBef>
                          <a:spcPts val="1000"/>
                        </a:spcBef>
                        <a:defRPr sz="2200" spc="135">
                          <a:solidFill>
                            <a:srgbClr val="EE220C"/>
                          </a:solidFill>
                        </a:defRPr>
                      </a:pPr>
                      <a:r>
                        <a:t>Good</a:t>
                      </a:r>
                      <a:r>
                        <a:rPr spc="79"/>
                        <a:t> </a:t>
                      </a:r>
                      <a:r>
                        <a:rPr spc="155"/>
                        <a:t>Night</a:t>
                      </a:r>
                    </a:p>
                  </a:txBody>
                  <a:tcPr marL="0" marR="0" marT="0" marB="0" anchor="ctr" horzOverflow="overflow">
                    <a:solidFill>
                      <a:srgbClr val="E3E5E8"/>
                    </a:solidFill>
                  </a:tcPr>
                </a:tc>
              </a:tr>
              <a:tr h="611695">
                <a:tc>
                  <a:txBody>
                    <a:bodyPr/>
                    <a:lstStyle/>
                    <a:p>
                      <a:pPr indent="0" algn="ctr">
                        <a:spcBef>
                          <a:spcPts val="1000"/>
                        </a:spcBef>
                        <a:defRPr sz="1800" spc="0"/>
                      </a:pPr>
                      <a:r>
                        <a:rPr sz="2200" spc="180">
                          <a:solidFill>
                            <a:srgbClr val="FFFFFF"/>
                          </a:solidFill>
                        </a:rPr>
                        <a:t>1a2b3c4</a:t>
                      </a:r>
                    </a:p>
                  </a:txBody>
                  <a:tcPr marL="0" marR="0" marT="0" marB="0" anchor="ctr" horzOverflow="overflow">
                    <a:solidFill>
                      <a:srgbClr val="0076BA"/>
                    </a:solidFill>
                  </a:tcPr>
                </a:tc>
                <a:tc>
                  <a:txBody>
                    <a:bodyPr/>
                    <a:lstStyle/>
                    <a:p>
                      <a:pPr indent="0" algn="ctr">
                        <a:spcBef>
                          <a:spcPts val="1000"/>
                        </a:spcBef>
                        <a:defRPr sz="1800" spc="0"/>
                      </a:pPr>
                      <a:r>
                        <a:rPr sz="2200"/>
                        <a:t>1</a:t>
                      </a:r>
                    </a:p>
                  </a:txBody>
                  <a:tcPr marL="0" marR="0" marT="0" marB="0" anchor="ctr" horzOverflow="overflow"/>
                </a:tc>
                <a:tc>
                  <a:txBody>
                    <a:bodyPr/>
                    <a:lstStyle/>
                    <a:p>
                      <a:pPr indent="0" algn="ctr">
                        <a:spcBef>
                          <a:spcPts val="1000"/>
                        </a:spcBef>
                        <a:defRPr sz="1800" spc="0"/>
                      </a:pPr>
                      <a:r>
                        <a:rPr sz="2200" spc="65"/>
                        <a:t>0.03</a:t>
                      </a:r>
                    </a:p>
                  </a:txBody>
                  <a:tcPr marL="0" marR="0" marT="0" marB="0" anchor="ctr" horzOverflow="overflow"/>
                </a:tc>
                <a:tc>
                  <a:txBody>
                    <a:bodyPr/>
                    <a:lstStyle/>
                    <a:p>
                      <a:pPr indent="0" algn="ctr">
                        <a:spcBef>
                          <a:spcPts val="1000"/>
                        </a:spcBef>
                        <a:defRPr sz="1800" spc="0"/>
                      </a:pPr>
                      <a:r>
                        <a:rPr sz="2200" spc="15"/>
                        <a:t>nefvbef</a:t>
                      </a:r>
                    </a:p>
                  </a:txBody>
                  <a:tcPr marL="0" marR="0" marT="0" marB="0" anchor="ctr" horzOverflow="overflow"/>
                </a:tc>
                <a:tc>
                  <a:txBody>
                    <a:bodyPr/>
                    <a:lstStyle/>
                    <a:p>
                      <a:pPr indent="0" algn="ctr">
                        <a:spcBef>
                          <a:spcPts val="1000"/>
                        </a:spcBef>
                        <a:defRPr sz="1800" spc="0"/>
                      </a:pPr>
                      <a:r>
                        <a:rPr sz="2200"/>
                        <a:t>こんにちわ</a:t>
                      </a:r>
                    </a:p>
                  </a:txBody>
                  <a:tcPr marL="0" marR="0" marT="0" marB="0" anchor="ctr" horzOverflow="overflow"/>
                </a:tc>
              </a:tr>
              <a:tr h="611691">
                <a:tc>
                  <a:txBody>
                    <a:bodyPr/>
                    <a:lstStyle/>
                    <a:p>
                      <a:pPr indent="0" algn="ctr">
                        <a:spcBef>
                          <a:spcPts val="1000"/>
                        </a:spcBef>
                        <a:defRPr sz="1800" spc="0"/>
                      </a:pPr>
                      <a:r>
                        <a:rPr sz="2200" spc="180">
                          <a:solidFill>
                            <a:srgbClr val="FFFFFF"/>
                          </a:solidFill>
                        </a:rPr>
                        <a:t>a1b2c3d</a:t>
                      </a:r>
                    </a:p>
                  </a:txBody>
                  <a:tcPr marL="0" marR="0" marT="0" marB="0" anchor="ctr" horzOverflow="overflow">
                    <a:solidFill>
                      <a:srgbClr val="0076BA"/>
                    </a:solidFill>
                  </a:tcPr>
                </a:tc>
                <a:tc>
                  <a:txBody>
                    <a:bodyPr/>
                    <a:lstStyle/>
                    <a:p>
                      <a:pPr indent="0" algn="ctr">
                        <a:spcBef>
                          <a:spcPts val="1000"/>
                        </a:spcBef>
                        <a:defRPr sz="1800" spc="0"/>
                      </a:pPr>
                      <a:r>
                        <a:rPr sz="2200"/>
                        <a:t>5</a:t>
                      </a:r>
                    </a:p>
                  </a:txBody>
                  <a:tcPr marL="0" marR="0" marT="0" marB="0" anchor="ctr" horzOverflow="overflow">
                    <a:solidFill>
                      <a:srgbClr val="E3E5E8"/>
                    </a:solidFill>
                  </a:tcPr>
                </a:tc>
                <a:tc>
                  <a:txBody>
                    <a:bodyPr/>
                    <a:lstStyle/>
                    <a:p>
                      <a:pPr indent="0" algn="ctr">
                        <a:spcBef>
                          <a:spcPts val="1000"/>
                        </a:spcBef>
                        <a:defRPr sz="1800" spc="0"/>
                      </a:pPr>
                      <a:r>
                        <a:rPr sz="2200"/>
                        <a:t>0</a:t>
                      </a:r>
                    </a:p>
                  </a:txBody>
                  <a:tcPr marL="0" marR="0" marT="0" marB="0" anchor="ctr" horzOverflow="overflow">
                    <a:solidFill>
                      <a:srgbClr val="E3E5E8"/>
                    </a:solidFill>
                  </a:tcPr>
                </a:tc>
                <a:tc>
                  <a:txBody>
                    <a:bodyPr/>
                    <a:lstStyle/>
                    <a:p>
                      <a:pPr indent="0" algn="ctr">
                        <a:spcBef>
                          <a:spcPts val="1000"/>
                        </a:spcBef>
                        <a:defRPr sz="1800" spc="0"/>
                      </a:pPr>
                      <a:r>
                        <a:rPr sz="2200" spc="114"/>
                        <a:t>1ef445g</a:t>
                      </a:r>
                    </a:p>
                  </a:txBody>
                  <a:tcPr marL="0" marR="0" marT="0" marB="0" anchor="ctr" horzOverflow="overflow">
                    <a:solidFill>
                      <a:srgbClr val="E3E5E8"/>
                    </a:solidFill>
                  </a:tcPr>
                </a:tc>
                <a:tc>
                  <a:txBody>
                    <a:bodyPr/>
                    <a:lstStyle/>
                    <a:p>
                      <a:pPr indent="0">
                        <a:defRPr sz="2700" spc="0"/>
                      </a:pPr>
                      <a:endParaRPr/>
                    </a:p>
                  </a:txBody>
                  <a:tcPr marL="0" marR="0" marT="0" marB="0" anchor="ctr" horzOverflow="overflow">
                    <a:solidFill>
                      <a:srgbClr val="E3E5E8"/>
                    </a:solidFill>
                  </a:tcPr>
                </a:tc>
              </a:tr>
            </a:tbl>
          </a:graphicData>
        </a:graphic>
      </p:graphicFrame>
      <p:sp>
        <p:nvSpPr>
          <p:cNvPr id="935" name="object 4"/>
          <p:cNvSpPr txBox="1"/>
          <p:nvPr/>
        </p:nvSpPr>
        <p:spPr>
          <a:xfrm>
            <a:off x="355600" y="139770"/>
            <a:ext cx="841375" cy="3048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12700">
              <a:spcBef>
                <a:spcPts val="100"/>
              </a:spcBef>
              <a:defRPr sz="2400" spc="120"/>
            </a:lvl1pPr>
          </a:lstStyle>
          <a:p>
            <a:r>
              <a:t>3.3.2</a:t>
            </a:r>
          </a:p>
        </p:txBody>
      </p:sp>
    </p:spTree>
  </p:cSld>
  <p:clrMapOvr>
    <a:masterClrMapping/>
  </p:clrMapOvr>
  <p:transition spd="med"/>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9" name="object 2"/>
          <p:cNvSpPr txBox="1">
            <a:spLocks noGrp="1"/>
          </p:cNvSpPr>
          <p:nvPr>
            <p:ph type="title"/>
          </p:nvPr>
        </p:nvSpPr>
        <p:spPr>
          <a:xfrm>
            <a:off x="541336" y="4406900"/>
            <a:ext cx="11922128" cy="939800"/>
          </a:xfrm>
          <a:prstGeom prst="rect">
            <a:avLst/>
          </a:prstGeom>
        </p:spPr>
        <p:txBody>
          <a:bodyPr/>
          <a:lstStyle>
            <a:lvl1pPr indent="7679" algn="ctr" defTabSz="553029">
              <a:defRPr sz="5760" spc="96">
                <a:latin typeface="游ゴシック体 ボールド"/>
                <a:ea typeface="游ゴシック体 ボールド"/>
                <a:cs typeface="游ゴシック体 ボールド"/>
                <a:sym typeface="游ゴシック体 ボールド"/>
              </a:defRPr>
            </a:lvl1pPr>
          </a:lstStyle>
          <a:p>
            <a:r>
              <a:t>4.DApps(分散型アプリケーション)</a:t>
            </a:r>
          </a:p>
        </p:txBody>
      </p:sp>
    </p:spTree>
  </p:cSld>
  <p:clrMapOvr>
    <a:masterClrMapping/>
  </p:clrMapOvr>
  <p:transition spd="med"/>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1" name="object 2"/>
          <p:cNvSpPr txBox="1">
            <a:spLocks noGrp="1"/>
          </p:cNvSpPr>
          <p:nvPr>
            <p:ph type="title"/>
          </p:nvPr>
        </p:nvSpPr>
        <p:spPr>
          <a:xfrm>
            <a:off x="2565399" y="4394200"/>
            <a:ext cx="7885432" cy="939800"/>
          </a:xfrm>
          <a:prstGeom prst="rect">
            <a:avLst/>
          </a:prstGeom>
        </p:spPr>
        <p:txBody>
          <a:bodyPr/>
          <a:lstStyle>
            <a:lvl1pPr indent="12700" algn="ctr">
              <a:spcBef>
                <a:spcPts val="100"/>
              </a:spcBef>
              <a:defRPr spc="200"/>
            </a:lvl1pPr>
          </a:lstStyle>
          <a:p>
            <a:r>
              <a:t>DAppsとは？</a:t>
            </a:r>
          </a:p>
        </p:txBody>
      </p:sp>
      <p:sp>
        <p:nvSpPr>
          <p:cNvPr id="942" name="object 4"/>
          <p:cNvSpPr txBox="1"/>
          <p:nvPr/>
        </p:nvSpPr>
        <p:spPr>
          <a:xfrm>
            <a:off x="355600" y="139770"/>
            <a:ext cx="841375" cy="3048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12700">
              <a:spcBef>
                <a:spcPts val="100"/>
              </a:spcBef>
              <a:defRPr sz="2400" spc="120"/>
            </a:lvl1pPr>
          </a:lstStyle>
          <a:p>
            <a:r>
              <a:t>4.1.1</a:t>
            </a:r>
          </a:p>
        </p:txBody>
      </p:sp>
    </p:spTree>
  </p:cSld>
  <p:clrMapOvr>
    <a:masterClrMapping/>
  </p:clrMapOvr>
  <p:transition spd="med"/>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4" name="object 2"/>
          <p:cNvSpPr txBox="1">
            <a:spLocks noGrp="1"/>
          </p:cNvSpPr>
          <p:nvPr>
            <p:ph type="title"/>
          </p:nvPr>
        </p:nvSpPr>
        <p:spPr>
          <a:xfrm>
            <a:off x="1196975" y="2190868"/>
            <a:ext cx="9886231" cy="2226233"/>
          </a:xfrm>
          <a:prstGeom prst="rect">
            <a:avLst/>
          </a:prstGeom>
        </p:spPr>
        <p:txBody>
          <a:bodyPr>
            <a:normAutofit fontScale="90000"/>
          </a:bodyPr>
          <a:lstStyle/>
          <a:p>
            <a:pPr algn="ctr" defTabSz="868680">
              <a:lnSpc>
                <a:spcPct val="150000"/>
              </a:lnSpc>
              <a:defRPr sz="5700" spc="100">
                <a:latin typeface="游ゴシック体 ボールド"/>
                <a:ea typeface="游ゴシック体 ボールド"/>
                <a:cs typeface="游ゴシック体 ボールド"/>
                <a:sym typeface="游ゴシック体 ボールド"/>
              </a:defRPr>
            </a:pPr>
            <a:r>
              <a:t>Decentralized Applications</a:t>
            </a:r>
            <a:endParaRPr spc="189"/>
          </a:p>
          <a:p>
            <a:pPr algn="ctr" defTabSz="868680">
              <a:lnSpc>
                <a:spcPct val="150000"/>
              </a:lnSpc>
              <a:defRPr sz="5700" spc="100"/>
            </a:pPr>
            <a:r>
              <a:rPr spc="189"/>
              <a:t>(</a:t>
            </a:r>
            <a:r>
              <a:t>分散型アプリケーション)</a:t>
            </a:r>
          </a:p>
        </p:txBody>
      </p:sp>
      <p:sp>
        <p:nvSpPr>
          <p:cNvPr id="945" name="object 2"/>
          <p:cNvSpPr txBox="1"/>
          <p:nvPr/>
        </p:nvSpPr>
        <p:spPr>
          <a:xfrm>
            <a:off x="2291414" y="5266078"/>
            <a:ext cx="8421969" cy="163711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ormAutofit/>
          </a:bodyPr>
          <a:lstStyle/>
          <a:p>
            <a:pPr indent="12700" algn="ctr">
              <a:spcBef>
                <a:spcPts val="100"/>
              </a:spcBef>
              <a:defRPr sz="5000" spc="200"/>
            </a:pPr>
            <a:r>
              <a:t>ブロックチェーンを使った</a:t>
            </a:r>
          </a:p>
          <a:p>
            <a:pPr indent="12700" algn="ctr">
              <a:spcBef>
                <a:spcPts val="100"/>
              </a:spcBef>
              <a:defRPr sz="5000" spc="200"/>
            </a:pPr>
            <a:r>
              <a:t>アプリケーション</a:t>
            </a:r>
          </a:p>
        </p:txBody>
      </p:sp>
      <p:sp>
        <p:nvSpPr>
          <p:cNvPr id="946" name="object 4"/>
          <p:cNvSpPr txBox="1"/>
          <p:nvPr/>
        </p:nvSpPr>
        <p:spPr>
          <a:xfrm>
            <a:off x="355600" y="139770"/>
            <a:ext cx="841375" cy="3048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12700">
              <a:spcBef>
                <a:spcPts val="100"/>
              </a:spcBef>
              <a:defRPr sz="2400" spc="120"/>
            </a:lvl1pPr>
          </a:lstStyle>
          <a:p>
            <a:r>
              <a:t>4.1.1</a:t>
            </a:r>
          </a:p>
        </p:txBody>
      </p:sp>
    </p:spTree>
  </p:cSld>
  <p:clrMapOvr>
    <a:masterClrMapping/>
  </p:clrMapOvr>
  <p:transition spd="med"/>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0" name="object 2"/>
          <p:cNvSpPr txBox="1">
            <a:spLocks noGrp="1"/>
          </p:cNvSpPr>
          <p:nvPr>
            <p:ph type="title"/>
          </p:nvPr>
        </p:nvSpPr>
        <p:spPr>
          <a:xfrm>
            <a:off x="1051558" y="901344"/>
            <a:ext cx="11639553" cy="939801"/>
          </a:xfrm>
          <a:prstGeom prst="rect">
            <a:avLst/>
          </a:prstGeom>
        </p:spPr>
        <p:txBody>
          <a:bodyPr/>
          <a:lstStyle>
            <a:lvl1pPr indent="12700" algn="ctr">
              <a:spcBef>
                <a:spcPts val="100"/>
              </a:spcBef>
              <a:defRPr spc="100"/>
            </a:lvl1pPr>
          </a:lstStyle>
          <a:p>
            <a:r>
              <a:t>DAppsの構成</a:t>
            </a:r>
          </a:p>
        </p:txBody>
      </p:sp>
      <p:sp>
        <p:nvSpPr>
          <p:cNvPr id="951" name="object 4"/>
          <p:cNvSpPr txBox="1">
            <a:spLocks noGrp="1"/>
          </p:cNvSpPr>
          <p:nvPr>
            <p:ph type="sldNum" sz="quarter" idx="4294967295"/>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spcBef>
                <a:spcPts val="700"/>
              </a:spcBef>
            </a:lvl1pPr>
          </a:lstStyle>
          <a:p>
            <a:fld id="{86CB4B4D-7CA3-9044-876B-883B54F8677D}" type="slidenum">
              <a:t>94</a:t>
            </a:fld>
            <a:endParaRPr/>
          </a:p>
        </p:txBody>
      </p:sp>
      <p:sp>
        <p:nvSpPr>
          <p:cNvPr id="952" name="object 2"/>
          <p:cNvSpPr txBox="1"/>
          <p:nvPr/>
        </p:nvSpPr>
        <p:spPr>
          <a:xfrm>
            <a:off x="-132677" y="2812714"/>
            <a:ext cx="13218085" cy="110664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ormAutofit/>
          </a:bodyPr>
          <a:lstStyle/>
          <a:p>
            <a:pPr indent="7020" algn="ctr" defTabSz="505571">
              <a:defRPr sz="3492" spc="97">
                <a:latin typeface="游ゴシック体 ボールド"/>
                <a:ea typeface="游ゴシック体 ボールド"/>
                <a:cs typeface="游ゴシック体 ボールド"/>
                <a:sym typeface="游ゴシック体 ボールド"/>
              </a:defRPr>
            </a:pPr>
            <a:r>
              <a:t>従来のアプリケーションのサーバーサイドを部分的に</a:t>
            </a:r>
            <a:endParaRPr spc="110"/>
          </a:p>
          <a:p>
            <a:pPr indent="7020" algn="ctr" defTabSz="505571">
              <a:defRPr sz="3492" spc="97">
                <a:latin typeface="游ゴシック体 ボールド"/>
                <a:ea typeface="游ゴシック体 ボールド"/>
                <a:cs typeface="游ゴシック体 ボールド"/>
                <a:sym typeface="游ゴシック体 ボールド"/>
              </a:defRPr>
            </a:pPr>
            <a:r>
              <a:t>ブロックチェーンに置き換える</a:t>
            </a:r>
          </a:p>
        </p:txBody>
      </p:sp>
      <p:pic>
        <p:nvPicPr>
          <p:cNvPr id="953" name="イラスト-ページ2 (1).png" descr="イラスト-ページ2 (1).png"/>
          <p:cNvPicPr>
            <a:picLocks noChangeAspect="1"/>
          </p:cNvPicPr>
          <p:nvPr/>
        </p:nvPicPr>
        <p:blipFill>
          <a:blip r:embed="rId3">
            <a:extLst/>
          </a:blip>
          <a:stretch>
            <a:fillRect/>
          </a:stretch>
        </p:blipFill>
        <p:spPr>
          <a:xfrm>
            <a:off x="1445570" y="5607337"/>
            <a:ext cx="2071766" cy="1384994"/>
          </a:xfrm>
          <a:prstGeom prst="rect">
            <a:avLst/>
          </a:prstGeom>
          <a:ln w="12700">
            <a:miter lim="400000"/>
          </a:ln>
        </p:spPr>
      </p:pic>
      <p:pic>
        <p:nvPicPr>
          <p:cNvPr id="954" name="イラスト-ページ2 (6).png" descr="イラスト-ページ2 (6).png"/>
          <p:cNvPicPr>
            <a:picLocks noChangeAspect="1"/>
          </p:cNvPicPr>
          <p:nvPr/>
        </p:nvPicPr>
        <p:blipFill>
          <a:blip r:embed="rId4">
            <a:extLst/>
          </a:blip>
          <a:stretch>
            <a:fillRect/>
          </a:stretch>
        </p:blipFill>
        <p:spPr>
          <a:xfrm>
            <a:off x="9005936" y="4681027"/>
            <a:ext cx="3388823" cy="3237617"/>
          </a:xfrm>
          <a:prstGeom prst="rect">
            <a:avLst/>
          </a:prstGeom>
          <a:ln w="12700">
            <a:miter lim="400000"/>
          </a:ln>
        </p:spPr>
      </p:pic>
      <p:pic>
        <p:nvPicPr>
          <p:cNvPr id="955" name="Untitled Diagram.png" descr="Untitled Diagram.png"/>
          <p:cNvPicPr>
            <a:picLocks noChangeAspect="1"/>
          </p:cNvPicPr>
          <p:nvPr/>
        </p:nvPicPr>
        <p:blipFill>
          <a:blip r:embed="rId5">
            <a:extLst/>
          </a:blip>
          <a:stretch>
            <a:fillRect/>
          </a:stretch>
        </p:blipFill>
        <p:spPr>
          <a:xfrm>
            <a:off x="5804299" y="5157275"/>
            <a:ext cx="1396201" cy="2085683"/>
          </a:xfrm>
          <a:prstGeom prst="rect">
            <a:avLst/>
          </a:prstGeom>
          <a:ln w="12700">
            <a:miter lim="400000"/>
          </a:ln>
        </p:spPr>
      </p:pic>
      <p:sp>
        <p:nvSpPr>
          <p:cNvPr id="956" name="クライアント"/>
          <p:cNvSpPr txBox="1"/>
          <p:nvPr/>
        </p:nvSpPr>
        <p:spPr>
          <a:xfrm>
            <a:off x="1286383" y="7908146"/>
            <a:ext cx="2390137" cy="4724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lvl1pPr>
              <a:defRPr sz="3000"/>
            </a:lvl1pPr>
          </a:lstStyle>
          <a:p>
            <a:r>
              <a:t>クライアント</a:t>
            </a:r>
          </a:p>
        </p:txBody>
      </p:sp>
      <p:sp>
        <p:nvSpPr>
          <p:cNvPr id="957" name="サーバー"/>
          <p:cNvSpPr txBox="1"/>
          <p:nvPr/>
        </p:nvSpPr>
        <p:spPr>
          <a:xfrm>
            <a:off x="5705475" y="7982693"/>
            <a:ext cx="1628137" cy="47243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lvl1pPr>
              <a:defRPr sz="3000"/>
            </a:lvl1pPr>
          </a:lstStyle>
          <a:p>
            <a:r>
              <a:t>サーバー</a:t>
            </a:r>
          </a:p>
        </p:txBody>
      </p:sp>
      <p:sp>
        <p:nvSpPr>
          <p:cNvPr id="958" name="ブロックチェーン"/>
          <p:cNvSpPr txBox="1"/>
          <p:nvPr/>
        </p:nvSpPr>
        <p:spPr>
          <a:xfrm>
            <a:off x="9149043" y="7981594"/>
            <a:ext cx="3125467" cy="47243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lvl1pPr>
              <a:defRPr sz="3000"/>
            </a:lvl1pPr>
          </a:lstStyle>
          <a:p>
            <a:r>
              <a:t>ブロックチェーン</a:t>
            </a:r>
          </a:p>
        </p:txBody>
      </p:sp>
      <p:sp>
        <p:nvSpPr>
          <p:cNvPr id="959" name="線"/>
          <p:cNvSpPr/>
          <p:nvPr/>
        </p:nvSpPr>
        <p:spPr>
          <a:xfrm>
            <a:off x="3998862" y="5951027"/>
            <a:ext cx="1443007" cy="1"/>
          </a:xfrm>
          <a:prstGeom prst="line">
            <a:avLst/>
          </a:prstGeom>
          <a:ln w="50800">
            <a:solidFill>
              <a:schemeClr val="accent1"/>
            </a:solidFill>
            <a:tailEnd type="triangle"/>
          </a:ln>
          <a:effectLst>
            <a:outerShdw blurRad="38100" dist="23000" dir="5400000" rotWithShape="0">
              <a:srgbClr val="000000">
                <a:alpha val="35000"/>
              </a:srgbClr>
            </a:outerShdw>
          </a:effectLst>
        </p:spPr>
        <p:txBody>
          <a:bodyPr lIns="45718" tIns="45718" rIns="45718" bIns="45718"/>
          <a:lstStyle/>
          <a:p>
            <a:endParaRPr/>
          </a:p>
        </p:txBody>
      </p:sp>
      <p:sp>
        <p:nvSpPr>
          <p:cNvPr id="960" name="線"/>
          <p:cNvSpPr/>
          <p:nvPr/>
        </p:nvSpPr>
        <p:spPr>
          <a:xfrm>
            <a:off x="7333612" y="5951027"/>
            <a:ext cx="1550656" cy="1"/>
          </a:xfrm>
          <a:prstGeom prst="line">
            <a:avLst/>
          </a:prstGeom>
          <a:ln w="50800">
            <a:solidFill>
              <a:schemeClr val="accent1"/>
            </a:solidFill>
            <a:tailEnd type="triangle"/>
          </a:ln>
          <a:effectLst>
            <a:outerShdw blurRad="38100" dist="23000" dir="5400000" rotWithShape="0">
              <a:srgbClr val="000000">
                <a:alpha val="35000"/>
              </a:srgbClr>
            </a:outerShdw>
          </a:effectLst>
        </p:spPr>
        <p:txBody>
          <a:bodyPr lIns="45718" tIns="45718" rIns="45718" bIns="45718"/>
          <a:lstStyle/>
          <a:p>
            <a:endParaRPr/>
          </a:p>
        </p:txBody>
      </p:sp>
      <p:sp>
        <p:nvSpPr>
          <p:cNvPr id="961" name="線"/>
          <p:cNvSpPr/>
          <p:nvPr/>
        </p:nvSpPr>
        <p:spPr>
          <a:xfrm flipH="1">
            <a:off x="7322166" y="6831135"/>
            <a:ext cx="1524584" cy="1"/>
          </a:xfrm>
          <a:prstGeom prst="line">
            <a:avLst/>
          </a:prstGeom>
          <a:ln w="50800">
            <a:solidFill>
              <a:schemeClr val="accent1"/>
            </a:solidFill>
            <a:tailEnd type="triangle"/>
          </a:ln>
          <a:effectLst>
            <a:outerShdw blurRad="38100" dist="23000" dir="5400000" rotWithShape="0">
              <a:srgbClr val="000000">
                <a:alpha val="35000"/>
              </a:srgbClr>
            </a:outerShdw>
          </a:effectLst>
        </p:spPr>
        <p:txBody>
          <a:bodyPr lIns="45718" tIns="45718" rIns="45718" bIns="45718"/>
          <a:lstStyle/>
          <a:p>
            <a:endParaRPr/>
          </a:p>
        </p:txBody>
      </p:sp>
      <p:sp>
        <p:nvSpPr>
          <p:cNvPr id="962" name="線"/>
          <p:cNvSpPr/>
          <p:nvPr/>
        </p:nvSpPr>
        <p:spPr>
          <a:xfrm flipH="1">
            <a:off x="3998862" y="6829868"/>
            <a:ext cx="1443007" cy="1"/>
          </a:xfrm>
          <a:prstGeom prst="line">
            <a:avLst/>
          </a:prstGeom>
          <a:ln w="50800">
            <a:solidFill>
              <a:schemeClr val="accent1"/>
            </a:solidFill>
            <a:tailEnd type="triangle"/>
          </a:ln>
          <a:effectLst>
            <a:outerShdw blurRad="38100" dist="23000" dir="5400000" rotWithShape="0">
              <a:srgbClr val="000000">
                <a:alpha val="35000"/>
              </a:srgbClr>
            </a:outerShdw>
          </a:effectLst>
        </p:spPr>
        <p:txBody>
          <a:bodyPr lIns="45718" tIns="45718" rIns="45718" bIns="45718"/>
          <a:lstStyle/>
          <a:p>
            <a:endParaRPr/>
          </a:p>
        </p:txBody>
      </p:sp>
      <p:sp>
        <p:nvSpPr>
          <p:cNvPr id="963" name="object 4"/>
          <p:cNvSpPr txBox="1"/>
          <p:nvPr/>
        </p:nvSpPr>
        <p:spPr>
          <a:xfrm>
            <a:off x="355600" y="139770"/>
            <a:ext cx="841375" cy="3048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12700">
              <a:spcBef>
                <a:spcPts val="100"/>
              </a:spcBef>
              <a:defRPr sz="2400" spc="120"/>
            </a:lvl1pPr>
          </a:lstStyle>
          <a:p>
            <a:r>
              <a:t>4.1.2</a:t>
            </a:r>
          </a:p>
        </p:txBody>
      </p:sp>
    </p:spTree>
  </p:cSld>
  <p:clrMapOvr>
    <a:masterClrMapping/>
  </p:clrMapOvr>
  <p:transition spd="med"/>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7" name="object 2"/>
          <p:cNvSpPr txBox="1">
            <a:spLocks noGrp="1"/>
          </p:cNvSpPr>
          <p:nvPr>
            <p:ph type="title"/>
          </p:nvPr>
        </p:nvSpPr>
        <p:spPr>
          <a:xfrm>
            <a:off x="1051559" y="901344"/>
            <a:ext cx="11639553" cy="939801"/>
          </a:xfrm>
          <a:prstGeom prst="rect">
            <a:avLst/>
          </a:prstGeom>
        </p:spPr>
        <p:txBody>
          <a:bodyPr/>
          <a:lstStyle>
            <a:lvl1pPr indent="12700" algn="ctr">
              <a:spcBef>
                <a:spcPts val="100"/>
              </a:spcBef>
              <a:defRPr spc="100"/>
            </a:lvl1pPr>
          </a:lstStyle>
          <a:p>
            <a:r>
              <a:t>DAppsの構成</a:t>
            </a:r>
          </a:p>
        </p:txBody>
      </p:sp>
      <p:sp>
        <p:nvSpPr>
          <p:cNvPr id="968" name="object 4"/>
          <p:cNvSpPr txBox="1">
            <a:spLocks noGrp="1"/>
          </p:cNvSpPr>
          <p:nvPr>
            <p:ph type="sldNum" sz="quarter" idx="4294967295"/>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spcBef>
                <a:spcPts val="700"/>
              </a:spcBef>
            </a:lvl1pPr>
          </a:lstStyle>
          <a:p>
            <a:fld id="{86CB4B4D-7CA3-9044-876B-883B54F8677D}" type="slidenum">
              <a:t>95</a:t>
            </a:fld>
            <a:endParaRPr/>
          </a:p>
        </p:txBody>
      </p:sp>
      <p:sp>
        <p:nvSpPr>
          <p:cNvPr id="969" name="object 2"/>
          <p:cNvSpPr txBox="1"/>
          <p:nvPr/>
        </p:nvSpPr>
        <p:spPr>
          <a:xfrm>
            <a:off x="-106642" y="3276201"/>
            <a:ext cx="13218085" cy="176252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ormAutofit/>
          </a:bodyPr>
          <a:lstStyle/>
          <a:p>
            <a:pPr indent="12700" algn="ctr">
              <a:spcBef>
                <a:spcPts val="100"/>
              </a:spcBef>
              <a:defRPr sz="4500" spc="100">
                <a:latin typeface="游ゴシック体 ボールド"/>
                <a:ea typeface="游ゴシック体 ボールド"/>
                <a:cs typeface="游ゴシック体 ボールド"/>
                <a:sym typeface="游ゴシック体 ボールド"/>
              </a:defRPr>
            </a:pPr>
            <a:r>
              <a:t>処理の全てをブロックチェーンで</a:t>
            </a:r>
            <a:endParaRPr spc="150"/>
          </a:p>
          <a:p>
            <a:pPr indent="12700" algn="ctr">
              <a:spcBef>
                <a:spcPts val="100"/>
              </a:spcBef>
              <a:defRPr sz="4500" spc="100">
                <a:latin typeface="游ゴシック体 ボールド"/>
                <a:ea typeface="游ゴシック体 ボールド"/>
                <a:cs typeface="游ゴシック体 ボールド"/>
                <a:sym typeface="游ゴシック体 ボールド"/>
              </a:defRPr>
            </a:pPr>
            <a:r>
              <a:t>置き換えることはできない</a:t>
            </a:r>
          </a:p>
        </p:txBody>
      </p:sp>
      <p:sp>
        <p:nvSpPr>
          <p:cNvPr id="970" name="object 2"/>
          <p:cNvSpPr txBox="1"/>
          <p:nvPr/>
        </p:nvSpPr>
        <p:spPr>
          <a:xfrm>
            <a:off x="4179251" y="6118225"/>
            <a:ext cx="4646299" cy="198318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ormAutofit/>
          </a:bodyPr>
          <a:lstStyle/>
          <a:p>
            <a:pPr marL="413752" indent="-401052">
              <a:spcBef>
                <a:spcPts val="100"/>
              </a:spcBef>
              <a:buSzPct val="100000"/>
              <a:buChar char="•"/>
              <a:defRPr sz="4000" spc="100">
                <a:latin typeface="游ゴシック体 ボールド"/>
                <a:ea typeface="游ゴシック体 ボールド"/>
                <a:cs typeface="游ゴシック体 ボールド"/>
                <a:sym typeface="游ゴシック体 ボールド"/>
              </a:defRPr>
            </a:pPr>
            <a:r>
              <a:t>データ量の制約</a:t>
            </a:r>
            <a:endParaRPr spc="133"/>
          </a:p>
          <a:p>
            <a:pPr marL="413752" indent="-401052">
              <a:spcBef>
                <a:spcPts val="100"/>
              </a:spcBef>
              <a:buSzPct val="100000"/>
              <a:buChar char="•"/>
              <a:defRPr sz="4000" spc="100">
                <a:latin typeface="游ゴシック体 ボールド"/>
                <a:ea typeface="游ゴシック体 ボールド"/>
                <a:cs typeface="游ゴシック体 ボールド"/>
                <a:sym typeface="游ゴシック体 ボールド"/>
              </a:defRPr>
            </a:pPr>
            <a:r>
              <a:t>手数料の存在</a:t>
            </a:r>
          </a:p>
        </p:txBody>
      </p:sp>
      <p:sp>
        <p:nvSpPr>
          <p:cNvPr id="971" name="object 4"/>
          <p:cNvSpPr txBox="1"/>
          <p:nvPr/>
        </p:nvSpPr>
        <p:spPr>
          <a:xfrm>
            <a:off x="355600" y="139770"/>
            <a:ext cx="841375" cy="3048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12700">
              <a:spcBef>
                <a:spcPts val="100"/>
              </a:spcBef>
              <a:defRPr sz="2400" spc="120"/>
            </a:lvl1pPr>
          </a:lstStyle>
          <a:p>
            <a:r>
              <a:t>4.1.2</a:t>
            </a:r>
          </a:p>
        </p:txBody>
      </p:sp>
    </p:spTree>
  </p:cSld>
  <p:clrMapOvr>
    <a:masterClrMapping/>
  </p:clrMapOvr>
  <p:transition spd="med"/>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5" name="object 2"/>
          <p:cNvSpPr txBox="1">
            <a:spLocks noGrp="1"/>
          </p:cNvSpPr>
          <p:nvPr>
            <p:ph type="title"/>
          </p:nvPr>
        </p:nvSpPr>
        <p:spPr>
          <a:xfrm>
            <a:off x="1051559" y="901344"/>
            <a:ext cx="11639553" cy="939801"/>
          </a:xfrm>
          <a:prstGeom prst="rect">
            <a:avLst/>
          </a:prstGeom>
        </p:spPr>
        <p:txBody>
          <a:bodyPr/>
          <a:lstStyle>
            <a:lvl1pPr indent="12700" algn="ctr">
              <a:spcBef>
                <a:spcPts val="100"/>
              </a:spcBef>
              <a:defRPr spc="100"/>
            </a:lvl1pPr>
          </a:lstStyle>
          <a:p>
            <a:r>
              <a:t>DAppsの利点</a:t>
            </a:r>
          </a:p>
        </p:txBody>
      </p:sp>
      <p:sp>
        <p:nvSpPr>
          <p:cNvPr id="976" name="object 4"/>
          <p:cNvSpPr txBox="1">
            <a:spLocks noGrp="1"/>
          </p:cNvSpPr>
          <p:nvPr>
            <p:ph type="sldNum" sz="quarter" idx="4294967295"/>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spcBef>
                <a:spcPts val="700"/>
              </a:spcBef>
            </a:lvl1pPr>
          </a:lstStyle>
          <a:p>
            <a:fld id="{86CB4B4D-7CA3-9044-876B-883B54F8677D}" type="slidenum">
              <a:t>96</a:t>
            </a:fld>
            <a:endParaRPr/>
          </a:p>
        </p:txBody>
      </p:sp>
      <p:sp>
        <p:nvSpPr>
          <p:cNvPr id="977" name="object 2"/>
          <p:cNvSpPr txBox="1"/>
          <p:nvPr/>
        </p:nvSpPr>
        <p:spPr>
          <a:xfrm>
            <a:off x="1699009" y="3468289"/>
            <a:ext cx="9852147" cy="93980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ormAutofit/>
          </a:bodyPr>
          <a:lstStyle>
            <a:lvl1pPr indent="12700" algn="ctr">
              <a:spcBef>
                <a:spcPts val="100"/>
              </a:spcBef>
              <a:defRPr sz="4000" spc="100">
                <a:latin typeface="游ゴシック体 ボールド"/>
                <a:ea typeface="游ゴシック体 ボールド"/>
                <a:cs typeface="游ゴシック体 ボールド"/>
                <a:sym typeface="游ゴシック体 ボールド"/>
              </a:defRPr>
            </a:lvl1pPr>
          </a:lstStyle>
          <a:p>
            <a:r>
              <a:t>決済の仕組みを簡単に作ることができる</a:t>
            </a:r>
          </a:p>
        </p:txBody>
      </p:sp>
      <p:sp>
        <p:nvSpPr>
          <p:cNvPr id="978" name="object 2"/>
          <p:cNvSpPr txBox="1"/>
          <p:nvPr/>
        </p:nvSpPr>
        <p:spPr>
          <a:xfrm>
            <a:off x="401579" y="5346162"/>
            <a:ext cx="12171924" cy="256167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ormAutofit/>
          </a:bodyPr>
          <a:lstStyle/>
          <a:p>
            <a:pPr indent="11684" algn="ctr" defTabSz="841247">
              <a:defRPr sz="3600" spc="100"/>
            </a:pPr>
            <a:r>
              <a:t>仮想通貨と密接な関係を持つ</a:t>
            </a:r>
            <a:endParaRPr spc="122"/>
          </a:p>
          <a:p>
            <a:pPr indent="11684" algn="ctr" defTabSz="841247">
              <a:defRPr sz="3600" spc="100"/>
            </a:pPr>
            <a:r>
              <a:t>ブロックチェーンを利用することで、</a:t>
            </a:r>
            <a:endParaRPr spc="122"/>
          </a:p>
          <a:p>
            <a:pPr indent="11684" algn="ctr" defTabSz="841247">
              <a:defRPr sz="3600" spc="100"/>
            </a:pPr>
            <a:r>
              <a:t>簡単に決済の仕組みをシステムに組み込むことができる</a:t>
            </a:r>
          </a:p>
        </p:txBody>
      </p:sp>
      <p:sp>
        <p:nvSpPr>
          <p:cNvPr id="979" name="object 4"/>
          <p:cNvSpPr txBox="1"/>
          <p:nvPr/>
        </p:nvSpPr>
        <p:spPr>
          <a:xfrm>
            <a:off x="355600" y="139770"/>
            <a:ext cx="841375" cy="3048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12700">
              <a:spcBef>
                <a:spcPts val="100"/>
              </a:spcBef>
              <a:defRPr sz="2400" spc="120"/>
            </a:lvl1pPr>
          </a:lstStyle>
          <a:p>
            <a:r>
              <a:t>4.2.1</a:t>
            </a:r>
          </a:p>
        </p:txBody>
      </p:sp>
    </p:spTree>
  </p:cSld>
  <p:clrMapOvr>
    <a:masterClrMapping/>
  </p:clrMapOvr>
  <p:transition spd="med"/>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 name="object 2"/>
          <p:cNvSpPr txBox="1">
            <a:spLocks noGrp="1"/>
          </p:cNvSpPr>
          <p:nvPr>
            <p:ph type="title"/>
          </p:nvPr>
        </p:nvSpPr>
        <p:spPr>
          <a:xfrm>
            <a:off x="1051559" y="901344"/>
            <a:ext cx="11639553" cy="939801"/>
          </a:xfrm>
          <a:prstGeom prst="rect">
            <a:avLst/>
          </a:prstGeom>
        </p:spPr>
        <p:txBody>
          <a:bodyPr/>
          <a:lstStyle>
            <a:lvl1pPr indent="12700" algn="ctr">
              <a:spcBef>
                <a:spcPts val="100"/>
              </a:spcBef>
              <a:defRPr spc="100"/>
            </a:lvl1pPr>
          </a:lstStyle>
          <a:p>
            <a:r>
              <a:t>DAppsの利点</a:t>
            </a:r>
          </a:p>
        </p:txBody>
      </p:sp>
      <p:sp>
        <p:nvSpPr>
          <p:cNvPr id="984" name="object 4"/>
          <p:cNvSpPr txBox="1">
            <a:spLocks noGrp="1"/>
          </p:cNvSpPr>
          <p:nvPr>
            <p:ph type="sldNum" sz="quarter" idx="4294967295"/>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spcBef>
                <a:spcPts val="700"/>
              </a:spcBef>
            </a:lvl1pPr>
          </a:lstStyle>
          <a:p>
            <a:fld id="{86CB4B4D-7CA3-9044-876B-883B54F8677D}" type="slidenum">
              <a:t>97</a:t>
            </a:fld>
            <a:endParaRPr/>
          </a:p>
        </p:txBody>
      </p:sp>
      <p:sp>
        <p:nvSpPr>
          <p:cNvPr id="985" name="object 2"/>
          <p:cNvSpPr txBox="1"/>
          <p:nvPr/>
        </p:nvSpPr>
        <p:spPr>
          <a:xfrm>
            <a:off x="399929" y="3392999"/>
            <a:ext cx="11900142" cy="57785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12700" algn="ctr">
              <a:spcBef>
                <a:spcPts val="100"/>
              </a:spcBef>
              <a:defRPr sz="4500" spc="119">
                <a:latin typeface="游ゴシック体 ボールド"/>
                <a:ea typeface="游ゴシック体 ボールド"/>
                <a:cs typeface="游ゴシック体 ボールド"/>
                <a:sym typeface="游ゴシック体 ボールド"/>
              </a:defRPr>
            </a:lvl1pPr>
          </a:lstStyle>
          <a:p>
            <a:r>
              <a:t>情報の公共化</a:t>
            </a:r>
          </a:p>
        </p:txBody>
      </p:sp>
      <p:sp>
        <p:nvSpPr>
          <p:cNvPr id="986" name="object 2"/>
          <p:cNvSpPr txBox="1"/>
          <p:nvPr/>
        </p:nvSpPr>
        <p:spPr>
          <a:xfrm>
            <a:off x="552329" y="4876800"/>
            <a:ext cx="11900142" cy="200786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ormAutofit/>
          </a:bodyPr>
          <a:lstStyle/>
          <a:p>
            <a:pPr indent="12319" algn="ctr" defTabSz="886968">
              <a:defRPr sz="3880" spc="97"/>
            </a:pPr>
            <a:r>
              <a:t>パブリックブロックチェーンを用いることで、</a:t>
            </a:r>
            <a:endParaRPr spc="129"/>
          </a:p>
          <a:p>
            <a:pPr indent="12319" algn="ctr" defTabSz="886968">
              <a:defRPr sz="3880" spc="97"/>
            </a:pPr>
            <a:r>
              <a:t>特定の企業のみが情報を管理するのではなく、</a:t>
            </a:r>
            <a:endParaRPr spc="129"/>
          </a:p>
          <a:p>
            <a:pPr indent="12319" algn="ctr" defTabSz="886968">
              <a:defRPr sz="3880" spc="97"/>
            </a:pPr>
            <a:r>
              <a:t>公共のデータとして情報を管理することができる</a:t>
            </a:r>
          </a:p>
        </p:txBody>
      </p:sp>
      <p:sp>
        <p:nvSpPr>
          <p:cNvPr id="987" name="object 4"/>
          <p:cNvSpPr txBox="1"/>
          <p:nvPr/>
        </p:nvSpPr>
        <p:spPr>
          <a:xfrm>
            <a:off x="355600" y="139770"/>
            <a:ext cx="841375" cy="3048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12700">
              <a:spcBef>
                <a:spcPts val="100"/>
              </a:spcBef>
              <a:defRPr sz="2400" spc="120"/>
            </a:lvl1pPr>
          </a:lstStyle>
          <a:p>
            <a:r>
              <a:t>4.2.1</a:t>
            </a:r>
          </a:p>
        </p:txBody>
      </p:sp>
    </p:spTree>
  </p:cSld>
  <p:clrMapOvr>
    <a:masterClrMapping/>
  </p:clrMapOvr>
  <p:transition spd="med"/>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1" name="object 2"/>
          <p:cNvSpPr txBox="1">
            <a:spLocks noGrp="1"/>
          </p:cNvSpPr>
          <p:nvPr>
            <p:ph type="title"/>
          </p:nvPr>
        </p:nvSpPr>
        <p:spPr>
          <a:xfrm>
            <a:off x="1051559" y="901344"/>
            <a:ext cx="11639553" cy="939801"/>
          </a:xfrm>
          <a:prstGeom prst="rect">
            <a:avLst/>
          </a:prstGeom>
        </p:spPr>
        <p:txBody>
          <a:bodyPr/>
          <a:lstStyle>
            <a:lvl1pPr indent="12700" algn="ctr">
              <a:spcBef>
                <a:spcPts val="100"/>
              </a:spcBef>
              <a:defRPr spc="100"/>
            </a:lvl1pPr>
          </a:lstStyle>
          <a:p>
            <a:r>
              <a:t>DAppsの課題点</a:t>
            </a:r>
          </a:p>
        </p:txBody>
      </p:sp>
      <p:sp>
        <p:nvSpPr>
          <p:cNvPr id="992" name="object 4"/>
          <p:cNvSpPr txBox="1">
            <a:spLocks noGrp="1"/>
          </p:cNvSpPr>
          <p:nvPr>
            <p:ph type="sldNum" sz="quarter" idx="4294967295"/>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spcBef>
                <a:spcPts val="700"/>
              </a:spcBef>
            </a:lvl1pPr>
          </a:lstStyle>
          <a:p>
            <a:fld id="{86CB4B4D-7CA3-9044-876B-883B54F8677D}" type="slidenum">
              <a:t>98</a:t>
            </a:fld>
            <a:endParaRPr/>
          </a:p>
        </p:txBody>
      </p:sp>
      <p:sp>
        <p:nvSpPr>
          <p:cNvPr id="993" name="object 2"/>
          <p:cNvSpPr txBox="1"/>
          <p:nvPr/>
        </p:nvSpPr>
        <p:spPr>
          <a:xfrm>
            <a:off x="552329" y="3168829"/>
            <a:ext cx="11900142" cy="76192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ormAutofit/>
          </a:bodyPr>
          <a:lstStyle>
            <a:lvl1pPr indent="12700" algn="ctr">
              <a:spcBef>
                <a:spcPts val="100"/>
              </a:spcBef>
              <a:defRPr sz="4500" spc="112">
                <a:latin typeface="游ゴシック体 ボールド"/>
                <a:ea typeface="游ゴシック体 ボールド"/>
                <a:cs typeface="游ゴシック体 ボールド"/>
                <a:sym typeface="游ゴシック体 ボールド"/>
              </a:defRPr>
            </a:lvl1pPr>
          </a:lstStyle>
          <a:p>
            <a:r>
              <a:t>中央集権的</a:t>
            </a:r>
          </a:p>
        </p:txBody>
      </p:sp>
      <p:sp>
        <p:nvSpPr>
          <p:cNvPr id="994" name="object 2"/>
          <p:cNvSpPr txBox="1"/>
          <p:nvPr/>
        </p:nvSpPr>
        <p:spPr>
          <a:xfrm>
            <a:off x="303608" y="4474066"/>
            <a:ext cx="12345514" cy="128587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ormAutofit/>
          </a:bodyPr>
          <a:lstStyle/>
          <a:p>
            <a:pPr indent="12446" algn="ctr" defTabSz="896111">
              <a:defRPr sz="3920" spc="98"/>
            </a:pPr>
            <a:r>
              <a:t>ブロックチェーンだけを見ると非中央集権的だが、</a:t>
            </a:r>
            <a:endParaRPr spc="130"/>
          </a:p>
          <a:p>
            <a:pPr indent="12446" algn="ctr" defTabSz="896111">
              <a:defRPr sz="3920" spc="98"/>
            </a:pPr>
            <a:r>
              <a:t>多くのDAppsではこの特徴を活かし切れていない</a:t>
            </a:r>
          </a:p>
        </p:txBody>
      </p:sp>
      <p:sp>
        <p:nvSpPr>
          <p:cNvPr id="995" name="object 2"/>
          <p:cNvSpPr txBox="1"/>
          <p:nvPr/>
        </p:nvSpPr>
        <p:spPr>
          <a:xfrm>
            <a:off x="303608" y="6345240"/>
            <a:ext cx="12345514" cy="127610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ormAutofit/>
          </a:bodyPr>
          <a:lstStyle>
            <a:lvl1pPr indent="12700" algn="ctr">
              <a:spcBef>
                <a:spcPts val="100"/>
              </a:spcBef>
              <a:defRPr sz="4000" spc="100"/>
            </a:lvl1pPr>
          </a:lstStyle>
          <a:p>
            <a:r>
              <a:t>大半のDAppsではブロックチェーン以外にサーバーを必要とすることが大半であるため</a:t>
            </a:r>
          </a:p>
        </p:txBody>
      </p:sp>
      <p:sp>
        <p:nvSpPr>
          <p:cNvPr id="996" name="object 4"/>
          <p:cNvSpPr txBox="1"/>
          <p:nvPr/>
        </p:nvSpPr>
        <p:spPr>
          <a:xfrm>
            <a:off x="355600" y="161036"/>
            <a:ext cx="841375" cy="3048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12700">
              <a:spcBef>
                <a:spcPts val="100"/>
              </a:spcBef>
              <a:defRPr sz="2400" spc="120"/>
            </a:lvl1pPr>
          </a:lstStyle>
          <a:p>
            <a:r>
              <a:t>4.2.2</a:t>
            </a:r>
          </a:p>
        </p:txBody>
      </p:sp>
    </p:spTree>
  </p:cSld>
  <p:clrMapOvr>
    <a:masterClrMapping/>
  </p:clrMapOvr>
  <p:transition spd="med"/>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0" name="object 2"/>
          <p:cNvSpPr txBox="1">
            <a:spLocks noGrp="1"/>
          </p:cNvSpPr>
          <p:nvPr>
            <p:ph type="title"/>
          </p:nvPr>
        </p:nvSpPr>
        <p:spPr>
          <a:xfrm>
            <a:off x="1051559" y="901344"/>
            <a:ext cx="11639553" cy="939801"/>
          </a:xfrm>
          <a:prstGeom prst="rect">
            <a:avLst/>
          </a:prstGeom>
        </p:spPr>
        <p:txBody>
          <a:bodyPr/>
          <a:lstStyle>
            <a:lvl1pPr indent="12700" algn="ctr">
              <a:spcBef>
                <a:spcPts val="100"/>
              </a:spcBef>
              <a:defRPr spc="100"/>
            </a:lvl1pPr>
          </a:lstStyle>
          <a:p>
            <a:r>
              <a:t>DAppsの課題点</a:t>
            </a:r>
          </a:p>
        </p:txBody>
      </p:sp>
      <p:sp>
        <p:nvSpPr>
          <p:cNvPr id="1001" name="object 4"/>
          <p:cNvSpPr txBox="1">
            <a:spLocks noGrp="1"/>
          </p:cNvSpPr>
          <p:nvPr>
            <p:ph type="sldNum" sz="quarter" idx="4294967295"/>
          </p:nvPr>
        </p:nvSpPr>
        <p:spPr>
          <a:xfrm>
            <a:off x="6349998" y="9315805"/>
            <a:ext cx="275083" cy="203200"/>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spcBef>
                <a:spcPts val="700"/>
              </a:spcBef>
            </a:lvl1pPr>
          </a:lstStyle>
          <a:p>
            <a:fld id="{86CB4B4D-7CA3-9044-876B-883B54F8677D}" type="slidenum">
              <a:t>99</a:t>
            </a:fld>
            <a:endParaRPr/>
          </a:p>
        </p:txBody>
      </p:sp>
      <p:sp>
        <p:nvSpPr>
          <p:cNvPr id="1002" name="object 2"/>
          <p:cNvSpPr txBox="1"/>
          <p:nvPr/>
        </p:nvSpPr>
        <p:spPr>
          <a:xfrm>
            <a:off x="593540" y="3256336"/>
            <a:ext cx="11900142" cy="57785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12700" algn="ctr">
              <a:spcBef>
                <a:spcPts val="100"/>
              </a:spcBef>
              <a:defRPr sz="4500" spc="119">
                <a:latin typeface="游ゴシック体 ボールド"/>
                <a:ea typeface="游ゴシック体 ボールド"/>
                <a:cs typeface="游ゴシック体 ボールド"/>
                <a:sym typeface="游ゴシック体 ボールド"/>
              </a:defRPr>
            </a:lvl1pPr>
          </a:lstStyle>
          <a:p>
            <a:r>
              <a:t>可用性</a:t>
            </a:r>
          </a:p>
        </p:txBody>
      </p:sp>
      <p:sp>
        <p:nvSpPr>
          <p:cNvPr id="1003" name="object 2"/>
          <p:cNvSpPr txBox="1"/>
          <p:nvPr/>
        </p:nvSpPr>
        <p:spPr>
          <a:xfrm>
            <a:off x="370854" y="4876800"/>
            <a:ext cx="12345514" cy="328849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ormAutofit/>
          </a:bodyPr>
          <a:lstStyle/>
          <a:p>
            <a:pPr indent="12700" algn="ctr">
              <a:lnSpc>
                <a:spcPct val="90000"/>
              </a:lnSpc>
              <a:spcBef>
                <a:spcPts val="100"/>
              </a:spcBef>
              <a:defRPr sz="4000" spc="100"/>
            </a:pPr>
            <a:r>
              <a:t>大半のDAppsではブロックチェーン以外に</a:t>
            </a:r>
            <a:endParaRPr spc="133"/>
          </a:p>
          <a:p>
            <a:pPr indent="12700" algn="ctr">
              <a:lnSpc>
                <a:spcPct val="90000"/>
              </a:lnSpc>
              <a:spcBef>
                <a:spcPts val="100"/>
              </a:spcBef>
              <a:defRPr sz="4000" spc="100"/>
            </a:pPr>
            <a:r>
              <a:t>サーバーを必要とすることが大半</a:t>
            </a:r>
            <a:endParaRPr spc="133"/>
          </a:p>
          <a:p>
            <a:pPr indent="12700" algn="ctr">
              <a:lnSpc>
                <a:spcPct val="90000"/>
              </a:lnSpc>
              <a:spcBef>
                <a:spcPts val="100"/>
              </a:spcBef>
              <a:defRPr sz="4000" spc="100"/>
            </a:pPr>
            <a:r>
              <a:t>→この点が単一障害点となる</a:t>
            </a:r>
            <a:endParaRPr spc="133"/>
          </a:p>
        </p:txBody>
      </p:sp>
      <p:sp>
        <p:nvSpPr>
          <p:cNvPr id="1004" name="object 4"/>
          <p:cNvSpPr txBox="1"/>
          <p:nvPr/>
        </p:nvSpPr>
        <p:spPr>
          <a:xfrm>
            <a:off x="355600" y="161036"/>
            <a:ext cx="841375" cy="3048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indent="12700">
              <a:spcBef>
                <a:spcPts val="100"/>
              </a:spcBef>
              <a:defRPr sz="2400" spc="120"/>
            </a:lvl1pPr>
          </a:lstStyle>
          <a:p>
            <a:r>
              <a:t>4.2.2</a:t>
            </a:r>
          </a:p>
        </p:txBody>
      </p:sp>
    </p:spTree>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Theme">
      <a:majorFont>
        <a:latin typeface="游ゴシック体 ミディアム"/>
        <a:ea typeface="游ゴシック体 ミディアム"/>
        <a:cs typeface="游ゴシック体 ミディアム"/>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8" tIns="45718" rIns="45718" bIns="45718"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游ゴシック体 ミディアム"/>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游ゴシック体 ミディアム"/>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Theme">
      <a:majorFont>
        <a:latin typeface="游ゴシック体 ミディアム"/>
        <a:ea typeface="游ゴシック体 ミディアム"/>
        <a:cs typeface="游ゴシック体 ミディアム"/>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8" tIns="45718" rIns="45718" bIns="45718"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游ゴシック体 ミディアム"/>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游ゴシック体 ミディアム"/>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19</TotalTime>
  <Words>2992</Words>
  <Application>Microsoft Office PowerPoint</Application>
  <PresentationFormat>ユーザー設定</PresentationFormat>
  <Paragraphs>1545</Paragraphs>
  <Slides>119</Slides>
  <Notes>119</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119</vt:i4>
      </vt:variant>
    </vt:vector>
  </HeadingPairs>
  <TitlesOfParts>
    <vt:vector size="123" baseType="lpstr">
      <vt:lpstr>游ゴシック体 ボールド</vt:lpstr>
      <vt:lpstr>游ゴシック体 ミディアム</vt:lpstr>
      <vt:lpstr>Arial</vt:lpstr>
      <vt:lpstr>Office Theme</vt:lpstr>
      <vt:lpstr>スマートコントラクト開発入門 </vt:lpstr>
      <vt:lpstr>1. ブロックチェーンの概要</vt:lpstr>
      <vt:lpstr>ブロックチェーンに対して どんなイメージがありますか?</vt:lpstr>
      <vt:lpstr>ブロックチェーン</vt:lpstr>
      <vt:lpstr>PowerPoint プレゼンテーション</vt:lpstr>
      <vt:lpstr>ブロックチェーン</vt:lpstr>
      <vt:lpstr>PowerPoint プレゼンテーション</vt:lpstr>
      <vt:lpstr>PowerPoint プレゼンテーション</vt:lpstr>
      <vt:lpstr>PowerPoint プレゼンテーション</vt:lpstr>
      <vt:lpstr>PowerPoint プレゼンテーション</vt:lpstr>
      <vt:lpstr>分散自律型台帳</vt:lpstr>
      <vt:lpstr>分散自律型台帳</vt:lpstr>
      <vt:lpstr>分散自律型台帳</vt:lpstr>
      <vt:lpstr>分散自律型台帳</vt:lpstr>
      <vt:lpstr>分散自律型台帳</vt:lpstr>
      <vt:lpstr>ブロックチェーンの種類</vt:lpstr>
      <vt:lpstr>ブロックチェーンのトリレンマ</vt:lpstr>
      <vt:lpstr>PowerPoint プレゼンテーション</vt:lpstr>
      <vt:lpstr>非中央集権</vt:lpstr>
      <vt:lpstr>高い改ざん耐性</vt:lpstr>
      <vt:lpstr>高い可用性</vt:lpstr>
      <vt:lpstr>ブロックチェーンの特徴</vt:lpstr>
      <vt:lpstr>ブロックチェーンの構成要素</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2. スマートコントラクトの概要</vt:lpstr>
      <vt:lpstr>広義のスマートコントラクト</vt:lpstr>
      <vt:lpstr>PowerPoint プレゼンテーション</vt:lpstr>
      <vt:lpstr>スマートコントラクトとブロックチェーン</vt:lpstr>
      <vt:lpstr>スマートコントラクト</vt:lpstr>
      <vt:lpstr>スマートコントラクトの仕組み</vt:lpstr>
      <vt:lpstr>スマートコントラクトとブロックチェーン</vt:lpstr>
      <vt:lpstr>スマートコントラクトの利点/課題点</vt:lpstr>
      <vt:lpstr>ブロックチェーンとスマートコントラクト</vt:lpstr>
      <vt:lpstr>管理者不在</vt:lpstr>
      <vt:lpstr>手数料の削減</vt:lpstr>
      <vt:lpstr>高い透明性</vt:lpstr>
      <vt:lpstr>耐改ざん性</vt:lpstr>
      <vt:lpstr>スマートコントラクトの課題点</vt:lpstr>
      <vt:lpstr>スマートコントラクトの課題点</vt:lpstr>
      <vt:lpstr>スマートコントラクトの課題点</vt:lpstr>
      <vt:lpstr>スマートコントラクトの課題点</vt:lpstr>
      <vt:lpstr>スマートコントラクトの課題点</vt:lpstr>
      <vt:lpstr>スマートコントラクトの課題点</vt:lpstr>
      <vt:lpstr>スマートコントラクトに利用される ブロックチェーン</vt:lpstr>
      <vt:lpstr>PowerPoint プレゼンテーション</vt:lpstr>
      <vt:lpstr>PowerPoint プレゼンテーション</vt:lpstr>
      <vt:lpstr>PowerPoint プレゼンテーション</vt:lpstr>
      <vt:lpstr>3. Ethereum</vt:lpstr>
      <vt:lpstr>Ethereum</vt:lpstr>
      <vt:lpstr>EVM(Ethereum Virtual Machine)</vt:lpstr>
      <vt:lpstr>PowerPoint プレゼンテーション</vt:lpstr>
      <vt:lpstr>EthereumにおけるContract</vt:lpstr>
      <vt:lpstr>BitcoinとEthereum</vt:lpstr>
      <vt:lpstr>Ethereumの構成要素</vt:lpstr>
      <vt:lpstr>PowerPoint プレゼンテーション</vt:lpstr>
      <vt:lpstr>PowerPoint プレゼンテーション</vt:lpstr>
      <vt:lpstr>ノードについて</vt:lpstr>
      <vt:lpstr>ノードについて</vt:lpstr>
      <vt:lpstr>ブロックの構成</vt:lpstr>
      <vt:lpstr>ブロックの構成</vt:lpstr>
      <vt:lpstr>トランザクションの種類</vt:lpstr>
      <vt:lpstr>トランザクションの構成</vt:lpstr>
      <vt:lpstr>トランザクションの構成</vt:lpstr>
      <vt:lpstr>Ethereumの構成</vt:lpstr>
      <vt:lpstr>アカウント</vt:lpstr>
      <vt:lpstr>アカウント</vt:lpstr>
      <vt:lpstr>アカウントの構成</vt:lpstr>
      <vt:lpstr>Ethereumにおける状態</vt:lpstr>
      <vt:lpstr>Ethereumの処理の流れ</vt:lpstr>
      <vt:lpstr>Ethereumの処理の流れ</vt:lpstr>
      <vt:lpstr>コントラクトを作成する</vt:lpstr>
      <vt:lpstr>トランザクションを発行する</vt:lpstr>
      <vt:lpstr>ネットワークに伝達する</vt:lpstr>
      <vt:lpstr>マイナーがTxを処理する</vt:lpstr>
      <vt:lpstr>マイナーがTxを処理する</vt:lpstr>
      <vt:lpstr>ブロックを作成する</vt:lpstr>
      <vt:lpstr>PowerPoint プレゼンテーション</vt:lpstr>
      <vt:lpstr>トランザクションを発行する</vt:lpstr>
      <vt:lpstr>ネットワークに伝達する</vt:lpstr>
      <vt:lpstr>マイナーがTxを処理する</vt:lpstr>
      <vt:lpstr>マイナーがTxを処理する</vt:lpstr>
      <vt:lpstr>マイナーがTxを処理する</vt:lpstr>
      <vt:lpstr>ブロックを作成する</vt:lpstr>
      <vt:lpstr>4.DApps(分散型アプリケーション)</vt:lpstr>
      <vt:lpstr>DAppsとは？</vt:lpstr>
      <vt:lpstr>Decentralized Applications (分散型アプリケーション)</vt:lpstr>
      <vt:lpstr>DAppsの構成</vt:lpstr>
      <vt:lpstr>DAppsの構成</vt:lpstr>
      <vt:lpstr>DAppsの利点</vt:lpstr>
      <vt:lpstr>DAppsの利点</vt:lpstr>
      <vt:lpstr>DAppsの課題点</vt:lpstr>
      <vt:lpstr>DAppsの課題点</vt:lpstr>
      <vt:lpstr>DAppsの事例</vt:lpstr>
      <vt:lpstr>DAppsの事例</vt:lpstr>
      <vt:lpstr>DAppsの事例</vt:lpstr>
      <vt:lpstr>5. コントラクトの作成</vt:lpstr>
      <vt:lpstr>コントラクトの開発言語</vt:lpstr>
      <vt:lpstr>コントラクトの作成環境</vt:lpstr>
      <vt:lpstr>Remixでコントラクトを作成する</vt:lpstr>
      <vt:lpstr>6. 演習①</vt:lpstr>
      <vt:lpstr>ブロックチェーンを利用した Webアプリケーションを作る</vt:lpstr>
      <vt:lpstr>作成するアプリケーションの構成</vt:lpstr>
      <vt:lpstr>Go Ethereum(Geth)</vt:lpstr>
      <vt:lpstr>プライベートネットワークの作成</vt:lpstr>
      <vt:lpstr>MetaMask</vt:lpstr>
      <vt:lpstr>7. 演習②</vt:lpstr>
      <vt:lpstr>フレームワークを利用してDAppsを作る</vt:lpstr>
      <vt:lpstr>DApps作成のフレームワーク</vt:lpstr>
      <vt:lpstr>Ethereumのネットワークの種類</vt:lpstr>
      <vt:lpstr>演習1. オリジナルの仮想通貨を発行する</vt:lpstr>
      <vt:lpstr>ERCトークン</vt:lpstr>
      <vt:lpstr>スマートコントラクト開発実践</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スマートコントラクト開発実践</dc:title>
  <dc:creator>藤澤　昌聡</dc:creator>
  <cp:lastModifiedBy>藤澤　昌聡</cp:lastModifiedBy>
  <cp:revision>10</cp:revision>
  <dcterms:modified xsi:type="dcterms:W3CDTF">2021-01-22T06:45:31Z</dcterms:modified>
</cp:coreProperties>
</file>